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772A1C9-2755-4E0A-81D2-719949FBE2F3}"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3B6C58B-A4D4-488B-8554-AC427CBC1EB5}" type="datetimeFigureOut">
              <a:rPr lang="zh-TW" altLang="en-US" smtClean="0"/>
              <a:t>2014/12/18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772A1C9-2755-4E0A-81D2-719949FBE2F3}" type="slidenum">
              <a:rPr lang="zh-TW" altLang="en-US" smtClean="0"/>
              <a:t>‹#›</a:t>
            </a:fld>
            <a:endParaRPr lang="zh-TW" alt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zh-TW" altLang="en-US" smtClean="0"/>
              <a:t>按一下圖示以新增圖片</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3B6C58B-A4D4-488B-8554-AC427CBC1EB5}" type="datetimeFigureOut">
              <a:rPr lang="zh-TW" altLang="en-US" smtClean="0"/>
              <a:t>2014/12/18</a:t>
            </a:fld>
            <a:endParaRPr lang="zh-TW" alt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zh-TW" alt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772A1C9-2755-4E0A-81D2-719949FBE2F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0"/>
            <a:ext cx="9144000" cy="6093296"/>
          </a:xfrm>
          <a:blipFill>
            <a:blip r:embed="rId2"/>
            <a:stretch>
              <a:fillRect/>
            </a:stretch>
          </a:blipFill>
        </p:spPr>
        <p:txBody>
          <a:bodyPr>
            <a:noAutofit/>
          </a:bodyPr>
          <a:lstStyle/>
          <a:p>
            <a:endParaRPr lang="zh-TW" altLang="en-US" sz="18000" i="1" dirty="0">
              <a:latin typeface="Book Antiqua" pitchFamily="18" charset="0"/>
              <a:cs typeface="Aldhabi" pitchFamily="2" charset="-78"/>
            </a:endParaRPr>
          </a:p>
        </p:txBody>
      </p:sp>
      <p:sp>
        <p:nvSpPr>
          <p:cNvPr id="3" name="副標題 2"/>
          <p:cNvSpPr>
            <a:spLocks noGrp="1"/>
          </p:cNvSpPr>
          <p:nvPr>
            <p:ph type="subTitle" idx="1"/>
          </p:nvPr>
        </p:nvSpPr>
        <p:spPr>
          <a:xfrm>
            <a:off x="0" y="6093296"/>
            <a:ext cx="9144000" cy="764704"/>
          </a:xfrm>
        </p:spPr>
        <p:txBody>
          <a:bodyPr>
            <a:noAutofit/>
          </a:bodyPr>
          <a:lstStyle/>
          <a:p>
            <a:pPr algn="ctr"/>
            <a:r>
              <a:rPr lang="en-US" altLang="zh-TW" sz="4000" dirty="0" smtClean="0">
                <a:solidFill>
                  <a:schemeClr val="tx1"/>
                </a:solidFill>
                <a:latin typeface="Gungsuh" pitchFamily="18" charset="-127"/>
                <a:ea typeface="Gungsuh" pitchFamily="18" charset="-127"/>
              </a:rPr>
              <a:t>Michelle   1103300142</a:t>
            </a:r>
            <a:endParaRPr lang="zh-TW" altLang="en-US" sz="4000" dirty="0">
              <a:solidFill>
                <a:schemeClr val="tx1"/>
              </a:solidFill>
              <a:latin typeface="Gungsuh" pitchFamily="18" charset="-127"/>
              <a:ea typeface="Gungsuh" pitchFamily="18" charset="-127"/>
            </a:endParaRPr>
          </a:p>
        </p:txBody>
      </p:sp>
    </p:spTree>
    <p:extLst>
      <p:ext uri="{BB962C8B-B14F-4D97-AF65-F5344CB8AC3E}">
        <p14:creationId xmlns:p14="http://schemas.microsoft.com/office/powerpoint/2010/main" val="2870521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23" y="476672"/>
            <a:ext cx="9144000" cy="1800200"/>
          </a:xfrm>
        </p:spPr>
        <p:txBody>
          <a:bodyPr>
            <a:normAutofit fontScale="90000"/>
          </a:bodyPr>
          <a:lstStyle/>
          <a:p>
            <a:pPr algn="ctr"/>
            <a:r>
              <a:rPr lang="en-US" altLang="zh-TW" dirty="0" smtClean="0">
                <a:latin typeface="Gungsuh" pitchFamily="18" charset="-127"/>
                <a:ea typeface="Gungsuh" pitchFamily="18" charset="-127"/>
              </a:rPr>
              <a:t>About the Author</a:t>
            </a:r>
            <a:br>
              <a:rPr lang="en-US" altLang="zh-TW" dirty="0" smtClean="0">
                <a:latin typeface="Gungsuh" pitchFamily="18" charset="-127"/>
                <a:ea typeface="Gungsuh" pitchFamily="18" charset="-127"/>
              </a:rPr>
            </a:br>
            <a:r>
              <a:rPr lang="en-US" altLang="zh-TW" dirty="0" smtClean="0">
                <a:latin typeface="Gungsuh" pitchFamily="18" charset="-127"/>
                <a:ea typeface="Gungsuh" pitchFamily="18" charset="-127"/>
              </a:rPr>
              <a:t/>
            </a:r>
            <a:br>
              <a:rPr lang="en-US" altLang="zh-TW" dirty="0" smtClean="0">
                <a:latin typeface="Gungsuh" pitchFamily="18" charset="-127"/>
                <a:ea typeface="Gungsuh" pitchFamily="18" charset="-127"/>
              </a:rPr>
            </a:br>
            <a:r>
              <a:rPr lang="en-US" altLang="zh-TW" sz="4000" dirty="0" smtClean="0">
                <a:latin typeface="Gungsuh" pitchFamily="18" charset="-127"/>
                <a:ea typeface="Gungsuh" pitchFamily="18" charset="-127"/>
              </a:rPr>
              <a:t>Johanna Spyri</a:t>
            </a:r>
            <a:endParaRPr lang="zh-TW" altLang="en-US" sz="4000" dirty="0">
              <a:latin typeface="Gungsuh" pitchFamily="18" charset="-127"/>
              <a:ea typeface="Gungsuh" pitchFamily="18" charset="-127"/>
            </a:endParaRPr>
          </a:p>
        </p:txBody>
      </p:sp>
      <p:sp>
        <p:nvSpPr>
          <p:cNvPr id="3" name="副標題 2"/>
          <p:cNvSpPr>
            <a:spLocks noGrp="1"/>
          </p:cNvSpPr>
          <p:nvPr>
            <p:ph type="subTitle" idx="1"/>
          </p:nvPr>
        </p:nvSpPr>
        <p:spPr>
          <a:xfrm>
            <a:off x="0" y="2204864"/>
            <a:ext cx="9144000" cy="4437112"/>
          </a:xfrm>
        </p:spPr>
        <p:txBody>
          <a:bodyPr>
            <a:noAutofit/>
          </a:bodyPr>
          <a:lstStyle/>
          <a:p>
            <a:pPr marL="457200" indent="-457200" algn="l">
              <a:buFont typeface="Wingdings" pitchFamily="2" charset="2"/>
              <a:buChar char="l"/>
            </a:pPr>
            <a:endParaRPr lang="en-US" altLang="zh-TW" sz="2700" dirty="0" smtClean="0"/>
          </a:p>
          <a:p>
            <a:pPr marL="457200" indent="-457200" algn="l">
              <a:buFont typeface="Wingdings" pitchFamily="2" charset="2"/>
              <a:buChar char="l"/>
            </a:pPr>
            <a:r>
              <a:rPr lang="en-US" altLang="zh-TW" sz="2500" dirty="0" smtClean="0">
                <a:solidFill>
                  <a:schemeClr val="tx1"/>
                </a:solidFill>
                <a:latin typeface="Book Antiqua" pitchFamily="18" charset="0"/>
              </a:rPr>
              <a:t>She was born on June 12,1827 and she died on July 7,1901. She was 73 years old.</a:t>
            </a:r>
          </a:p>
          <a:p>
            <a:pPr marL="457200" indent="-457200" algn="l">
              <a:buFont typeface="Wingdings" pitchFamily="2" charset="2"/>
              <a:buChar char="l"/>
            </a:pPr>
            <a:endParaRPr lang="en-US" altLang="zh-TW" sz="2500" dirty="0" smtClean="0">
              <a:solidFill>
                <a:schemeClr val="tx1"/>
              </a:solidFill>
              <a:latin typeface="Book Antiqua" pitchFamily="18" charset="0"/>
            </a:endParaRPr>
          </a:p>
          <a:p>
            <a:pPr marL="457200" indent="-457200" algn="l">
              <a:buFont typeface="Wingdings" pitchFamily="2" charset="2"/>
              <a:buChar char="l"/>
            </a:pPr>
            <a:r>
              <a:rPr lang="en-US" altLang="zh-TW" sz="2500" dirty="0" smtClean="0">
                <a:solidFill>
                  <a:schemeClr val="tx1"/>
                </a:solidFill>
                <a:latin typeface="Book Antiqua" pitchFamily="18" charset="0"/>
              </a:rPr>
              <a:t>“A Note on </a:t>
            </a:r>
            <a:r>
              <a:rPr lang="en-US" altLang="zh-TW" sz="2500" dirty="0" err="1" smtClean="0">
                <a:solidFill>
                  <a:schemeClr val="tx1"/>
                </a:solidFill>
                <a:latin typeface="Book Antiqua" pitchFamily="18" charset="0"/>
              </a:rPr>
              <a:t>Vrony‘s</a:t>
            </a:r>
            <a:r>
              <a:rPr lang="en-US" altLang="zh-TW" sz="2500" dirty="0" smtClean="0">
                <a:solidFill>
                  <a:schemeClr val="tx1"/>
                </a:solidFill>
                <a:latin typeface="Book Antiqua" pitchFamily="18" charset="0"/>
              </a:rPr>
              <a:t> Grave” was her first story. It was talking about a woman’s life with domestic violence.</a:t>
            </a:r>
          </a:p>
          <a:p>
            <a:pPr marL="457200" indent="-457200" algn="l">
              <a:buFont typeface="Wingdings" pitchFamily="2" charset="2"/>
              <a:buChar char="l"/>
            </a:pPr>
            <a:endParaRPr lang="en-US" altLang="zh-TW" sz="2500" dirty="0" smtClean="0">
              <a:solidFill>
                <a:schemeClr val="tx1"/>
              </a:solidFill>
              <a:latin typeface="Book Antiqua" pitchFamily="18" charset="0"/>
            </a:endParaRPr>
          </a:p>
          <a:p>
            <a:pPr marL="457200" indent="-457200" algn="l">
              <a:buFont typeface="Wingdings" pitchFamily="2" charset="2"/>
              <a:buChar char="l"/>
            </a:pPr>
            <a:r>
              <a:rPr lang="en-US" altLang="zh-TW" sz="2500" dirty="0" smtClean="0">
                <a:solidFill>
                  <a:schemeClr val="tx1"/>
                </a:solidFill>
                <a:latin typeface="Book Antiqua" pitchFamily="18" charset="0"/>
              </a:rPr>
              <a:t>She wrote more than fifty stories in her whole life</a:t>
            </a:r>
            <a:r>
              <a:rPr lang="en-US" altLang="zh-TW" sz="2700" dirty="0" smtClean="0">
                <a:latin typeface="Book Antiqua" pitchFamily="18" charset="0"/>
              </a:rPr>
              <a:t>.</a:t>
            </a:r>
          </a:p>
        </p:txBody>
      </p:sp>
    </p:spTree>
    <p:extLst>
      <p:ext uri="{BB962C8B-B14F-4D97-AF65-F5344CB8AC3E}">
        <p14:creationId xmlns:p14="http://schemas.microsoft.com/office/powerpoint/2010/main" val="140529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
            <a:ext cx="9144000" cy="1196752"/>
          </a:xfrm>
        </p:spPr>
        <p:txBody>
          <a:bodyPr/>
          <a:lstStyle/>
          <a:p>
            <a:pPr algn="ctr"/>
            <a:r>
              <a:rPr lang="en-US" altLang="zh-TW" dirty="0" smtClean="0">
                <a:latin typeface="Gungsuh" pitchFamily="18" charset="-127"/>
                <a:ea typeface="Gungsuh" pitchFamily="18" charset="-127"/>
              </a:rPr>
              <a:t>About the Characters</a:t>
            </a:r>
            <a:endParaRPr lang="zh-TW" altLang="en-US" dirty="0">
              <a:latin typeface="Gungsuh" pitchFamily="18" charset="-127"/>
              <a:ea typeface="Gungsuh" pitchFamily="18" charset="-127"/>
            </a:endParaRPr>
          </a:p>
        </p:txBody>
      </p:sp>
      <p:sp>
        <p:nvSpPr>
          <p:cNvPr id="3" name="副標題 2"/>
          <p:cNvSpPr>
            <a:spLocks noGrp="1"/>
          </p:cNvSpPr>
          <p:nvPr>
            <p:ph type="subTitle" idx="1"/>
          </p:nvPr>
        </p:nvSpPr>
        <p:spPr>
          <a:xfrm>
            <a:off x="0" y="1196752"/>
            <a:ext cx="9144000" cy="5661248"/>
          </a:xfrm>
        </p:spPr>
        <p:txBody>
          <a:bodyPr>
            <a:normAutofit lnSpcReduction="10000"/>
          </a:bodyPr>
          <a:lstStyle/>
          <a:p>
            <a:pPr marL="457200" indent="-457200" algn="l">
              <a:buFont typeface="Wingdings" pitchFamily="2" charset="2"/>
              <a:buChar char="l"/>
            </a:pPr>
            <a:r>
              <a:rPr lang="en-US" altLang="zh-TW" sz="2800" dirty="0" smtClean="0">
                <a:solidFill>
                  <a:schemeClr val="tx1"/>
                </a:solidFill>
              </a:rPr>
              <a:t>Heidi—She was an orphan, but she was optimistic.</a:t>
            </a:r>
          </a:p>
          <a:p>
            <a:pPr marL="457200" indent="-457200" algn="l">
              <a:buFont typeface="Wingdings" pitchFamily="2" charset="2"/>
              <a:buChar char="l"/>
            </a:pPr>
            <a:r>
              <a:rPr lang="en-US" altLang="zh-TW" sz="2800" dirty="0" smtClean="0">
                <a:solidFill>
                  <a:schemeClr val="tx1"/>
                </a:solidFill>
              </a:rPr>
              <a:t>Peter—He was a shepherd</a:t>
            </a:r>
            <a:r>
              <a:rPr lang="zh-TW" altLang="en-US" sz="2800" dirty="0" smtClean="0">
                <a:solidFill>
                  <a:schemeClr val="tx1"/>
                </a:solidFill>
              </a:rPr>
              <a:t> </a:t>
            </a:r>
            <a:r>
              <a:rPr lang="en-US" altLang="zh-TW" sz="2800" dirty="0" smtClean="0">
                <a:solidFill>
                  <a:schemeClr val="tx1"/>
                </a:solidFill>
              </a:rPr>
              <a:t>boy. He was Heidi’s best friend. He hated going to school, but he was filial.</a:t>
            </a:r>
          </a:p>
          <a:p>
            <a:pPr marL="457200" indent="-457200" algn="l">
              <a:buFont typeface="Wingdings" pitchFamily="2" charset="2"/>
              <a:buChar char="l"/>
            </a:pPr>
            <a:r>
              <a:rPr lang="en-US" altLang="zh-TW" sz="2800" dirty="0" err="1" smtClean="0">
                <a:solidFill>
                  <a:schemeClr val="tx1"/>
                </a:solidFill>
              </a:rPr>
              <a:t>Klara</a:t>
            </a:r>
            <a:r>
              <a:rPr lang="en-US" altLang="zh-TW" sz="2800" dirty="0" smtClean="0">
                <a:solidFill>
                  <a:schemeClr val="tx1"/>
                </a:solidFill>
              </a:rPr>
              <a:t>—Her family was rich, but her legs were paralyzed. In Heidi’s help, she overcame the problems with her legs and never felt lonely anymore.</a:t>
            </a:r>
          </a:p>
          <a:p>
            <a:pPr marL="457200" indent="-457200" algn="l">
              <a:buFont typeface="Wingdings" pitchFamily="2" charset="2"/>
              <a:buChar char="l"/>
            </a:pPr>
            <a:r>
              <a:rPr lang="en-US" altLang="zh-TW" sz="2800" dirty="0" smtClean="0">
                <a:solidFill>
                  <a:schemeClr val="tx1"/>
                </a:solidFill>
              </a:rPr>
              <a:t>Heidi’s grandfather—He </a:t>
            </a:r>
            <a:r>
              <a:rPr lang="en-US" altLang="zh-TW" sz="2800" dirty="0" smtClean="0">
                <a:solidFill>
                  <a:schemeClr val="tx1"/>
                </a:solidFill>
              </a:rPr>
              <a:t>seldom smiled</a:t>
            </a:r>
            <a:r>
              <a:rPr lang="en-US" altLang="zh-TW" sz="2800" dirty="0" smtClean="0">
                <a:solidFill>
                  <a:schemeClr val="tx1"/>
                </a:solidFill>
              </a:rPr>
              <a:t>, </a:t>
            </a:r>
            <a:r>
              <a:rPr lang="en-US" altLang="zh-TW" sz="2800" dirty="0" smtClean="0">
                <a:solidFill>
                  <a:schemeClr val="tx1"/>
                </a:solidFill>
              </a:rPr>
              <a:t>so everybody was afraid of him. But after Heidi came to live with him, he changed a lot. </a:t>
            </a:r>
          </a:p>
          <a:p>
            <a:pPr marL="457200" indent="-457200" algn="l">
              <a:buFont typeface="Wingdings" pitchFamily="2" charset="2"/>
              <a:buChar char="l"/>
            </a:pPr>
            <a:endParaRPr lang="en-US" altLang="zh-TW" dirty="0" smtClean="0"/>
          </a:p>
          <a:p>
            <a:pPr marL="457200" indent="-457200" algn="l">
              <a:buFont typeface="Wingdings" pitchFamily="2" charset="2"/>
              <a:buChar char="l"/>
            </a:pPr>
            <a:endParaRPr lang="en-US" altLang="zh-TW" dirty="0" smtClean="0"/>
          </a:p>
          <a:p>
            <a:pPr marL="457200" indent="-457200" algn="l">
              <a:buFont typeface="Wingdings" pitchFamily="2" charset="2"/>
              <a:buChar char="l"/>
            </a:pPr>
            <a:endParaRPr lang="en-US" altLang="zh-TW" dirty="0" smtClean="0"/>
          </a:p>
          <a:p>
            <a:pPr algn="l"/>
            <a:endParaRPr lang="en-US" altLang="zh-TW" dirty="0" smtClean="0"/>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261" y="1340768"/>
            <a:ext cx="5904656" cy="396044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0589" y="2529986"/>
            <a:ext cx="5868143" cy="410662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0074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0"/>
            <a:ext cx="9144000" cy="1052736"/>
          </a:xfrm>
        </p:spPr>
        <p:txBody>
          <a:bodyPr/>
          <a:lstStyle/>
          <a:p>
            <a:pPr algn="ctr"/>
            <a:r>
              <a:rPr lang="en-US" altLang="zh-TW" dirty="0" smtClean="0">
                <a:latin typeface="Gungsuh" pitchFamily="18" charset="-127"/>
                <a:ea typeface="Gungsuh" pitchFamily="18" charset="-127"/>
              </a:rPr>
              <a:t>About the Story</a:t>
            </a:r>
            <a:endParaRPr lang="zh-TW" altLang="en-US" dirty="0">
              <a:latin typeface="Gungsuh" pitchFamily="18" charset="-127"/>
              <a:ea typeface="Gungsuh" pitchFamily="18" charset="-127"/>
            </a:endParaRPr>
          </a:p>
        </p:txBody>
      </p:sp>
      <p:sp>
        <p:nvSpPr>
          <p:cNvPr id="3" name="副標題 2"/>
          <p:cNvSpPr>
            <a:spLocks noGrp="1"/>
          </p:cNvSpPr>
          <p:nvPr>
            <p:ph type="subTitle" idx="1"/>
          </p:nvPr>
        </p:nvSpPr>
        <p:spPr>
          <a:xfrm>
            <a:off x="0" y="836712"/>
            <a:ext cx="9144000" cy="5877272"/>
          </a:xfrm>
        </p:spPr>
        <p:txBody>
          <a:bodyPr>
            <a:normAutofit/>
          </a:bodyPr>
          <a:lstStyle/>
          <a:p>
            <a:pPr marL="342900" indent="-342900" algn="l">
              <a:buFont typeface="Wingdings" pitchFamily="2" charset="2"/>
              <a:buChar char="l"/>
            </a:pPr>
            <a:endParaRPr lang="en-US" altLang="zh-TW" sz="2500" dirty="0" smtClean="0">
              <a:solidFill>
                <a:schemeClr val="tx1"/>
              </a:solidFill>
            </a:endParaRPr>
          </a:p>
          <a:p>
            <a:pPr marL="342900" indent="-342900" algn="l">
              <a:buFont typeface="Wingdings" pitchFamily="2" charset="2"/>
              <a:buChar char="l"/>
            </a:pPr>
            <a:r>
              <a:rPr lang="en-US" altLang="zh-TW" sz="2500" dirty="0" smtClean="0">
                <a:solidFill>
                  <a:schemeClr val="tx1"/>
                </a:solidFill>
              </a:rPr>
              <a:t>Heidi was an orphan. At first, she was brought up by her aunt who lived </a:t>
            </a:r>
            <a:r>
              <a:rPr lang="en-US" altLang="zh-TW" sz="2500" dirty="0">
                <a:solidFill>
                  <a:schemeClr val="tx1"/>
                </a:solidFill>
              </a:rPr>
              <a:t>in </a:t>
            </a:r>
            <a:r>
              <a:rPr lang="en-US" altLang="zh-TW" sz="2500" dirty="0" smtClean="0">
                <a:solidFill>
                  <a:schemeClr val="tx1"/>
                </a:solidFill>
              </a:rPr>
              <a:t>Switzerland. </a:t>
            </a:r>
          </a:p>
          <a:p>
            <a:pPr marL="342900" indent="-342900" algn="l">
              <a:buFont typeface="Wingdings" pitchFamily="2" charset="2"/>
              <a:buChar char="l"/>
            </a:pPr>
            <a:endParaRPr lang="en-US" altLang="zh-TW" sz="2500" dirty="0">
              <a:solidFill>
                <a:schemeClr val="tx1"/>
              </a:solidFill>
            </a:endParaRPr>
          </a:p>
          <a:p>
            <a:pPr marL="342900" indent="-342900" algn="l">
              <a:buFont typeface="Wingdings" pitchFamily="2" charset="2"/>
              <a:buChar char="l"/>
            </a:pPr>
            <a:r>
              <a:rPr lang="en-US" altLang="zh-TW" sz="2500" dirty="0" smtClean="0">
                <a:solidFill>
                  <a:schemeClr val="tx1"/>
                </a:solidFill>
              </a:rPr>
              <a:t>A few years later, Heidi had to live with her grandfather in the Alps. He didn’t like her very much at first. When Heidi lived with her grandfather, she met a friend who called Peter.</a:t>
            </a:r>
          </a:p>
          <a:p>
            <a:pPr marL="342900" indent="-342900" algn="l">
              <a:buFont typeface="Wingdings" pitchFamily="2" charset="2"/>
              <a:buChar char="l"/>
            </a:pPr>
            <a:endParaRPr lang="en-US" altLang="zh-TW" sz="2500" dirty="0" smtClean="0">
              <a:solidFill>
                <a:schemeClr val="tx1"/>
              </a:solidFill>
            </a:endParaRPr>
          </a:p>
          <a:p>
            <a:pPr marL="342900" indent="-342900" algn="l">
              <a:buFont typeface="Wingdings" pitchFamily="2" charset="2"/>
              <a:buChar char="l"/>
            </a:pPr>
            <a:r>
              <a:rPr lang="en-US" altLang="zh-TW" sz="2500" dirty="0" smtClean="0">
                <a:solidFill>
                  <a:schemeClr val="tx1"/>
                </a:solidFill>
              </a:rPr>
              <a:t>Afterward,</a:t>
            </a:r>
            <a:r>
              <a:rPr lang="zh-TW" altLang="en-US" sz="2500" dirty="0" smtClean="0">
                <a:solidFill>
                  <a:schemeClr val="tx1"/>
                </a:solidFill>
              </a:rPr>
              <a:t> </a:t>
            </a:r>
            <a:r>
              <a:rPr lang="en-US" altLang="zh-TW" sz="2500" dirty="0" smtClean="0">
                <a:solidFill>
                  <a:schemeClr val="tx1"/>
                </a:solidFill>
              </a:rPr>
              <a:t>Heidi’s aunt took her to Franklin to accompany </a:t>
            </a:r>
            <a:r>
              <a:rPr lang="en-US" altLang="zh-TW" sz="2500" dirty="0" err="1" smtClean="0">
                <a:solidFill>
                  <a:schemeClr val="tx1"/>
                </a:solidFill>
              </a:rPr>
              <a:t>Klara</a:t>
            </a:r>
            <a:r>
              <a:rPr lang="en-US" altLang="zh-TW" sz="2500" dirty="0" smtClean="0">
                <a:solidFill>
                  <a:schemeClr val="tx1"/>
                </a:solidFill>
              </a:rPr>
              <a:t>, the girl who had a problem with her leg.</a:t>
            </a:r>
          </a:p>
          <a:p>
            <a:pPr marL="342900" indent="-342900" algn="l">
              <a:buFont typeface="Wingdings" pitchFamily="2" charset="2"/>
              <a:buChar char="l"/>
            </a:pPr>
            <a:endParaRPr lang="en-US" altLang="zh-TW" sz="2500" dirty="0" smtClean="0">
              <a:solidFill>
                <a:schemeClr val="tx1"/>
              </a:solidFill>
            </a:endParaRPr>
          </a:p>
          <a:p>
            <a:pPr marL="342900" indent="-342900" algn="l">
              <a:buFont typeface="Wingdings" pitchFamily="2" charset="2"/>
              <a:buChar char="l"/>
            </a:pPr>
            <a:endParaRPr lang="en-US" altLang="zh-TW" sz="2500" dirty="0" smtClean="0">
              <a:solidFill>
                <a:schemeClr val="tx1"/>
              </a:solidFill>
            </a:endParaRPr>
          </a:p>
        </p:txBody>
      </p:sp>
    </p:spTree>
    <p:extLst>
      <p:ext uri="{BB962C8B-B14F-4D97-AF65-F5344CB8AC3E}">
        <p14:creationId xmlns:p14="http://schemas.microsoft.com/office/powerpoint/2010/main" val="3103841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7760"/>
            <a:ext cx="9144000" cy="1106984"/>
          </a:xfrm>
        </p:spPr>
        <p:txBody>
          <a:bodyPr/>
          <a:lstStyle/>
          <a:p>
            <a:pPr algn="ctr"/>
            <a:r>
              <a:rPr lang="en-US" altLang="zh-TW" dirty="0" smtClean="0">
                <a:latin typeface="Gungsuh" panose="02030600000101010101" pitchFamily="18" charset="-127"/>
                <a:ea typeface="Gungsuh" panose="02030600000101010101" pitchFamily="18" charset="-127"/>
              </a:rPr>
              <a:t>About the Story</a:t>
            </a:r>
            <a:endParaRPr lang="zh-TW" altLang="en-US" dirty="0">
              <a:latin typeface="Gungsuh" panose="02030600000101010101" pitchFamily="18" charset="-127"/>
              <a:ea typeface="Gungsuh" panose="02030600000101010101" pitchFamily="18" charset="-127"/>
            </a:endParaRPr>
          </a:p>
        </p:txBody>
      </p:sp>
      <p:sp>
        <p:nvSpPr>
          <p:cNvPr id="3" name="副標題 2"/>
          <p:cNvSpPr>
            <a:spLocks noGrp="1"/>
          </p:cNvSpPr>
          <p:nvPr>
            <p:ph type="subTitle" idx="1"/>
          </p:nvPr>
        </p:nvSpPr>
        <p:spPr>
          <a:xfrm>
            <a:off x="0" y="1052736"/>
            <a:ext cx="9144000" cy="5661248"/>
          </a:xfrm>
        </p:spPr>
        <p:txBody>
          <a:bodyPr>
            <a:normAutofit/>
          </a:bodyPr>
          <a:lstStyle/>
          <a:p>
            <a:pPr marL="342900" indent="-342900">
              <a:buFont typeface="Wingdings" panose="05000000000000000000" pitchFamily="2" charset="2"/>
              <a:buChar char="l"/>
            </a:pPr>
            <a:endParaRPr lang="en-US" altLang="zh-TW" sz="2500" dirty="0" smtClean="0"/>
          </a:p>
          <a:p>
            <a:pPr marL="342900" indent="-342900">
              <a:buFont typeface="Wingdings" panose="05000000000000000000" pitchFamily="2" charset="2"/>
              <a:buChar char="l"/>
            </a:pPr>
            <a:r>
              <a:rPr lang="en-US" altLang="zh-TW" sz="2500" dirty="0" smtClean="0"/>
              <a:t>In </a:t>
            </a:r>
            <a:r>
              <a:rPr lang="en-US" altLang="zh-TW" sz="2500" dirty="0"/>
              <a:t>the year Heidi lived in Franklin, she often came into conflict with the housekeeper. It caused her to  get homesick. In order to escape her, Heidi read and wrote. One of the reason was that she hoped she could read some book for Peter’s grandmother who was </a:t>
            </a:r>
            <a:r>
              <a:rPr lang="en-US" altLang="zh-TW" sz="2500" dirty="0" smtClean="0"/>
              <a:t>blind.</a:t>
            </a:r>
          </a:p>
          <a:p>
            <a:pPr marL="342900" indent="-342900">
              <a:buFont typeface="Wingdings" panose="05000000000000000000" pitchFamily="2" charset="2"/>
              <a:buChar char="l"/>
            </a:pPr>
            <a:endParaRPr lang="en-US" altLang="zh-TW" sz="2500" dirty="0"/>
          </a:p>
          <a:p>
            <a:pPr marL="342900" indent="-342900">
              <a:buFont typeface="Wingdings" panose="05000000000000000000" pitchFamily="2" charset="2"/>
              <a:buChar char="l"/>
            </a:pPr>
            <a:r>
              <a:rPr lang="en-US" altLang="zh-TW" sz="2500" dirty="0" smtClean="0"/>
              <a:t>However, Heidi still felt stressed. Finally, she got sick </a:t>
            </a:r>
            <a:r>
              <a:rPr lang="en-US" altLang="zh-TW" sz="2500" dirty="0"/>
              <a:t>and even </a:t>
            </a:r>
            <a:r>
              <a:rPr lang="en-US" altLang="zh-TW" sz="2500" dirty="0" smtClean="0"/>
              <a:t>somnambulated(</a:t>
            </a:r>
            <a:r>
              <a:rPr lang="zh-TW" altLang="en-US" sz="2500" dirty="0" smtClean="0"/>
              <a:t>夢遊</a:t>
            </a:r>
            <a:r>
              <a:rPr lang="en-US" altLang="zh-TW" sz="2500" dirty="0" smtClean="0"/>
              <a:t>) at night, so </a:t>
            </a:r>
            <a:r>
              <a:rPr lang="en-US" altLang="zh-TW" sz="2500" dirty="0"/>
              <a:t>t</a:t>
            </a:r>
            <a:r>
              <a:rPr lang="en-US" altLang="zh-TW" sz="2500" dirty="0" smtClean="0"/>
              <a:t>he doctor wanted her to go back to live with her grandfather.</a:t>
            </a:r>
          </a:p>
        </p:txBody>
      </p:sp>
    </p:spTree>
    <p:extLst>
      <p:ext uri="{BB962C8B-B14F-4D97-AF65-F5344CB8AC3E}">
        <p14:creationId xmlns:p14="http://schemas.microsoft.com/office/powerpoint/2010/main" val="2315863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3147"/>
            <a:ext cx="9144000" cy="967581"/>
          </a:xfrm>
        </p:spPr>
        <p:txBody>
          <a:bodyPr/>
          <a:lstStyle/>
          <a:p>
            <a:pPr algn="ctr"/>
            <a:r>
              <a:rPr lang="en-US" altLang="zh-TW" dirty="0" smtClean="0">
                <a:latin typeface="Gungsuh" panose="02030600000101010101" pitchFamily="18" charset="-127"/>
                <a:ea typeface="Gungsuh" panose="02030600000101010101" pitchFamily="18" charset="-127"/>
              </a:rPr>
              <a:t>About the Story</a:t>
            </a:r>
            <a:endParaRPr lang="zh-TW" altLang="en-US" dirty="0">
              <a:latin typeface="Gungsuh" panose="02030600000101010101" pitchFamily="18" charset="-127"/>
              <a:ea typeface="Gungsuh" panose="02030600000101010101" pitchFamily="18" charset="-127"/>
            </a:endParaRPr>
          </a:p>
        </p:txBody>
      </p:sp>
      <p:sp>
        <p:nvSpPr>
          <p:cNvPr id="3" name="副標題 2"/>
          <p:cNvSpPr>
            <a:spLocks noGrp="1"/>
          </p:cNvSpPr>
          <p:nvPr>
            <p:ph type="subTitle" idx="1"/>
          </p:nvPr>
        </p:nvSpPr>
        <p:spPr>
          <a:xfrm>
            <a:off x="0" y="692696"/>
            <a:ext cx="9144000" cy="6165304"/>
          </a:xfrm>
        </p:spPr>
        <p:txBody>
          <a:bodyPr>
            <a:normAutofit lnSpcReduction="10000"/>
          </a:bodyPr>
          <a:lstStyle/>
          <a:p>
            <a:pPr marL="342900" indent="-342900">
              <a:buFont typeface="Wingdings" panose="05000000000000000000" pitchFamily="2" charset="2"/>
              <a:buChar char="l"/>
            </a:pPr>
            <a:endParaRPr lang="en-US" altLang="zh-TW" sz="2500" dirty="0" smtClean="0"/>
          </a:p>
          <a:p>
            <a:pPr marL="342900" indent="-342900">
              <a:buFont typeface="Wingdings" panose="05000000000000000000" pitchFamily="2" charset="2"/>
              <a:buChar char="l"/>
            </a:pPr>
            <a:r>
              <a:rPr lang="en-US" altLang="zh-TW" sz="2500" dirty="0" smtClean="0"/>
              <a:t>When </a:t>
            </a:r>
            <a:r>
              <a:rPr lang="en-US" altLang="zh-TW" sz="2500" dirty="0"/>
              <a:t>Heidi went back to </a:t>
            </a:r>
            <a:r>
              <a:rPr lang="en-US" altLang="zh-TW" sz="2500" dirty="0" smtClean="0"/>
              <a:t>the Alps, </a:t>
            </a:r>
            <a:r>
              <a:rPr lang="en-US" altLang="zh-TW" sz="2500" dirty="0"/>
              <a:t>it was the first time that her grandfather went down the hill to greeted her. He also finished his lonely </a:t>
            </a:r>
            <a:r>
              <a:rPr lang="en-US" altLang="zh-TW" sz="2500" dirty="0" smtClean="0"/>
              <a:t>life. </a:t>
            </a:r>
            <a:r>
              <a:rPr lang="en-US" altLang="zh-TW" sz="2500" dirty="0"/>
              <a:t>He began to get alone with people</a:t>
            </a:r>
            <a:r>
              <a:rPr lang="en-US" altLang="zh-TW" sz="2500" dirty="0" smtClean="0"/>
              <a:t>.</a:t>
            </a:r>
          </a:p>
          <a:p>
            <a:pPr marL="342900" indent="-342900">
              <a:buFont typeface="Wingdings" panose="05000000000000000000" pitchFamily="2" charset="2"/>
              <a:buChar char="l"/>
            </a:pPr>
            <a:endParaRPr lang="en-US" altLang="zh-TW" sz="2500" dirty="0"/>
          </a:p>
          <a:p>
            <a:pPr marL="342900" indent="-342900">
              <a:buFont typeface="Wingdings" panose="05000000000000000000" pitchFamily="2" charset="2"/>
              <a:buChar char="l"/>
            </a:pPr>
            <a:r>
              <a:rPr lang="en-US" altLang="zh-TW" sz="2500" dirty="0"/>
              <a:t>After Heidi went back to live with her grandfather, she kept  </a:t>
            </a:r>
            <a:r>
              <a:rPr lang="en-US" altLang="zh-TW" sz="2500" dirty="0" err="1"/>
              <a:t>communitcating</a:t>
            </a:r>
            <a:r>
              <a:rPr lang="en-US" altLang="zh-TW" sz="2500" dirty="0"/>
              <a:t> by letter with </a:t>
            </a:r>
            <a:r>
              <a:rPr lang="en-US" altLang="zh-TW" sz="2500" dirty="0" err="1" smtClean="0"/>
              <a:t>Klara</a:t>
            </a:r>
            <a:r>
              <a:rPr lang="en-US" altLang="zh-TW" sz="2500" dirty="0" smtClean="0"/>
              <a:t>. She went to visit Heidi and stayed with her </a:t>
            </a:r>
            <a:r>
              <a:rPr lang="en-US" altLang="zh-TW" sz="2500" dirty="0" err="1" smtClean="0"/>
              <a:t>duing</a:t>
            </a:r>
            <a:r>
              <a:rPr lang="en-US" altLang="zh-TW" sz="2500" dirty="0" smtClean="0"/>
              <a:t> a summer vacation. Because of the fresh air and the goat milk, </a:t>
            </a:r>
            <a:r>
              <a:rPr lang="en-US" altLang="zh-TW" sz="2500" dirty="0" err="1" smtClean="0"/>
              <a:t>Klara</a:t>
            </a:r>
            <a:r>
              <a:rPr lang="en-US" altLang="zh-TW" sz="2500" dirty="0" smtClean="0"/>
              <a:t> became healthier and healthier. She tried to walk, and she succeeded finally. </a:t>
            </a:r>
            <a:r>
              <a:rPr lang="en-US" altLang="zh-TW" sz="2500" dirty="0" err="1" smtClean="0"/>
              <a:t>Klara’s</a:t>
            </a:r>
            <a:r>
              <a:rPr lang="en-US" altLang="zh-TW" sz="2500" dirty="0" smtClean="0"/>
              <a:t> father thought it was so unbelievable. To thank Heidi for accompanying </a:t>
            </a:r>
            <a:r>
              <a:rPr lang="en-US" altLang="zh-TW" sz="2500" dirty="0" err="1" smtClean="0"/>
              <a:t>Klara</a:t>
            </a:r>
            <a:r>
              <a:rPr lang="en-US" altLang="zh-TW" sz="2500" dirty="0" smtClean="0"/>
              <a:t>, he decided to arrange for Heidi’s future.</a:t>
            </a:r>
            <a:endParaRPr lang="en-US" altLang="zh-TW" sz="2500" dirty="0"/>
          </a:p>
        </p:txBody>
      </p:sp>
    </p:spTree>
    <p:extLst>
      <p:ext uri="{BB962C8B-B14F-4D97-AF65-F5344CB8AC3E}">
        <p14:creationId xmlns:p14="http://schemas.microsoft.com/office/powerpoint/2010/main" val="3265409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0"/>
            <a:ext cx="9144000" cy="1196751"/>
          </a:xfrm>
        </p:spPr>
        <p:txBody>
          <a:bodyPr/>
          <a:lstStyle/>
          <a:p>
            <a:pPr algn="ctr"/>
            <a:r>
              <a:rPr lang="en-US" altLang="zh-TW" dirty="0" smtClean="0">
                <a:latin typeface="Gungsuh" panose="02030600000101010101" pitchFamily="18" charset="-127"/>
                <a:ea typeface="Gungsuh" panose="02030600000101010101" pitchFamily="18" charset="-127"/>
              </a:rPr>
              <a:t>My Feelings About the Story</a:t>
            </a:r>
            <a:endParaRPr lang="zh-TW" altLang="en-US" dirty="0">
              <a:latin typeface="Gungsuh" panose="02030600000101010101" pitchFamily="18" charset="-127"/>
              <a:ea typeface="Gungsuh" panose="02030600000101010101" pitchFamily="18" charset="-127"/>
            </a:endParaRPr>
          </a:p>
        </p:txBody>
      </p:sp>
      <p:sp>
        <p:nvSpPr>
          <p:cNvPr id="3" name="副標題 2"/>
          <p:cNvSpPr>
            <a:spLocks noGrp="1"/>
          </p:cNvSpPr>
          <p:nvPr>
            <p:ph type="subTitle" idx="1"/>
          </p:nvPr>
        </p:nvSpPr>
        <p:spPr>
          <a:xfrm>
            <a:off x="0" y="1340768"/>
            <a:ext cx="9144000" cy="5517232"/>
          </a:xfrm>
        </p:spPr>
        <p:txBody>
          <a:bodyPr>
            <a:normAutofit/>
          </a:bodyPr>
          <a:lstStyle/>
          <a:p>
            <a:pPr marL="571500" indent="-571500">
              <a:buFont typeface="Wingdings" panose="05000000000000000000" pitchFamily="2" charset="2"/>
              <a:buChar char="l"/>
            </a:pPr>
            <a:endParaRPr lang="en-US" altLang="zh-TW" sz="4000" dirty="0" smtClean="0"/>
          </a:p>
          <a:p>
            <a:pPr marL="571500" indent="-571500">
              <a:buFont typeface="Wingdings" panose="05000000000000000000" pitchFamily="2" charset="2"/>
              <a:buChar char="l"/>
            </a:pPr>
            <a:r>
              <a:rPr lang="en-US" altLang="zh-TW" sz="3600" dirty="0" smtClean="0"/>
              <a:t>Interesting</a:t>
            </a:r>
          </a:p>
          <a:p>
            <a:pPr marL="571500" indent="-571500">
              <a:buFont typeface="Wingdings" panose="05000000000000000000" pitchFamily="2" charset="2"/>
              <a:buChar char="l"/>
            </a:pPr>
            <a:endParaRPr lang="en-US" altLang="zh-TW" sz="3600" dirty="0" smtClean="0"/>
          </a:p>
          <a:p>
            <a:pPr marL="571500" indent="-571500">
              <a:buFont typeface="Wingdings" panose="05000000000000000000" pitchFamily="2" charset="2"/>
              <a:buChar char="l"/>
            </a:pPr>
            <a:r>
              <a:rPr lang="en-US" altLang="zh-TW" sz="3600" dirty="0" smtClean="0"/>
              <a:t>Inspiring</a:t>
            </a:r>
          </a:p>
          <a:p>
            <a:pPr marL="571500" indent="-571500">
              <a:buFont typeface="Wingdings" panose="05000000000000000000" pitchFamily="2" charset="2"/>
              <a:buChar char="l"/>
            </a:pPr>
            <a:endParaRPr lang="en-US" altLang="zh-TW" sz="3600" dirty="0" smtClean="0"/>
          </a:p>
          <a:p>
            <a:pPr marL="571500" indent="-571500">
              <a:buFont typeface="Wingdings" panose="05000000000000000000" pitchFamily="2" charset="2"/>
              <a:buChar char="l"/>
            </a:pPr>
            <a:r>
              <a:rPr lang="en-US" altLang="zh-TW" sz="3600" dirty="0" smtClean="0"/>
              <a:t>Touching</a:t>
            </a:r>
          </a:p>
          <a:p>
            <a:pPr marL="571500" indent="-571500">
              <a:buFont typeface="Wingdings" panose="05000000000000000000" pitchFamily="2" charset="2"/>
              <a:buChar char="l"/>
            </a:pPr>
            <a:endParaRPr lang="zh-TW" altLang="en-US" sz="4000" dirty="0"/>
          </a:p>
        </p:txBody>
      </p:sp>
    </p:spTree>
    <p:extLst>
      <p:ext uri="{BB962C8B-B14F-4D97-AF65-F5344CB8AC3E}">
        <p14:creationId xmlns:p14="http://schemas.microsoft.com/office/powerpoint/2010/main" val="3587709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TM02455596[[fn=春天]]</Template>
  <TotalTime>479</TotalTime>
  <Words>457</Words>
  <Application>Microsoft Office PowerPoint</Application>
  <PresentationFormat>如螢幕大小 (4:3)</PresentationFormat>
  <Paragraphs>39</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Spring</vt:lpstr>
      <vt:lpstr>PowerPoint 簡報</vt:lpstr>
      <vt:lpstr>About the Author  Johanna Spyri</vt:lpstr>
      <vt:lpstr>About the Characters</vt:lpstr>
      <vt:lpstr>About the Story</vt:lpstr>
      <vt:lpstr>About the Story</vt:lpstr>
      <vt:lpstr>About the Story</vt:lpstr>
      <vt:lpstr>My Feelings About the 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30</cp:revision>
  <dcterms:created xsi:type="dcterms:W3CDTF">2014-12-16T11:37:42Z</dcterms:created>
  <dcterms:modified xsi:type="dcterms:W3CDTF">2014-12-18T17:36:36Z</dcterms:modified>
</cp:coreProperties>
</file>