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57"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10/30/2014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Anne of Green Gables</a:t>
            </a:r>
            <a:endParaRPr lang="zh-TW" altLang="en-US" dirty="0"/>
          </a:p>
        </p:txBody>
      </p:sp>
      <p:sp>
        <p:nvSpPr>
          <p:cNvPr id="3" name="副標題 2"/>
          <p:cNvSpPr>
            <a:spLocks noGrp="1"/>
          </p:cNvSpPr>
          <p:nvPr>
            <p:ph type="subTitle" idx="1"/>
          </p:nvPr>
        </p:nvSpPr>
        <p:spPr/>
        <p:txBody>
          <a:bodyPr>
            <a:normAutofit/>
          </a:bodyPr>
          <a:lstStyle/>
          <a:p>
            <a:r>
              <a:rPr lang="en-US" altLang="zh-TW" sz="3200" dirty="0" smtClean="0"/>
              <a:t>1103300164 </a:t>
            </a:r>
            <a:r>
              <a:rPr lang="zh-TW" altLang="en-US" sz="3200" dirty="0" smtClean="0"/>
              <a:t>許惠淳</a:t>
            </a:r>
            <a:endParaRPr lang="zh-TW" altLang="en-US" sz="3200" dirty="0"/>
          </a:p>
        </p:txBody>
      </p:sp>
    </p:spTree>
    <p:extLst>
      <p:ext uri="{BB962C8B-B14F-4D97-AF65-F5344CB8AC3E}">
        <p14:creationId xmlns:p14="http://schemas.microsoft.com/office/powerpoint/2010/main" val="308319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About </a:t>
            </a:r>
            <a:r>
              <a:rPr lang="en-US" altLang="zh-TW" dirty="0" smtClean="0"/>
              <a:t>author</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481" y="1488427"/>
            <a:ext cx="2286000" cy="3390900"/>
          </a:xfrm>
        </p:spPr>
      </p:pic>
      <p:sp>
        <p:nvSpPr>
          <p:cNvPr id="5" name="文字方塊 4"/>
          <p:cNvSpPr txBox="1"/>
          <p:nvPr/>
        </p:nvSpPr>
        <p:spPr>
          <a:xfrm>
            <a:off x="2667481" y="1488427"/>
            <a:ext cx="6555347" cy="1477328"/>
          </a:xfrm>
          <a:prstGeom prst="rect">
            <a:avLst/>
          </a:prstGeom>
          <a:noFill/>
        </p:spPr>
        <p:txBody>
          <a:bodyPr wrap="square" rtlCol="0">
            <a:spAutoFit/>
          </a:bodyPr>
          <a:lstStyle/>
          <a:p>
            <a:r>
              <a:rPr lang="en-US" altLang="zh-TW" dirty="0" smtClean="0"/>
              <a:t>Lucy Maud Montgomery</a:t>
            </a:r>
          </a:p>
          <a:p>
            <a:r>
              <a:rPr lang="en-US" altLang="zh-TW" dirty="0" smtClean="0"/>
              <a:t>She is a writer from </a:t>
            </a:r>
            <a:r>
              <a:rPr lang="en-US" altLang="zh-TW" dirty="0" err="1" smtClean="0"/>
              <a:t>Canada.Her</a:t>
            </a:r>
            <a:r>
              <a:rPr lang="en-US" altLang="zh-TW" dirty="0" smtClean="0"/>
              <a:t> most famous work is</a:t>
            </a:r>
          </a:p>
          <a:p>
            <a:r>
              <a:rPr lang="en-US" altLang="zh-TW" dirty="0" smtClean="0"/>
              <a:t>“Anne of Green Gables”.</a:t>
            </a:r>
            <a:endParaRPr lang="en-US" altLang="zh-TW" dirty="0"/>
          </a:p>
          <a:p>
            <a:endParaRPr lang="en-US" altLang="zh-TW" dirty="0" smtClean="0"/>
          </a:p>
          <a:p>
            <a:endParaRPr lang="en-US" altLang="zh-TW" dirty="0" smtClean="0"/>
          </a:p>
        </p:txBody>
      </p:sp>
      <p:pic>
        <p:nvPicPr>
          <p:cNvPr id="3" name="圖片 2"/>
          <p:cNvPicPr>
            <a:picLocks noChangeAspect="1"/>
          </p:cNvPicPr>
          <p:nvPr/>
        </p:nvPicPr>
        <p:blipFill>
          <a:blip r:embed="rId3"/>
          <a:stretch>
            <a:fillRect/>
          </a:stretch>
        </p:blipFill>
        <p:spPr>
          <a:xfrm>
            <a:off x="2855700" y="2669541"/>
            <a:ext cx="4461284" cy="2720099"/>
          </a:xfrm>
          <a:prstGeom prst="rect">
            <a:avLst/>
          </a:prstGeom>
        </p:spPr>
      </p:pic>
      <p:sp>
        <p:nvSpPr>
          <p:cNvPr id="6" name="文字方塊 5"/>
          <p:cNvSpPr txBox="1"/>
          <p:nvPr/>
        </p:nvSpPr>
        <p:spPr>
          <a:xfrm>
            <a:off x="3425780" y="5576552"/>
            <a:ext cx="3891204" cy="369332"/>
          </a:xfrm>
          <a:prstGeom prst="rect">
            <a:avLst/>
          </a:prstGeom>
          <a:noFill/>
        </p:spPr>
        <p:txBody>
          <a:bodyPr wrap="square" rtlCol="0">
            <a:spAutoFit/>
          </a:bodyPr>
          <a:lstStyle/>
          <a:p>
            <a:r>
              <a:rPr lang="en-US" altLang="zh-TW" dirty="0" smtClean="0"/>
              <a:t>Green Gables</a:t>
            </a:r>
          </a:p>
        </p:txBody>
      </p:sp>
    </p:spTree>
    <p:extLst>
      <p:ext uri="{BB962C8B-B14F-4D97-AF65-F5344CB8AC3E}">
        <p14:creationId xmlns:p14="http://schemas.microsoft.com/office/powerpoint/2010/main" val="335970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Character</a:t>
            </a:r>
            <a:endParaRPr lang="zh-TW" altLang="en-US" dirty="0"/>
          </a:p>
        </p:txBody>
      </p:sp>
      <p:sp>
        <p:nvSpPr>
          <p:cNvPr id="3" name="內容版面配置區 2"/>
          <p:cNvSpPr>
            <a:spLocks noGrp="1"/>
          </p:cNvSpPr>
          <p:nvPr>
            <p:ph idx="1"/>
          </p:nvPr>
        </p:nvSpPr>
        <p:spPr>
          <a:xfrm>
            <a:off x="677334" y="1275008"/>
            <a:ext cx="8596668" cy="5177307"/>
          </a:xfrm>
        </p:spPr>
        <p:txBody>
          <a:bodyPr>
            <a:normAutofit/>
          </a:bodyPr>
          <a:lstStyle/>
          <a:p>
            <a:pPr marL="0" indent="0">
              <a:buNone/>
            </a:pPr>
            <a:r>
              <a:rPr lang="en-US" altLang="zh-TW" dirty="0"/>
              <a:t>Anne Shirley—A red </a:t>
            </a:r>
            <a:r>
              <a:rPr lang="en-US" altLang="zh-TW" dirty="0" smtClean="0"/>
              <a:t>haired </a:t>
            </a:r>
            <a:r>
              <a:rPr lang="en-US" altLang="zh-TW" dirty="0"/>
              <a:t>girl </a:t>
            </a:r>
            <a:r>
              <a:rPr lang="en-US" altLang="zh-TW" dirty="0" smtClean="0"/>
              <a:t>who had </a:t>
            </a:r>
            <a:r>
              <a:rPr lang="en-US" altLang="zh-TW" dirty="0"/>
              <a:t>some freckles on </a:t>
            </a:r>
            <a:r>
              <a:rPr lang="en-US" altLang="zh-TW" dirty="0" smtClean="0"/>
              <a:t>the </a:t>
            </a:r>
            <a:r>
              <a:rPr lang="en-US" altLang="zh-TW" dirty="0" err="1" smtClean="0"/>
              <a:t>face.Was</a:t>
            </a:r>
            <a:r>
              <a:rPr lang="en-US" altLang="zh-TW" dirty="0" smtClean="0"/>
              <a:t> an orphan adopted by Matthews’.</a:t>
            </a:r>
            <a:endParaRPr lang="en-US" altLang="zh-TW" dirty="0"/>
          </a:p>
          <a:p>
            <a:pPr marL="0" indent="0">
              <a:buNone/>
            </a:pPr>
            <a:r>
              <a:rPr lang="en-US" altLang="zh-TW" dirty="0"/>
              <a:t>Marilla Cuthbert—Matthew's </a:t>
            </a:r>
            <a:r>
              <a:rPr lang="en-US" altLang="zh-TW" dirty="0" err="1" smtClean="0"/>
              <a:t>sister,a</a:t>
            </a:r>
            <a:r>
              <a:rPr lang="en-US" altLang="zh-TW" dirty="0" smtClean="0"/>
              <a:t> serious </a:t>
            </a:r>
            <a:r>
              <a:rPr lang="en-US" altLang="zh-TW" dirty="0" err="1" smtClean="0"/>
              <a:t>woman.She</a:t>
            </a:r>
            <a:r>
              <a:rPr lang="en-US" altLang="zh-TW" dirty="0"/>
              <a:t> </a:t>
            </a:r>
            <a:r>
              <a:rPr lang="en-US" altLang="zh-TW" dirty="0" smtClean="0"/>
              <a:t>wasn’t friendly to Anne this naughty girl </a:t>
            </a:r>
            <a:r>
              <a:rPr lang="en-US" altLang="zh-TW" dirty="0" err="1" smtClean="0"/>
              <a:t>first.But</a:t>
            </a:r>
            <a:r>
              <a:rPr lang="en-US" altLang="zh-TW" dirty="0" smtClean="0"/>
              <a:t> after Anne lived with her for few </a:t>
            </a:r>
            <a:r>
              <a:rPr lang="en-US" altLang="zh-TW" dirty="0" err="1" smtClean="0"/>
              <a:t>weeks,she</a:t>
            </a:r>
            <a:r>
              <a:rPr lang="en-US" altLang="zh-TW" dirty="0"/>
              <a:t> </a:t>
            </a:r>
            <a:r>
              <a:rPr lang="en-US" altLang="zh-TW" dirty="0" smtClean="0"/>
              <a:t>found that Marilla is a tender person.</a:t>
            </a:r>
          </a:p>
          <a:p>
            <a:pPr marL="0" indent="0">
              <a:buNone/>
            </a:pPr>
            <a:r>
              <a:rPr lang="en-US" altLang="zh-TW" dirty="0" smtClean="0"/>
              <a:t>Matthew </a:t>
            </a:r>
            <a:r>
              <a:rPr lang="en-US" altLang="zh-TW" dirty="0"/>
              <a:t>Cuthbert—Marilla's brother, a </a:t>
            </a:r>
            <a:r>
              <a:rPr lang="en-US" altLang="zh-TW" dirty="0" smtClean="0"/>
              <a:t>shy</a:t>
            </a:r>
            <a:r>
              <a:rPr lang="en-US" altLang="zh-TW" dirty="0"/>
              <a:t> </a:t>
            </a:r>
            <a:r>
              <a:rPr lang="en-US" altLang="zh-TW" dirty="0" err="1" smtClean="0"/>
              <a:t>man.He</a:t>
            </a:r>
            <a:r>
              <a:rPr lang="en-US" altLang="zh-TW" dirty="0" smtClean="0"/>
              <a:t> picked Anne up at the train </a:t>
            </a:r>
            <a:r>
              <a:rPr lang="en-US" altLang="zh-TW" dirty="0" err="1" smtClean="0"/>
              <a:t>station.And</a:t>
            </a:r>
            <a:r>
              <a:rPr lang="en-US" altLang="zh-TW" dirty="0" smtClean="0"/>
              <a:t> on the way to </a:t>
            </a:r>
            <a:r>
              <a:rPr lang="en-US" altLang="zh-TW" dirty="0" err="1" smtClean="0"/>
              <a:t>home.Anne</a:t>
            </a:r>
            <a:r>
              <a:rPr lang="en-US" altLang="zh-TW" dirty="0" smtClean="0"/>
              <a:t> talked a lot about </a:t>
            </a:r>
            <a:r>
              <a:rPr lang="en-US" altLang="zh-TW" dirty="0" err="1" smtClean="0"/>
              <a:t>herself.He</a:t>
            </a:r>
            <a:r>
              <a:rPr lang="en-US" altLang="zh-TW" dirty="0" smtClean="0"/>
              <a:t> thought Anne is an interesting </a:t>
            </a:r>
            <a:r>
              <a:rPr lang="en-US" altLang="zh-TW" dirty="0" err="1" smtClean="0"/>
              <a:t>girl,and</a:t>
            </a:r>
            <a:r>
              <a:rPr lang="en-US" altLang="zh-TW" dirty="0" smtClean="0"/>
              <a:t> they became good friends soon.</a:t>
            </a:r>
            <a:endParaRPr lang="en-US" altLang="zh-TW" dirty="0"/>
          </a:p>
          <a:p>
            <a:pPr marL="0" indent="0">
              <a:buNone/>
            </a:pPr>
            <a:r>
              <a:rPr lang="en-US" altLang="zh-TW" dirty="0"/>
              <a:t>Diana </a:t>
            </a:r>
            <a:r>
              <a:rPr lang="en-US" altLang="zh-TW" dirty="0" smtClean="0"/>
              <a:t>Barry—The girl who lived beside </a:t>
            </a:r>
            <a:r>
              <a:rPr lang="en-US" altLang="zh-TW" dirty="0" err="1" smtClean="0"/>
              <a:t>Anne.And</a:t>
            </a:r>
            <a:r>
              <a:rPr lang="en-US" altLang="zh-TW" dirty="0" smtClean="0"/>
              <a:t> they become </a:t>
            </a:r>
            <a:r>
              <a:rPr lang="en-US" altLang="zh-TW" dirty="0"/>
              <a:t>best friends from the moment they </a:t>
            </a:r>
            <a:r>
              <a:rPr lang="en-US" altLang="zh-TW" dirty="0" smtClean="0"/>
              <a:t>met</a:t>
            </a:r>
            <a:r>
              <a:rPr lang="en-US" altLang="zh-TW" dirty="0"/>
              <a:t>. She is the only girl of Anne's age who lives close to Green </a:t>
            </a:r>
            <a:r>
              <a:rPr lang="en-US" altLang="zh-TW" dirty="0" err="1" smtClean="0"/>
              <a:t>Gables.They</a:t>
            </a:r>
            <a:r>
              <a:rPr lang="en-US" altLang="zh-TW" dirty="0" smtClean="0"/>
              <a:t> were classmates in the </a:t>
            </a:r>
            <a:r>
              <a:rPr lang="en-US" altLang="zh-TW" dirty="0" err="1" smtClean="0"/>
              <a:t>school,too</a:t>
            </a:r>
            <a:r>
              <a:rPr lang="en-US" altLang="zh-TW" dirty="0" smtClean="0"/>
              <a:t>.</a:t>
            </a:r>
            <a:endParaRPr lang="en-US" altLang="zh-TW" dirty="0"/>
          </a:p>
          <a:p>
            <a:pPr marL="0" indent="0">
              <a:buNone/>
            </a:pPr>
            <a:r>
              <a:rPr lang="en-US" altLang="zh-TW" dirty="0"/>
              <a:t>Gilbert Blythe—A handsome classmate who tried to get Anne's attention by pulling her hair and calling her "Carrots" </a:t>
            </a:r>
            <a:r>
              <a:rPr lang="en-US" altLang="zh-TW" dirty="0" smtClean="0"/>
              <a:t>Anne </a:t>
            </a:r>
            <a:r>
              <a:rPr lang="en-US" altLang="zh-TW" dirty="0"/>
              <a:t>reacted by refusing to have anything to do with him for the next few </a:t>
            </a:r>
            <a:r>
              <a:rPr lang="en-US" altLang="zh-TW" dirty="0" err="1" smtClean="0"/>
              <a:t>years.But</a:t>
            </a:r>
            <a:r>
              <a:rPr lang="en-US" altLang="zh-TW" dirty="0" smtClean="0"/>
              <a:t> several years </a:t>
            </a:r>
            <a:r>
              <a:rPr lang="en-US" altLang="zh-TW" dirty="0" err="1" smtClean="0"/>
              <a:t>later,he</a:t>
            </a:r>
            <a:r>
              <a:rPr lang="en-US" altLang="zh-TW" dirty="0" smtClean="0"/>
              <a:t> helped Anne a lot </a:t>
            </a:r>
            <a:r>
              <a:rPr lang="en-US" altLang="zh-TW" dirty="0" err="1" smtClean="0"/>
              <a:t>once.They</a:t>
            </a:r>
            <a:r>
              <a:rPr lang="en-US" altLang="zh-TW" dirty="0" smtClean="0"/>
              <a:t> became </a:t>
            </a:r>
            <a:r>
              <a:rPr lang="en-US" altLang="zh-TW" dirty="0" err="1" smtClean="0"/>
              <a:t>closer.Finally,he</a:t>
            </a:r>
            <a:r>
              <a:rPr lang="en-US" altLang="zh-TW" dirty="0" smtClean="0"/>
              <a:t> married Anne.</a:t>
            </a:r>
            <a:endParaRPr lang="en-US" altLang="zh-TW" dirty="0"/>
          </a:p>
          <a:p>
            <a:pPr marL="0" indent="0">
              <a:buNone/>
            </a:pPr>
            <a:endParaRPr lang="en-US" altLang="zh-TW" dirty="0"/>
          </a:p>
          <a:p>
            <a:pPr marL="0" indent="0">
              <a:buNone/>
            </a:pPr>
            <a:endParaRPr lang="zh-TW" altLang="en-US" dirty="0"/>
          </a:p>
        </p:txBody>
      </p:sp>
    </p:spTree>
    <p:extLst>
      <p:ext uri="{BB962C8B-B14F-4D97-AF65-F5344CB8AC3E}">
        <p14:creationId xmlns:p14="http://schemas.microsoft.com/office/powerpoint/2010/main" val="250687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rotWithShape="1">
          <a:blip r:embed="rId2">
            <a:extLst>
              <a:ext uri="{28A0092B-C50C-407E-A947-70E740481C1C}">
                <a14:useLocalDpi xmlns:a14="http://schemas.microsoft.com/office/drawing/2010/main" val="0"/>
              </a:ext>
            </a:extLst>
          </a:blip>
          <a:srcRect l="20028" t="751" r="20582" b="-199"/>
          <a:stretch/>
        </p:blipFill>
        <p:spPr>
          <a:xfrm>
            <a:off x="605307" y="1294327"/>
            <a:ext cx="3322749" cy="5563673"/>
          </a:xfrm>
        </p:spPr>
      </p:pic>
      <p:sp>
        <p:nvSpPr>
          <p:cNvPr id="2" name="標題 1"/>
          <p:cNvSpPr>
            <a:spLocks noGrp="1"/>
          </p:cNvSpPr>
          <p:nvPr>
            <p:ph type="title"/>
          </p:nvPr>
        </p:nvSpPr>
        <p:spPr>
          <a:xfrm>
            <a:off x="4507604" y="218941"/>
            <a:ext cx="6323527" cy="6639059"/>
          </a:xfrm>
        </p:spPr>
        <p:txBody>
          <a:bodyPr>
            <a:noAutofit/>
          </a:bodyPr>
          <a:lstStyle/>
          <a:p>
            <a:r>
              <a:rPr lang="en-US" altLang="zh-TW" sz="2400" dirty="0">
                <a:solidFill>
                  <a:schemeClr val="accent1">
                    <a:lumMod val="50000"/>
                  </a:schemeClr>
                </a:solidFill>
              </a:rPr>
              <a:t>Matthew and his sister Marilla </a:t>
            </a:r>
            <a:r>
              <a:rPr lang="en-US" altLang="zh-TW" sz="2400" dirty="0">
                <a:solidFill>
                  <a:schemeClr val="bg1"/>
                </a:solidFill>
              </a:rPr>
              <a:t>were </a:t>
            </a:r>
            <a:r>
              <a:rPr lang="en-US" altLang="zh-TW" sz="2400" dirty="0" smtClean="0">
                <a:solidFill>
                  <a:schemeClr val="accent1">
                    <a:lumMod val="50000"/>
                  </a:schemeClr>
                </a:solidFill>
              </a:rPr>
              <a:t>living </a:t>
            </a:r>
            <a:r>
              <a:rPr lang="en-US" altLang="zh-TW" sz="2400" dirty="0">
                <a:solidFill>
                  <a:schemeClr val="accent1">
                    <a:lumMod val="50000"/>
                  </a:schemeClr>
                </a:solidFill>
              </a:rPr>
              <a:t>in Prince Edward Island.</a:t>
            </a:r>
            <a:br>
              <a:rPr lang="en-US" altLang="zh-TW" sz="2400" dirty="0">
                <a:solidFill>
                  <a:schemeClr val="accent1">
                    <a:lumMod val="50000"/>
                  </a:schemeClr>
                </a:solidFill>
              </a:rPr>
            </a:br>
            <a:r>
              <a:rPr lang="en-US" altLang="zh-TW" sz="2400" dirty="0">
                <a:solidFill>
                  <a:schemeClr val="accent1">
                    <a:lumMod val="50000"/>
                  </a:schemeClr>
                </a:solidFill>
              </a:rPr>
              <a:t>One </a:t>
            </a:r>
            <a:r>
              <a:rPr lang="en-US" altLang="zh-TW" sz="2400" dirty="0" err="1">
                <a:solidFill>
                  <a:schemeClr val="accent1">
                    <a:lumMod val="50000"/>
                  </a:schemeClr>
                </a:solidFill>
              </a:rPr>
              <a:t>day,they</a:t>
            </a:r>
            <a:r>
              <a:rPr lang="en-US" altLang="zh-TW" sz="2400" dirty="0">
                <a:solidFill>
                  <a:schemeClr val="accent1">
                    <a:lumMod val="50000"/>
                  </a:schemeClr>
                </a:solidFill>
              </a:rPr>
              <a:t> decided to adopt a </a:t>
            </a:r>
            <a:r>
              <a:rPr lang="en-US" altLang="zh-TW" sz="2400" dirty="0">
                <a:solidFill>
                  <a:schemeClr val="bg1"/>
                </a:solidFill>
              </a:rPr>
              <a:t>boy </a:t>
            </a:r>
            <a:r>
              <a:rPr lang="en-US" altLang="zh-TW" sz="2400" dirty="0">
                <a:solidFill>
                  <a:schemeClr val="accent1">
                    <a:lumMod val="50000"/>
                  </a:schemeClr>
                </a:solidFill>
              </a:rPr>
              <a:t>to help farm working.</a:t>
            </a:r>
            <a:br>
              <a:rPr lang="en-US" altLang="zh-TW" sz="2400" dirty="0">
                <a:solidFill>
                  <a:schemeClr val="accent1">
                    <a:lumMod val="50000"/>
                  </a:schemeClr>
                </a:solidFill>
              </a:rPr>
            </a:br>
            <a:r>
              <a:rPr lang="en-US" altLang="zh-TW" sz="2400" dirty="0">
                <a:solidFill>
                  <a:schemeClr val="accent1">
                    <a:lumMod val="50000"/>
                  </a:schemeClr>
                </a:solidFill>
              </a:rPr>
              <a:t>But adoption center sent them a </a:t>
            </a:r>
            <a:r>
              <a:rPr lang="en-US" altLang="zh-TW" sz="2400" dirty="0" err="1">
                <a:solidFill>
                  <a:schemeClr val="accent1">
                    <a:lumMod val="50000"/>
                  </a:schemeClr>
                </a:solidFill>
              </a:rPr>
              <a:t>girl,called</a:t>
            </a:r>
            <a:r>
              <a:rPr lang="en-US" altLang="zh-TW" sz="2400" dirty="0">
                <a:solidFill>
                  <a:schemeClr val="accent1">
                    <a:lumMod val="50000"/>
                  </a:schemeClr>
                </a:solidFill>
              </a:rPr>
              <a:t> Anne.</a:t>
            </a:r>
            <a:br>
              <a:rPr lang="en-US" altLang="zh-TW" sz="2400" dirty="0">
                <a:solidFill>
                  <a:schemeClr val="accent1">
                    <a:lumMod val="50000"/>
                  </a:schemeClr>
                </a:solidFill>
              </a:rPr>
            </a:br>
            <a:r>
              <a:rPr lang="en-US" altLang="zh-TW" sz="2400" dirty="0">
                <a:solidFill>
                  <a:schemeClr val="accent1">
                    <a:lumMod val="50000"/>
                  </a:schemeClr>
                </a:solidFill>
              </a:rPr>
              <a:t>She </a:t>
            </a:r>
            <a:r>
              <a:rPr lang="en-US" altLang="zh-TW" sz="2400" dirty="0" smtClean="0">
                <a:solidFill>
                  <a:schemeClr val="accent1">
                    <a:lumMod val="50000"/>
                  </a:schemeClr>
                </a:solidFill>
              </a:rPr>
              <a:t>was the kind of girl who was </a:t>
            </a:r>
            <a:r>
              <a:rPr lang="en-US" altLang="zh-TW" sz="2400" dirty="0">
                <a:solidFill>
                  <a:schemeClr val="accent1">
                    <a:lumMod val="50000"/>
                  </a:schemeClr>
                </a:solidFill>
              </a:rPr>
              <a:t>full of imagination and </a:t>
            </a:r>
            <a:r>
              <a:rPr lang="en-US" altLang="zh-TW" sz="2400" dirty="0" smtClean="0">
                <a:solidFill>
                  <a:schemeClr val="accent1">
                    <a:lumMod val="50000"/>
                  </a:schemeClr>
                </a:solidFill>
              </a:rPr>
              <a:t>capable of expressing oneself.</a:t>
            </a:r>
            <a:r>
              <a:rPr lang="en-US" altLang="zh-TW" sz="2400" dirty="0">
                <a:solidFill>
                  <a:schemeClr val="accent1">
                    <a:lumMod val="50000"/>
                  </a:schemeClr>
                </a:solidFill>
              </a:rPr>
              <a:t/>
            </a:r>
            <a:br>
              <a:rPr lang="en-US" altLang="zh-TW" sz="2400" dirty="0">
                <a:solidFill>
                  <a:schemeClr val="accent1">
                    <a:lumMod val="50000"/>
                  </a:schemeClr>
                </a:solidFill>
              </a:rPr>
            </a:br>
            <a:r>
              <a:rPr lang="en-US" altLang="zh-TW" sz="2400" dirty="0">
                <a:solidFill>
                  <a:schemeClr val="accent1">
                    <a:lumMod val="50000"/>
                  </a:schemeClr>
                </a:solidFill>
              </a:rPr>
              <a:t>At </a:t>
            </a:r>
            <a:r>
              <a:rPr lang="en-US" altLang="zh-TW" sz="2400" dirty="0" err="1">
                <a:solidFill>
                  <a:schemeClr val="accent1">
                    <a:lumMod val="50000"/>
                  </a:schemeClr>
                </a:solidFill>
              </a:rPr>
              <a:t>first,Marilla</a:t>
            </a:r>
            <a:r>
              <a:rPr lang="en-US" altLang="zh-TW" sz="2400" dirty="0">
                <a:solidFill>
                  <a:schemeClr val="accent1">
                    <a:lumMod val="50000"/>
                  </a:schemeClr>
                </a:solidFill>
              </a:rPr>
              <a:t> planned to send Anne back.</a:t>
            </a:r>
            <a:br>
              <a:rPr lang="en-US" altLang="zh-TW" sz="2400" dirty="0">
                <a:solidFill>
                  <a:schemeClr val="accent1">
                    <a:lumMod val="50000"/>
                  </a:schemeClr>
                </a:solidFill>
              </a:rPr>
            </a:br>
            <a:r>
              <a:rPr lang="en-US" altLang="zh-TW" sz="2400" dirty="0">
                <a:solidFill>
                  <a:schemeClr val="accent1">
                    <a:lumMod val="50000"/>
                  </a:schemeClr>
                </a:solidFill>
              </a:rPr>
              <a:t>But </a:t>
            </a:r>
            <a:r>
              <a:rPr lang="en-US" altLang="zh-TW" sz="2400" dirty="0" smtClean="0">
                <a:solidFill>
                  <a:schemeClr val="accent1">
                    <a:lumMod val="50000"/>
                  </a:schemeClr>
                </a:solidFill>
              </a:rPr>
              <a:t>Matthew thought that she can bring vitality into their </a:t>
            </a:r>
            <a:r>
              <a:rPr lang="en-US" altLang="zh-TW" sz="2400" dirty="0" err="1" smtClean="0">
                <a:solidFill>
                  <a:schemeClr val="accent1">
                    <a:lumMod val="50000"/>
                  </a:schemeClr>
                </a:solidFill>
              </a:rPr>
              <a:t>life,so</a:t>
            </a:r>
            <a:r>
              <a:rPr lang="en-US" altLang="zh-TW" sz="2400" dirty="0" smtClean="0">
                <a:solidFill>
                  <a:schemeClr val="accent1">
                    <a:lumMod val="50000"/>
                  </a:schemeClr>
                </a:solidFill>
              </a:rPr>
              <a:t> he decided to keep her.</a:t>
            </a:r>
            <a:br>
              <a:rPr lang="en-US" altLang="zh-TW" sz="2400" dirty="0" smtClean="0">
                <a:solidFill>
                  <a:schemeClr val="accent1">
                    <a:lumMod val="50000"/>
                  </a:schemeClr>
                </a:solidFill>
              </a:rPr>
            </a:br>
            <a:r>
              <a:rPr lang="en-US" altLang="zh-TW" sz="2400" dirty="0" smtClean="0">
                <a:solidFill>
                  <a:schemeClr val="accent1">
                    <a:lumMod val="50000"/>
                  </a:schemeClr>
                </a:solidFill>
              </a:rPr>
              <a:t>Now Anne’s new life began.</a:t>
            </a:r>
            <a:r>
              <a:rPr lang="en-US" altLang="zh-TW" sz="2800" dirty="0">
                <a:solidFill>
                  <a:schemeClr val="accent1">
                    <a:lumMod val="50000"/>
                  </a:schemeClr>
                </a:solidFill>
              </a:rPr>
              <a:t/>
            </a:r>
            <a:br>
              <a:rPr lang="en-US" altLang="zh-TW" sz="2800" dirty="0">
                <a:solidFill>
                  <a:schemeClr val="accent1">
                    <a:lumMod val="50000"/>
                  </a:schemeClr>
                </a:solidFill>
              </a:rPr>
            </a:br>
            <a:endParaRPr lang="zh-TW" altLang="en-US" sz="2800" dirty="0">
              <a:solidFill>
                <a:schemeClr val="accent1">
                  <a:lumMod val="50000"/>
                </a:schemeClr>
              </a:solidFill>
            </a:endParaRPr>
          </a:p>
        </p:txBody>
      </p:sp>
      <p:sp>
        <p:nvSpPr>
          <p:cNvPr id="5" name="文字方塊 4"/>
          <p:cNvSpPr txBox="1"/>
          <p:nvPr/>
        </p:nvSpPr>
        <p:spPr>
          <a:xfrm>
            <a:off x="605307" y="373487"/>
            <a:ext cx="3902297" cy="646331"/>
          </a:xfrm>
          <a:prstGeom prst="rect">
            <a:avLst/>
          </a:prstGeom>
          <a:noFill/>
        </p:spPr>
        <p:txBody>
          <a:bodyPr wrap="square" rtlCol="0">
            <a:spAutoFit/>
          </a:bodyPr>
          <a:lstStyle/>
          <a:p>
            <a:r>
              <a:rPr lang="en-US" altLang="zh-TW" sz="3600" dirty="0" smtClean="0">
                <a:solidFill>
                  <a:schemeClr val="accent1">
                    <a:lumMod val="50000"/>
                  </a:schemeClr>
                </a:solidFill>
              </a:rPr>
              <a:t>summary</a:t>
            </a:r>
            <a:endParaRPr lang="zh-TW" altLang="en-US" sz="3600" dirty="0">
              <a:solidFill>
                <a:schemeClr val="accent1">
                  <a:lumMod val="50000"/>
                </a:schemeClr>
              </a:solidFill>
            </a:endParaRPr>
          </a:p>
        </p:txBody>
      </p:sp>
    </p:spTree>
    <p:extLst>
      <p:ext uri="{BB962C8B-B14F-4D97-AF65-F5344CB8AC3E}">
        <p14:creationId xmlns:p14="http://schemas.microsoft.com/office/powerpoint/2010/main" val="1976992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22788" y="1957589"/>
            <a:ext cx="8762880" cy="2292439"/>
          </a:xfrm>
        </p:spPr>
        <p:txBody>
          <a:bodyPr/>
          <a:lstStyle/>
          <a:p>
            <a:r>
              <a:rPr lang="en-US" altLang="zh-TW" dirty="0" smtClean="0"/>
              <a:t>This story give me the impression that Anne was the kind of person, who was</a:t>
            </a:r>
          </a:p>
          <a:p>
            <a:r>
              <a:rPr lang="en-US" altLang="zh-TW" dirty="0"/>
              <a:t>p</a:t>
            </a:r>
            <a:r>
              <a:rPr lang="en-US" altLang="zh-TW" dirty="0" smtClean="0"/>
              <a:t>ositive and progressive though she was humble in her childhood, but she earned better life in the future.</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014" y="3348507"/>
            <a:ext cx="4043160" cy="3032370"/>
          </a:xfrm>
          <a:prstGeom prst="rect">
            <a:avLst/>
          </a:prstGeom>
        </p:spPr>
      </p:pic>
      <p:sp>
        <p:nvSpPr>
          <p:cNvPr id="5" name="文字方塊 4"/>
          <p:cNvSpPr txBox="1"/>
          <p:nvPr/>
        </p:nvSpPr>
        <p:spPr>
          <a:xfrm>
            <a:off x="5344732" y="3348507"/>
            <a:ext cx="3464417" cy="923330"/>
          </a:xfrm>
          <a:prstGeom prst="rect">
            <a:avLst/>
          </a:prstGeom>
          <a:noFill/>
        </p:spPr>
        <p:txBody>
          <a:bodyPr wrap="square" rtlCol="0">
            <a:spAutoFit/>
          </a:bodyPr>
          <a:lstStyle/>
          <a:p>
            <a:r>
              <a:rPr lang="en-US" altLang="zh-TW" dirty="0" smtClean="0"/>
              <a:t>No matter how hard the life will be we should live in </a:t>
            </a:r>
            <a:r>
              <a:rPr lang="en-US" altLang="zh-TW" dirty="0" err="1" smtClean="0"/>
              <a:t>happily,like</a:t>
            </a:r>
            <a:r>
              <a:rPr lang="en-US" altLang="zh-TW" dirty="0" smtClean="0"/>
              <a:t> Anne.</a:t>
            </a:r>
            <a:endParaRPr lang="zh-TW" altLang="en-US" dirty="0"/>
          </a:p>
        </p:txBody>
      </p:sp>
    </p:spTree>
    <p:extLst>
      <p:ext uri="{BB962C8B-B14F-4D97-AF65-F5344CB8AC3E}">
        <p14:creationId xmlns:p14="http://schemas.microsoft.com/office/powerpoint/2010/main" val="2470904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Thanks for </a:t>
            </a:r>
            <a:r>
              <a:rPr lang="en-US" altLang="zh-TW" smtClean="0"/>
              <a:t>your listening</a:t>
            </a:r>
            <a:endParaRPr lang="zh-TW" altLang="en-US"/>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296732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888</TotalTime>
  <Words>267</Words>
  <Application>Microsoft Office PowerPoint</Application>
  <PresentationFormat>寬螢幕</PresentationFormat>
  <Paragraphs>19</Paragraphs>
  <Slides>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6</vt:i4>
      </vt:variant>
    </vt:vector>
  </HeadingPairs>
  <TitlesOfParts>
    <vt:vector size="11" baseType="lpstr">
      <vt:lpstr>微軟正黑體</vt:lpstr>
      <vt:lpstr>Arial</vt:lpstr>
      <vt:lpstr>Trebuchet MS</vt:lpstr>
      <vt:lpstr>Wingdings 3</vt:lpstr>
      <vt:lpstr>多面向</vt:lpstr>
      <vt:lpstr>Anne of Green Gables</vt:lpstr>
      <vt:lpstr>About author</vt:lpstr>
      <vt:lpstr>Character</vt:lpstr>
      <vt:lpstr>Matthew and his sister Marilla were living in Prince Edward Island. One day,they decided to adopt a boy to help farm working. But adoption center sent them a girl,called Anne. She was the kind of girl who was full of imagination and capable of expressing oneself. At first,Marilla planned to send Anne back. But Matthew thought that she can bring vitality into their life,so he decided to keep her. Now Anne’s new life began. </vt:lpstr>
      <vt:lpstr>PowerPoint 簡報</vt:lpstr>
      <vt:lpstr>Thanks for your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 of Green Gables</dc:title>
  <dc:creator>許Helen</dc:creator>
  <cp:lastModifiedBy>許Helen</cp:lastModifiedBy>
  <cp:revision>25</cp:revision>
  <dcterms:created xsi:type="dcterms:W3CDTF">2014-10-25T11:08:53Z</dcterms:created>
  <dcterms:modified xsi:type="dcterms:W3CDTF">2014-10-30T22:11:01Z</dcterms:modified>
</cp:coreProperties>
</file>