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80B"/>
    <a:srgbClr val="6F3987"/>
    <a:srgbClr val="000099"/>
    <a:srgbClr val="9933FF"/>
    <a:srgbClr val="FA8934"/>
    <a:srgbClr val="0DC0FF"/>
    <a:srgbClr val="66FFFF"/>
    <a:srgbClr val="F97613"/>
    <a:srgbClr val="FFCC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3" autoAdjust="0"/>
    <p:restoredTop sz="94660"/>
  </p:normalViewPr>
  <p:slideViewPr>
    <p:cSldViewPr>
      <p:cViewPr>
        <p:scale>
          <a:sx n="70" d="100"/>
          <a:sy n="70" d="100"/>
        </p:scale>
        <p:origin x="144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or%20&#22823;&#38296;&#34809;/&#21083;&#23413;&#21270;&#30340;&#34468;&#29376;&#24188;&#39636;.jpg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for%20&#22823;&#38296;&#34809;/&#22823;&#38296;&#34809;02.jpg" TargetMode="External"/><Relationship Id="rId5" Type="http://schemas.openxmlformats.org/officeDocument/2006/relationships/hyperlink" Target="for%20&#22823;&#38296;&#34809;/&#25187;&#34809;.jpg" TargetMode="External"/><Relationship Id="rId4" Type="http://schemas.openxmlformats.org/officeDocument/2006/relationships/hyperlink" Target="for%20&#22823;&#38296;&#34809;/&#22823;&#30524;&#24188;&#34809;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jpg"/><Relationship Id="rId5" Type="http://schemas.openxmlformats.org/officeDocument/2006/relationships/hyperlink" Target="file:///C:\Users\130813\Desktop\&#24605;&#25991;\&#9829;&#23416;&#26657;\&#29983;&#29289;\for%20&#28023;&#33213;\&#28023;&#33213;06%20%20&#29983;&#27542;&#33146;.jpg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90376"/>
            <a:ext cx="8229600" cy="1022573"/>
          </a:xfrm>
        </p:spPr>
        <p:txBody>
          <a:bodyPr>
            <a:normAutofit fontScale="90000"/>
          </a:bodyPr>
          <a:lstStyle/>
          <a:p>
            <a:r>
              <a:rPr lang="zh-TW" altLang="en-US" sz="6600" b="1" i="1" dirty="0" smtClean="0">
                <a:solidFill>
                  <a:srgbClr val="0DC0FF"/>
                </a:solidFill>
              </a:rPr>
              <a:t>大  閘  蟹</a:t>
            </a:r>
            <a:endParaRPr lang="zh-TW" altLang="en-US" sz="6600" b="1" i="1" dirty="0">
              <a:solidFill>
                <a:srgbClr val="0DC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600" b="1" dirty="0" smtClean="0">
                <a:solidFill>
                  <a:srgbClr val="FA8934"/>
                </a:solidFill>
              </a:rPr>
              <a:t>簡介→</a:t>
            </a:r>
            <a:r>
              <a:rPr lang="en-US" altLang="zh-TW" sz="2300" dirty="0">
                <a:solidFill>
                  <a:srgbClr val="000099"/>
                </a:solidFill>
              </a:rPr>
              <a:t>(</a:t>
            </a:r>
            <a:r>
              <a:rPr lang="zh-TW" altLang="en-US" sz="2300" dirty="0" smtClean="0">
                <a:solidFill>
                  <a:srgbClr val="000099"/>
                </a:solidFill>
              </a:rPr>
              <a:t>學名</a:t>
            </a:r>
            <a:r>
              <a:rPr lang="en-US" altLang="zh-TW" sz="2300" dirty="0" smtClean="0">
                <a:solidFill>
                  <a:srgbClr val="000099"/>
                </a:solidFill>
              </a:rPr>
              <a:t>:</a:t>
            </a:r>
            <a:r>
              <a:rPr lang="la-Latn" altLang="zh-TW" sz="2300" dirty="0" smtClean="0">
                <a:solidFill>
                  <a:srgbClr val="000099"/>
                </a:solidFill>
              </a:rPr>
              <a:t>Eriocheir sinensis</a:t>
            </a:r>
            <a:r>
              <a:rPr lang="en-US" altLang="zh-TW" sz="2300" dirty="0" smtClean="0">
                <a:solidFill>
                  <a:srgbClr val="000099"/>
                </a:solidFill>
              </a:rPr>
              <a:t>)</a:t>
            </a:r>
            <a:r>
              <a:rPr lang="zh-TW" altLang="zh-TW" sz="2300" dirty="0" smtClean="0">
                <a:solidFill>
                  <a:srgbClr val="000099"/>
                </a:solidFill>
              </a:rPr>
              <a:t>也</a:t>
            </a:r>
            <a:r>
              <a:rPr lang="zh-TW" altLang="zh-TW" sz="2300" dirty="0">
                <a:solidFill>
                  <a:srgbClr val="000099"/>
                </a:solidFill>
              </a:rPr>
              <a:t>稱</a:t>
            </a:r>
            <a:r>
              <a:rPr lang="zh-TW" altLang="zh-TW" sz="2300" b="1" dirty="0">
                <a:solidFill>
                  <a:srgbClr val="000099"/>
                </a:solidFill>
              </a:rPr>
              <a:t>上海毛</a:t>
            </a:r>
            <a:r>
              <a:rPr lang="zh-TW" altLang="zh-TW" sz="2300" b="1" dirty="0" smtClean="0">
                <a:solidFill>
                  <a:srgbClr val="000099"/>
                </a:solidFill>
              </a:rPr>
              <a:t>蟹</a:t>
            </a:r>
            <a:r>
              <a:rPr lang="zh-TW" altLang="en-US" sz="2300" dirty="0" smtClean="0">
                <a:solidFill>
                  <a:srgbClr val="000099"/>
                </a:solidFill>
              </a:rPr>
              <a:t>，</a:t>
            </a:r>
            <a:r>
              <a:rPr lang="zh-TW" altLang="zh-TW" sz="2300" dirty="0" smtClean="0">
                <a:solidFill>
                  <a:srgbClr val="000099"/>
                </a:solidFill>
              </a:rPr>
              <a:t>俗名</a:t>
            </a:r>
            <a:r>
              <a:rPr lang="zh-TW" altLang="zh-TW" sz="2300" b="1" dirty="0">
                <a:solidFill>
                  <a:srgbClr val="000099"/>
                </a:solidFill>
              </a:rPr>
              <a:t>大閘蟹</a:t>
            </a:r>
            <a:r>
              <a:rPr lang="zh-TW" altLang="zh-TW" sz="2300" dirty="0" smtClean="0">
                <a:solidFill>
                  <a:srgbClr val="000099"/>
                </a:solidFill>
              </a:rPr>
              <a:t>或</a:t>
            </a:r>
            <a:r>
              <a:rPr lang="zh-TW" altLang="en-US" sz="2300" b="1" dirty="0" smtClean="0">
                <a:solidFill>
                  <a:srgbClr val="000099"/>
                </a:solidFill>
              </a:rPr>
              <a:t>河蟹</a:t>
            </a:r>
            <a:r>
              <a:rPr lang="zh-TW" altLang="en-US" sz="2300" dirty="0" smtClean="0">
                <a:solidFill>
                  <a:srgbClr val="000099"/>
                </a:solidFill>
              </a:rPr>
              <a:t>，</a:t>
            </a:r>
            <a:r>
              <a:rPr lang="zh-TW" altLang="zh-TW" sz="2300" dirty="0" smtClean="0">
                <a:solidFill>
                  <a:srgbClr val="000099"/>
                </a:solidFill>
              </a:rPr>
              <a:t>是</a:t>
            </a:r>
            <a:r>
              <a:rPr lang="zh-TW" altLang="zh-TW" sz="2300" dirty="0">
                <a:solidFill>
                  <a:srgbClr val="000099"/>
                </a:solidFill>
              </a:rPr>
              <a:t>一種主要生長</a:t>
            </a:r>
            <a:r>
              <a:rPr lang="zh-TW" altLang="zh-TW" sz="2300" dirty="0" smtClean="0">
                <a:solidFill>
                  <a:srgbClr val="000099"/>
                </a:solidFill>
              </a:rPr>
              <a:t>在</a:t>
            </a:r>
            <a:r>
              <a:rPr lang="zh-TW" altLang="en-US" sz="2300" b="1" dirty="0" smtClean="0">
                <a:solidFill>
                  <a:srgbClr val="000099"/>
                </a:solidFill>
              </a:rPr>
              <a:t>朝鮮半島</a:t>
            </a:r>
            <a:r>
              <a:rPr lang="zh-TW" altLang="zh-TW" sz="2300" dirty="0" smtClean="0">
                <a:solidFill>
                  <a:srgbClr val="000099"/>
                </a:solidFill>
              </a:rPr>
              <a:t>至</a:t>
            </a:r>
            <a:r>
              <a:rPr lang="zh-TW" altLang="en-US" sz="2300" b="1" dirty="0" smtClean="0">
                <a:solidFill>
                  <a:srgbClr val="000099"/>
                </a:solidFill>
              </a:rPr>
              <a:t>中國福建</a:t>
            </a:r>
            <a:r>
              <a:rPr lang="zh-TW" altLang="zh-TW" sz="2300" b="1" dirty="0" smtClean="0">
                <a:solidFill>
                  <a:srgbClr val="000099"/>
                </a:solidFill>
              </a:rPr>
              <a:t>沿海</a:t>
            </a:r>
            <a:r>
              <a:rPr lang="zh-TW" altLang="zh-TW" sz="2300" b="1" dirty="0">
                <a:solidFill>
                  <a:srgbClr val="000099"/>
                </a:solidFill>
              </a:rPr>
              <a:t>河口</a:t>
            </a:r>
            <a:r>
              <a:rPr lang="zh-TW" altLang="zh-TW" sz="2300" dirty="0">
                <a:solidFill>
                  <a:srgbClr val="000099"/>
                </a:solidFill>
              </a:rPr>
              <a:t>地區的小型蟹種</a:t>
            </a:r>
            <a:r>
              <a:rPr lang="zh-TW" altLang="zh-TW" sz="2300" dirty="0" smtClean="0">
                <a:solidFill>
                  <a:srgbClr val="000099"/>
                </a:solidFill>
              </a:rPr>
              <a:t>。</a:t>
            </a:r>
            <a:endParaRPr lang="en-US" altLang="zh-TW" sz="23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zh-TW" altLang="en-US" sz="2600" b="1" dirty="0" smtClean="0">
                <a:solidFill>
                  <a:srgbClr val="FA8934"/>
                </a:solidFill>
              </a:rPr>
              <a:t>外型→</a:t>
            </a:r>
            <a:r>
              <a:rPr lang="zh-TW" altLang="zh-TW" sz="2300" dirty="0">
                <a:solidFill>
                  <a:srgbClr val="000099"/>
                </a:solidFill>
              </a:rPr>
              <a:t>背部一般呈墨綠色，腹面灰白色。腹部在成長過程中，</a:t>
            </a:r>
            <a:r>
              <a:rPr lang="zh-TW" altLang="zh-TW" sz="2300" b="1" dirty="0">
                <a:solidFill>
                  <a:srgbClr val="000099"/>
                </a:solidFill>
              </a:rPr>
              <a:t>雌</a:t>
            </a:r>
            <a:r>
              <a:rPr lang="zh-TW" altLang="zh-TW" sz="2300" dirty="0">
                <a:solidFill>
                  <a:srgbClr val="000099"/>
                </a:solidFill>
              </a:rPr>
              <a:t>蟹漸呈</a:t>
            </a:r>
            <a:r>
              <a:rPr lang="zh-TW" altLang="zh-TW" sz="2300" b="1" dirty="0">
                <a:solidFill>
                  <a:srgbClr val="000099"/>
                </a:solidFill>
              </a:rPr>
              <a:t>圓形</a:t>
            </a:r>
            <a:r>
              <a:rPr lang="en-US" altLang="zh-TW" sz="2300" dirty="0">
                <a:solidFill>
                  <a:srgbClr val="000099"/>
                </a:solidFill>
              </a:rPr>
              <a:t>(</a:t>
            </a:r>
            <a:r>
              <a:rPr lang="zh-TW" altLang="zh-TW" sz="2300" dirty="0">
                <a:solidFill>
                  <a:srgbClr val="000099"/>
                </a:solidFill>
              </a:rPr>
              <a:t>俗稱</a:t>
            </a:r>
            <a:r>
              <a:rPr lang="zh-TW" altLang="zh-TW" sz="2300" b="1" dirty="0">
                <a:solidFill>
                  <a:srgbClr val="000099"/>
                </a:solidFill>
              </a:rPr>
              <a:t>團臍</a:t>
            </a:r>
            <a:r>
              <a:rPr lang="en-US" altLang="zh-TW" sz="2300" dirty="0">
                <a:solidFill>
                  <a:srgbClr val="000099"/>
                </a:solidFill>
              </a:rPr>
              <a:t>)</a:t>
            </a:r>
            <a:r>
              <a:rPr lang="zh-TW" altLang="zh-TW" sz="2300" dirty="0">
                <a:solidFill>
                  <a:srgbClr val="000099"/>
                </a:solidFill>
              </a:rPr>
              <a:t>，</a:t>
            </a:r>
            <a:r>
              <a:rPr lang="zh-TW" altLang="zh-TW" sz="2300" b="1" dirty="0">
                <a:solidFill>
                  <a:srgbClr val="000099"/>
                </a:solidFill>
              </a:rPr>
              <a:t>雄</a:t>
            </a:r>
            <a:r>
              <a:rPr lang="zh-TW" altLang="zh-TW" sz="2300" dirty="0">
                <a:solidFill>
                  <a:srgbClr val="000099"/>
                </a:solidFill>
              </a:rPr>
              <a:t>蟹仍為</a:t>
            </a:r>
            <a:r>
              <a:rPr lang="zh-TW" altLang="zh-TW" sz="2300" b="1" dirty="0">
                <a:solidFill>
                  <a:srgbClr val="000099"/>
                </a:solidFill>
              </a:rPr>
              <a:t>狹長三角形</a:t>
            </a:r>
            <a:r>
              <a:rPr lang="en-US" altLang="zh-TW" sz="2300" dirty="0" smtClean="0">
                <a:solidFill>
                  <a:srgbClr val="000099"/>
                </a:solidFill>
              </a:rPr>
              <a:t>(</a:t>
            </a:r>
            <a:r>
              <a:rPr lang="zh-TW" altLang="en-US" sz="2300" dirty="0" smtClean="0">
                <a:solidFill>
                  <a:srgbClr val="000099"/>
                </a:solidFill>
              </a:rPr>
              <a:t>俗</a:t>
            </a:r>
            <a:r>
              <a:rPr lang="zh-TW" altLang="zh-TW" sz="2300" dirty="0" smtClean="0">
                <a:solidFill>
                  <a:srgbClr val="000099"/>
                </a:solidFill>
              </a:rPr>
              <a:t>稱</a:t>
            </a:r>
            <a:r>
              <a:rPr lang="zh-TW" altLang="zh-TW" sz="2300" b="1" dirty="0">
                <a:solidFill>
                  <a:srgbClr val="000099"/>
                </a:solidFill>
              </a:rPr>
              <a:t>尖臍</a:t>
            </a:r>
            <a:r>
              <a:rPr lang="en-US" altLang="zh-TW" sz="2300" dirty="0">
                <a:solidFill>
                  <a:srgbClr val="000099"/>
                </a:solidFill>
              </a:rPr>
              <a:t>)</a:t>
            </a:r>
            <a:r>
              <a:rPr lang="zh-TW" altLang="zh-TW" sz="2300" dirty="0">
                <a:solidFill>
                  <a:srgbClr val="000099"/>
                </a:solidFill>
              </a:rPr>
              <a:t>，這是區別雌雄的最顯著的標誌。</a:t>
            </a: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FA8934"/>
                </a:solidFill>
              </a:rPr>
              <a:t>繁殖→</a:t>
            </a:r>
            <a:r>
              <a:rPr lang="zh-TW" altLang="en-US" sz="2300" dirty="0" smtClean="0">
                <a:solidFill>
                  <a:srgbClr val="000099"/>
                </a:solidFill>
              </a:rPr>
              <a:t>雖然在</a:t>
            </a:r>
            <a:r>
              <a:rPr lang="zh-TW" altLang="en-US" sz="2300" b="1" dirty="0" smtClean="0">
                <a:solidFill>
                  <a:srgbClr val="000099"/>
                </a:solidFill>
              </a:rPr>
              <a:t>淡水</a:t>
            </a:r>
            <a:r>
              <a:rPr lang="zh-TW" altLang="en-US" sz="2300" dirty="0" smtClean="0">
                <a:solidFill>
                  <a:srgbClr val="000099"/>
                </a:solidFill>
              </a:rPr>
              <a:t>中</a:t>
            </a:r>
            <a:r>
              <a:rPr lang="zh-TW" altLang="en-US" sz="2300" dirty="0">
                <a:solidFill>
                  <a:srgbClr val="000099"/>
                </a:solidFill>
              </a:rPr>
              <a:t>度過大部分生命，但它們必須回到海中繁殖。在生命第四</a:t>
            </a:r>
            <a:r>
              <a:rPr lang="zh-TW" altLang="en-US" sz="2300" dirty="0" smtClean="0">
                <a:solidFill>
                  <a:srgbClr val="000099"/>
                </a:solidFill>
              </a:rPr>
              <a:t>或五年</a:t>
            </a:r>
            <a:r>
              <a:rPr lang="zh-TW" altLang="en-US" sz="2300" dirty="0">
                <a:solidFill>
                  <a:srgbClr val="000099"/>
                </a:solidFill>
              </a:rPr>
              <a:t>，牠們遷徙至</a:t>
            </a:r>
            <a:r>
              <a:rPr lang="zh-TW" altLang="en-US" sz="2300" dirty="0" smtClean="0">
                <a:solidFill>
                  <a:srgbClr val="000099"/>
                </a:solidFill>
              </a:rPr>
              <a:t>下游，在</a:t>
            </a:r>
            <a:r>
              <a:rPr lang="zh-TW" altLang="en-US" sz="2300" b="1" dirty="0">
                <a:solidFill>
                  <a:srgbClr val="000099"/>
                </a:solidFill>
              </a:rPr>
              <a:t>有潮汐的江河口達到性成熟期</a:t>
            </a:r>
            <a:r>
              <a:rPr lang="zh-TW" altLang="en-US" sz="2300" dirty="0">
                <a:solidFill>
                  <a:srgbClr val="000099"/>
                </a:solidFill>
              </a:rPr>
              <a:t>。交配後，</a:t>
            </a:r>
            <a:r>
              <a:rPr lang="zh-TW" altLang="en-US" sz="2300" b="1" dirty="0">
                <a:solidFill>
                  <a:srgbClr val="000099"/>
                </a:solidFill>
              </a:rPr>
              <a:t>雌性</a:t>
            </a:r>
            <a:r>
              <a:rPr lang="zh-TW" altLang="en-US" sz="2300" dirty="0">
                <a:solidFill>
                  <a:srgbClr val="000099"/>
                </a:solidFill>
              </a:rPr>
              <a:t>繼續游向海的方向，在更深的水中過冬。在</a:t>
            </a:r>
            <a:r>
              <a:rPr lang="zh-TW" altLang="en-US" sz="2300" b="1" dirty="0">
                <a:solidFill>
                  <a:srgbClr val="000099"/>
                </a:solidFill>
              </a:rPr>
              <a:t>春天</a:t>
            </a:r>
            <a:r>
              <a:rPr lang="zh-TW" altLang="en-US" sz="2300" dirty="0">
                <a:solidFill>
                  <a:srgbClr val="000099"/>
                </a:solidFill>
              </a:rPr>
              <a:t>牠們回到鹹水中</a:t>
            </a:r>
            <a:r>
              <a:rPr lang="zh-TW" altLang="en-US" sz="2300" dirty="0" smtClean="0">
                <a:solidFill>
                  <a:srgbClr val="000099"/>
                </a:solidFill>
              </a:rPr>
              <a:t>產卵，孵化</a:t>
            </a:r>
            <a:r>
              <a:rPr lang="zh-TW" altLang="en-US" sz="2300" dirty="0">
                <a:solidFill>
                  <a:srgbClr val="000099"/>
                </a:solidFill>
              </a:rPr>
              <a:t>出的幼蟹，遷向上游進入淡水，至此完成一個生命循環</a:t>
            </a:r>
            <a:r>
              <a:rPr lang="zh-TW" altLang="en-US" sz="2300" dirty="0" smtClean="0">
                <a:solidFill>
                  <a:srgbClr val="000099"/>
                </a:solidFill>
              </a:rPr>
              <a:t>。</a:t>
            </a:r>
            <a:endParaRPr lang="en-US" altLang="zh-TW" sz="23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zh-TW" altLang="en-US" sz="2600" b="1" dirty="0">
                <a:solidFill>
                  <a:srgbClr val="FA8934"/>
                </a:solidFill>
              </a:rPr>
              <a:t>食性→</a:t>
            </a:r>
            <a:r>
              <a:rPr lang="zh-TW" altLang="zh-TW" sz="2300" dirty="0">
                <a:solidFill>
                  <a:srgbClr val="000099"/>
                </a:solidFill>
              </a:rPr>
              <a:t>中華絨螯蟹屬</a:t>
            </a:r>
            <a:r>
              <a:rPr lang="zh-TW" altLang="zh-TW" sz="2300" b="1" dirty="0">
                <a:solidFill>
                  <a:srgbClr val="000099"/>
                </a:solidFill>
              </a:rPr>
              <a:t>雜食性</a:t>
            </a:r>
            <a:r>
              <a:rPr lang="zh-TW" altLang="zh-TW" sz="2300" dirty="0">
                <a:solidFill>
                  <a:srgbClr val="000099"/>
                </a:solidFill>
              </a:rPr>
              <a:t>的甲殼動物，它們在食性上具有廣譜性、互殘性、暴食性和耐饑性等特點。</a:t>
            </a:r>
            <a:endParaRPr lang="en-US" altLang="zh-TW" sz="23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en-US" altLang="zh-TW" sz="23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en-US" altLang="zh-TW" sz="23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zh-TW" altLang="en-US" sz="2300" b="1" dirty="0">
              <a:solidFill>
                <a:srgbClr val="000099"/>
              </a:solidFill>
            </a:endParaRPr>
          </a:p>
        </p:txBody>
      </p:sp>
      <p:pic>
        <p:nvPicPr>
          <p:cNvPr id="5" name="圖片 4" descr="http://a4.att.hudong.com/30/66/0130000020119912252566830141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t="6456" r="554" b="10987"/>
          <a:stretch/>
        </p:blipFill>
        <p:spPr bwMode="auto">
          <a:xfrm>
            <a:off x="147894" y="980728"/>
            <a:ext cx="4701455" cy="311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http://l.yimg.com/qk/de9a5b66af31084eaec1267c54c02550-460x32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03" y="908720"/>
            <a:ext cx="43815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分辨大闸蟹雌蟹与雄蟹的方法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4" y="3679341"/>
            <a:ext cx="4046959" cy="302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http://www.shdazhaxie.com/Upload/pic/cipxie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31668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波爷 - 周杰伦,曾志伟,麦烝玮,雪糕,袁咏琳   09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V="1">
            <a:off x="9034463" y="133239"/>
            <a:ext cx="85440" cy="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0" indent="0" latinLnBrk="1">
              <a:buNone/>
            </a:pPr>
            <a:r>
              <a:rPr lang="zh-TW" altLang="en-US" sz="2600" b="1" dirty="0" smtClean="0">
                <a:solidFill>
                  <a:srgbClr val="FA8934"/>
                </a:solidFill>
              </a:rPr>
              <a:t>生長→</a:t>
            </a:r>
            <a:r>
              <a:rPr lang="zh-TW" altLang="zh-TW" sz="2300" dirty="0" smtClean="0">
                <a:solidFill>
                  <a:srgbClr val="000099"/>
                </a:solidFill>
              </a:rPr>
              <a:t>淡水</a:t>
            </a:r>
            <a:r>
              <a:rPr lang="zh-TW" altLang="zh-TW" sz="2300" dirty="0">
                <a:solidFill>
                  <a:srgbClr val="000099"/>
                </a:solidFill>
              </a:rPr>
              <a:t>中生長</a:t>
            </a:r>
            <a:r>
              <a:rPr lang="zh-TW" altLang="zh-TW" sz="2300" dirty="0" smtClean="0">
                <a:solidFill>
                  <a:srgbClr val="000099"/>
                </a:solidFill>
              </a:rPr>
              <a:t>，海水</a:t>
            </a:r>
            <a:r>
              <a:rPr lang="zh-TW" altLang="zh-TW" sz="2300" dirty="0">
                <a:solidFill>
                  <a:srgbClr val="000099"/>
                </a:solidFill>
              </a:rPr>
              <a:t>中繁殖。它的一生經歷</a:t>
            </a:r>
            <a:r>
              <a:rPr lang="zh-TW" altLang="zh-TW" sz="2300" b="1" dirty="0">
                <a:solidFill>
                  <a:srgbClr val="000099"/>
                </a:solidFill>
                <a:hlinkClick r:id="rId3" action="ppaction://hlinkfile"/>
              </a:rPr>
              <a:t>蚤狀幼體</a:t>
            </a:r>
            <a:r>
              <a:rPr lang="zh-TW" altLang="zh-TW" sz="2300" dirty="0">
                <a:solidFill>
                  <a:srgbClr val="000099"/>
                </a:solidFill>
              </a:rPr>
              <a:t>、</a:t>
            </a:r>
            <a:r>
              <a:rPr lang="zh-TW" altLang="zh-TW" sz="2300" b="1" dirty="0">
                <a:solidFill>
                  <a:srgbClr val="00B050"/>
                </a:solidFill>
                <a:hlinkClick r:id="rId4" action="ppaction://hlinkfile"/>
              </a:rPr>
              <a:t>大眼幼體</a:t>
            </a:r>
            <a:r>
              <a:rPr lang="en-US" altLang="zh-TW" sz="2300" b="1" dirty="0" smtClean="0">
                <a:solidFill>
                  <a:srgbClr val="00B050"/>
                </a:solidFill>
                <a:hlinkClick r:id="rId4" action="ppaction://hlinkfile"/>
              </a:rPr>
              <a:t>(</a:t>
            </a:r>
            <a:r>
              <a:rPr lang="zh-TW" altLang="zh-TW" sz="2300" b="1" dirty="0" smtClean="0">
                <a:solidFill>
                  <a:srgbClr val="00B050"/>
                </a:solidFill>
                <a:hlinkClick r:id="rId4" action="ppaction://hlinkfile"/>
              </a:rPr>
              <a:t>蟹苗</a:t>
            </a:r>
            <a:r>
              <a:rPr lang="en-US" altLang="zh-TW" sz="2300" b="1" dirty="0" smtClean="0">
                <a:solidFill>
                  <a:srgbClr val="00B050"/>
                </a:solidFill>
                <a:hlinkClick r:id="rId4" action="ppaction://hlinkfile"/>
              </a:rPr>
              <a:t>)</a:t>
            </a:r>
            <a:r>
              <a:rPr lang="zh-TW" altLang="zh-TW" sz="2300" dirty="0">
                <a:solidFill>
                  <a:srgbClr val="000099"/>
                </a:solidFill>
              </a:rPr>
              <a:t>、</a:t>
            </a:r>
            <a:r>
              <a:rPr lang="zh-TW" altLang="zh-TW" sz="2300" b="1" dirty="0">
                <a:solidFill>
                  <a:srgbClr val="000099"/>
                </a:solidFill>
              </a:rPr>
              <a:t>仔蟹</a:t>
            </a:r>
            <a:r>
              <a:rPr lang="en-US" altLang="zh-TW" sz="2300" b="1" dirty="0">
                <a:solidFill>
                  <a:srgbClr val="000099"/>
                </a:solidFill>
              </a:rPr>
              <a:t>(</a:t>
            </a:r>
            <a:r>
              <a:rPr lang="zh-TW" altLang="zh-TW" sz="2300" b="1" dirty="0">
                <a:solidFill>
                  <a:srgbClr val="000099"/>
                </a:solidFill>
              </a:rPr>
              <a:t>豆</a:t>
            </a:r>
            <a:r>
              <a:rPr lang="zh-TW" altLang="zh-TW" sz="2300" b="1" dirty="0" smtClean="0">
                <a:solidFill>
                  <a:srgbClr val="000099"/>
                </a:solidFill>
              </a:rPr>
              <a:t>蟹</a:t>
            </a:r>
            <a:r>
              <a:rPr lang="en-US" altLang="zh-TW" sz="2300" b="1" dirty="0">
                <a:solidFill>
                  <a:srgbClr val="000099"/>
                </a:solidFill>
              </a:rPr>
              <a:t>) </a:t>
            </a:r>
            <a:r>
              <a:rPr lang="zh-TW" altLang="zh-TW" sz="2300" dirty="0" smtClean="0">
                <a:solidFill>
                  <a:srgbClr val="000099"/>
                </a:solidFill>
              </a:rPr>
              <a:t>、</a:t>
            </a:r>
            <a:r>
              <a:rPr lang="zh-TW" altLang="zh-TW" sz="2300" b="1" dirty="0">
                <a:solidFill>
                  <a:srgbClr val="000099"/>
                </a:solidFill>
                <a:hlinkClick r:id="rId5" action="ppaction://hlinkfile"/>
              </a:rPr>
              <a:t>蟹種</a:t>
            </a:r>
            <a:r>
              <a:rPr lang="en-US" altLang="zh-TW" sz="2300" b="1" dirty="0">
                <a:solidFill>
                  <a:srgbClr val="000099"/>
                </a:solidFill>
                <a:hlinkClick r:id="rId5" action="ppaction://hlinkfile"/>
              </a:rPr>
              <a:t>(</a:t>
            </a:r>
            <a:r>
              <a:rPr lang="zh-TW" altLang="zh-TW" sz="2300" b="1" dirty="0">
                <a:solidFill>
                  <a:srgbClr val="000099"/>
                </a:solidFill>
                <a:hlinkClick r:id="rId5" action="ppaction://hlinkfile"/>
              </a:rPr>
              <a:t>扣蟹</a:t>
            </a:r>
            <a:r>
              <a:rPr lang="en-US" altLang="zh-TW" sz="2300" b="1" dirty="0" smtClean="0">
                <a:solidFill>
                  <a:srgbClr val="000099"/>
                </a:solidFill>
                <a:hlinkClick r:id="rId5" action="ppaction://hlinkfile"/>
              </a:rPr>
              <a:t>)</a:t>
            </a:r>
            <a:r>
              <a:rPr lang="zh-CN" altLang="en-US" sz="1800" b="1" i="1" dirty="0">
                <a:solidFill>
                  <a:srgbClr val="88080B"/>
                </a:solidFill>
              </a:rPr>
              <a:t>扣蟹是指每只</a:t>
            </a:r>
            <a:r>
              <a:rPr lang="en-US" altLang="zh-CN" sz="1800" b="1" i="1" dirty="0">
                <a:solidFill>
                  <a:srgbClr val="88080B"/>
                </a:solidFill>
              </a:rPr>
              <a:t>2</a:t>
            </a:r>
            <a:r>
              <a:rPr lang="zh-CN" altLang="en-US" sz="1800" b="1" i="1" dirty="0">
                <a:solidFill>
                  <a:srgbClr val="88080B"/>
                </a:solidFill>
              </a:rPr>
              <a:t>克以上的幼蟹，是成蟹养殖的苗种来源</a:t>
            </a:r>
            <a:r>
              <a:rPr lang="zh-TW" altLang="zh-TW" sz="2300" dirty="0" smtClean="0">
                <a:solidFill>
                  <a:srgbClr val="000099"/>
                </a:solidFill>
              </a:rPr>
              <a:t>、</a:t>
            </a:r>
            <a:r>
              <a:rPr lang="zh-TW" altLang="zh-TW" sz="2300" b="1" dirty="0">
                <a:solidFill>
                  <a:srgbClr val="000099"/>
                </a:solidFill>
              </a:rPr>
              <a:t>成蟹</a:t>
            </a:r>
            <a:r>
              <a:rPr lang="zh-TW" altLang="zh-TW" sz="2300" dirty="0">
                <a:solidFill>
                  <a:srgbClr val="000099"/>
                </a:solidFill>
              </a:rPr>
              <a:t>等階段</a:t>
            </a:r>
            <a:r>
              <a:rPr lang="zh-TW" altLang="zh-TW" sz="2300" dirty="0" smtClean="0">
                <a:solidFill>
                  <a:srgbClr val="000099"/>
                </a:solidFill>
              </a:rPr>
              <a:t>。</a:t>
            </a:r>
            <a:r>
              <a:rPr lang="zh-TW" altLang="zh-TW" sz="2300" b="1" dirty="0" smtClean="0">
                <a:solidFill>
                  <a:srgbClr val="000099"/>
                </a:solidFill>
              </a:rPr>
              <a:t>蛻</a:t>
            </a:r>
            <a:r>
              <a:rPr lang="zh-TW" altLang="zh-TW" sz="2300" b="1" dirty="0">
                <a:solidFill>
                  <a:srgbClr val="000099"/>
                </a:solidFill>
              </a:rPr>
              <a:t>殼</a:t>
            </a:r>
            <a:r>
              <a:rPr lang="zh-TW" altLang="zh-TW" sz="2300" dirty="0">
                <a:solidFill>
                  <a:srgbClr val="000099"/>
                </a:solidFill>
              </a:rPr>
              <a:t>不僅是發育變態的一個標誌，也是個體生長的一個必要步驟。中華絨螯蟹蛻殼一次，體重明顯增加，體形明顯增長。中華絨螯蟹就是這樣蛻一次長一次，直至</a:t>
            </a:r>
            <a:r>
              <a:rPr lang="zh-TW" altLang="zh-TW" sz="2300" dirty="0" smtClean="0">
                <a:solidFill>
                  <a:srgbClr val="000099"/>
                </a:solidFill>
              </a:rPr>
              <a:t>變為</a:t>
            </a:r>
            <a:r>
              <a:rPr lang="en-US" altLang="zh-TW" sz="2300" b="1" dirty="0" smtClean="0">
                <a:solidFill>
                  <a:srgbClr val="000099"/>
                </a:solidFill>
                <a:latin typeface="新細明體"/>
                <a:ea typeface="新細明體"/>
              </a:rPr>
              <a:t>『</a:t>
            </a:r>
            <a:r>
              <a:rPr lang="zh-TW" altLang="zh-TW" sz="2300" b="1" dirty="0" smtClean="0">
                <a:solidFill>
                  <a:srgbClr val="000099"/>
                </a:solidFill>
                <a:hlinkClick r:id="rId6" action="ppaction://hlinkfile"/>
              </a:rPr>
              <a:t>綠蟹</a:t>
            </a:r>
            <a:r>
              <a:rPr lang="en-US" altLang="zh-TW" sz="2300" b="1" dirty="0" smtClean="0">
                <a:solidFill>
                  <a:srgbClr val="000099"/>
                </a:solidFill>
                <a:latin typeface="新細明體"/>
                <a:ea typeface="新細明體"/>
              </a:rPr>
              <a:t>』</a:t>
            </a:r>
            <a:r>
              <a:rPr lang="zh-TW" altLang="zh-TW" sz="2300" dirty="0" smtClean="0">
                <a:solidFill>
                  <a:srgbClr val="000099"/>
                </a:solidFill>
              </a:rPr>
              <a:t>，</a:t>
            </a:r>
            <a:r>
              <a:rPr lang="zh-TW" altLang="zh-TW" sz="2300" dirty="0">
                <a:solidFill>
                  <a:srgbClr val="000099"/>
                </a:solidFill>
              </a:rPr>
              <a:t>蛻殼才終止</a:t>
            </a:r>
            <a:r>
              <a:rPr lang="zh-TW" altLang="zh-TW" sz="2300" dirty="0" smtClean="0">
                <a:solidFill>
                  <a:srgbClr val="000099"/>
                </a:solidFill>
              </a:rPr>
              <a:t>。</a:t>
            </a:r>
            <a:endParaRPr lang="en-US" altLang="zh-TW" sz="2300" dirty="0" smtClean="0">
              <a:solidFill>
                <a:srgbClr val="000099"/>
              </a:solidFill>
            </a:endParaRPr>
          </a:p>
          <a:p>
            <a:pPr marL="0" indent="0" latinLnBrk="1">
              <a:buNone/>
            </a:pPr>
            <a:r>
              <a:rPr lang="zh-TW" altLang="en-US" sz="2400" b="1" dirty="0" smtClean="0">
                <a:solidFill>
                  <a:srgbClr val="FA8934"/>
                </a:solidFill>
              </a:rPr>
              <a:t>感應→</a:t>
            </a:r>
            <a:endParaRPr lang="en-US" altLang="zh-TW" sz="2400" b="1" dirty="0" smtClean="0">
              <a:solidFill>
                <a:srgbClr val="FA8934"/>
              </a:solidFill>
            </a:endParaRPr>
          </a:p>
          <a:p>
            <a:pPr marL="0" indent="0" latinLnBrk="1">
              <a:buNone/>
            </a:pPr>
            <a:r>
              <a:rPr lang="zh-TW" altLang="zh-TW" sz="23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溫度</a:t>
            </a:r>
            <a:r>
              <a:rPr lang="en-US" altLang="zh-TW" sz="2300" b="1" dirty="0" smtClean="0">
                <a:solidFill>
                  <a:srgbClr val="000099"/>
                </a:solidFill>
              </a:rPr>
              <a:t>-</a:t>
            </a:r>
            <a:r>
              <a:rPr lang="zh-TW" altLang="zh-TW" sz="2300" dirty="0" smtClean="0">
                <a:solidFill>
                  <a:srgbClr val="000099"/>
                </a:solidFill>
              </a:rPr>
              <a:t>中華</a:t>
            </a:r>
            <a:r>
              <a:rPr lang="zh-TW" altLang="zh-TW" sz="2300" dirty="0">
                <a:solidFill>
                  <a:srgbClr val="000099"/>
                </a:solidFill>
              </a:rPr>
              <a:t>絨螯蟹對溫度的適應範圍較大，</a:t>
            </a:r>
            <a:r>
              <a:rPr lang="en-US" altLang="zh-TW" sz="2300" dirty="0">
                <a:solidFill>
                  <a:srgbClr val="000099"/>
                </a:solidFill>
              </a:rPr>
              <a:t>1</a:t>
            </a:r>
            <a:r>
              <a:rPr lang="zh-TW" altLang="zh-TW" sz="2300" dirty="0">
                <a:solidFill>
                  <a:srgbClr val="000099"/>
                </a:solidFill>
              </a:rPr>
              <a:t>℃以上、</a:t>
            </a:r>
            <a:r>
              <a:rPr lang="en-US" altLang="zh-TW" sz="2300" dirty="0">
                <a:solidFill>
                  <a:srgbClr val="000099"/>
                </a:solidFill>
              </a:rPr>
              <a:t>35</a:t>
            </a:r>
            <a:r>
              <a:rPr lang="zh-TW" altLang="zh-TW" sz="2300" dirty="0">
                <a:solidFill>
                  <a:srgbClr val="000099"/>
                </a:solidFill>
              </a:rPr>
              <a:t>℃以下，都能生存。但</a:t>
            </a:r>
            <a:r>
              <a:rPr lang="zh-TW" altLang="zh-TW" sz="2300" b="1" dirty="0">
                <a:solidFill>
                  <a:srgbClr val="000099"/>
                </a:solidFill>
              </a:rPr>
              <a:t>水溫在</a:t>
            </a:r>
            <a:r>
              <a:rPr lang="en-US" altLang="zh-TW" sz="2300" b="1" dirty="0">
                <a:solidFill>
                  <a:srgbClr val="000099"/>
                </a:solidFill>
              </a:rPr>
              <a:t>5</a:t>
            </a:r>
            <a:r>
              <a:rPr lang="zh-TW" altLang="zh-TW" sz="2300" b="1" dirty="0">
                <a:solidFill>
                  <a:srgbClr val="000099"/>
                </a:solidFill>
              </a:rPr>
              <a:t>℃以下，基本上不攝食</a:t>
            </a:r>
            <a:r>
              <a:rPr lang="zh-TW" altLang="zh-TW" sz="2300" dirty="0">
                <a:solidFill>
                  <a:srgbClr val="000099"/>
                </a:solidFill>
              </a:rPr>
              <a:t>；</a:t>
            </a:r>
            <a:r>
              <a:rPr lang="zh-TW" altLang="zh-TW" sz="2300" b="1" dirty="0">
                <a:solidFill>
                  <a:srgbClr val="000099"/>
                </a:solidFill>
              </a:rPr>
              <a:t>水溫在</a:t>
            </a:r>
            <a:r>
              <a:rPr lang="en-US" altLang="zh-TW" sz="2300" b="1" dirty="0">
                <a:solidFill>
                  <a:srgbClr val="000099"/>
                </a:solidFill>
              </a:rPr>
              <a:t>35</a:t>
            </a:r>
            <a:r>
              <a:rPr lang="zh-TW" altLang="zh-TW" sz="2300" b="1" dirty="0">
                <a:solidFill>
                  <a:srgbClr val="000099"/>
                </a:solidFill>
              </a:rPr>
              <a:t>℃以上，穴居</a:t>
            </a:r>
            <a:r>
              <a:rPr lang="zh-TW" altLang="zh-TW" sz="2300" b="1" dirty="0" smtClean="0">
                <a:solidFill>
                  <a:srgbClr val="000099"/>
                </a:solidFill>
              </a:rPr>
              <a:t>比例提高</a:t>
            </a:r>
            <a:r>
              <a:rPr lang="zh-TW" altLang="zh-TW" sz="2300" dirty="0">
                <a:solidFill>
                  <a:srgbClr val="000099"/>
                </a:solidFill>
              </a:rPr>
              <a:t>，且容易產生</a:t>
            </a:r>
            <a:r>
              <a:rPr lang="zh-TW" altLang="zh-TW" sz="2300" b="1" dirty="0">
                <a:solidFill>
                  <a:srgbClr val="000099"/>
                </a:solidFill>
              </a:rPr>
              <a:t>性早熟</a:t>
            </a:r>
            <a:r>
              <a:rPr lang="zh-TW" altLang="zh-TW" sz="2300" dirty="0">
                <a:solidFill>
                  <a:srgbClr val="000099"/>
                </a:solidFill>
              </a:rPr>
              <a:t>，成蟹</a:t>
            </a:r>
            <a:r>
              <a:rPr lang="zh-TW" altLang="zh-TW" sz="2300" b="1" dirty="0">
                <a:solidFill>
                  <a:srgbClr val="000099"/>
                </a:solidFill>
              </a:rPr>
              <a:t>個體也相對較</a:t>
            </a:r>
            <a:r>
              <a:rPr lang="zh-TW" altLang="zh-TW" sz="2300" b="1" dirty="0" smtClean="0">
                <a:solidFill>
                  <a:srgbClr val="000099"/>
                </a:solidFill>
              </a:rPr>
              <a:t>小</a:t>
            </a:r>
            <a:r>
              <a:rPr lang="zh-TW" altLang="en-US" sz="2300" dirty="0" smtClean="0">
                <a:solidFill>
                  <a:srgbClr val="000099"/>
                </a:solidFill>
              </a:rPr>
              <a:t>，</a:t>
            </a:r>
            <a:r>
              <a:rPr lang="zh-TW" altLang="zh-TW" sz="2300" dirty="0" smtClean="0">
                <a:solidFill>
                  <a:srgbClr val="000099"/>
                </a:solidFill>
              </a:rPr>
              <a:t>所以</a:t>
            </a:r>
            <a:r>
              <a:rPr lang="zh-TW" altLang="zh-TW" sz="2300" dirty="0">
                <a:solidFill>
                  <a:srgbClr val="000099"/>
                </a:solidFill>
              </a:rPr>
              <a:t>是</a:t>
            </a:r>
            <a:r>
              <a:rPr lang="zh-TW" altLang="zh-TW" sz="2300" b="1" dirty="0">
                <a:solidFill>
                  <a:srgbClr val="000099"/>
                </a:solidFill>
              </a:rPr>
              <a:t>怕熱不</a:t>
            </a:r>
            <a:r>
              <a:rPr lang="zh-TW" altLang="zh-TW" sz="2300" b="1" dirty="0" smtClean="0">
                <a:solidFill>
                  <a:srgbClr val="000099"/>
                </a:solidFill>
              </a:rPr>
              <a:t>怕冷</a:t>
            </a:r>
            <a:r>
              <a:rPr lang="zh-TW" altLang="zh-TW" sz="2300" dirty="0" smtClean="0">
                <a:solidFill>
                  <a:srgbClr val="000099"/>
                </a:solidFill>
              </a:rPr>
              <a:t>，</a:t>
            </a:r>
            <a:r>
              <a:rPr lang="zh-TW" altLang="zh-TW" sz="2300" dirty="0">
                <a:solidFill>
                  <a:srgbClr val="000099"/>
                </a:solidFill>
              </a:rPr>
              <a:t>溫度高易早熟，很多動植物都</a:t>
            </a:r>
            <a:r>
              <a:rPr lang="zh-TW" altLang="zh-TW" sz="2300" dirty="0" smtClean="0">
                <a:solidFill>
                  <a:srgbClr val="000099"/>
                </a:solidFill>
              </a:rPr>
              <a:t>這樣</a:t>
            </a:r>
            <a:r>
              <a:rPr lang="en-US" altLang="zh-TW" sz="2300" dirty="0" smtClean="0">
                <a:solidFill>
                  <a:srgbClr val="000099"/>
                </a:solidFill>
              </a:rPr>
              <a:t>｡</a:t>
            </a:r>
            <a:endParaRPr lang="en-US" altLang="zh-TW" sz="2300" dirty="0">
              <a:solidFill>
                <a:srgbClr val="000099"/>
              </a:solidFill>
            </a:endParaRPr>
          </a:p>
          <a:p>
            <a:pPr marL="0" indent="0" latinLnBrk="1">
              <a:buNone/>
            </a:pPr>
            <a:r>
              <a:rPr lang="en-US" altLang="zh-TW" sz="23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en-US" altLang="zh-TW" sz="2300" b="1" dirty="0" smtClean="0">
                <a:solidFill>
                  <a:srgbClr val="000099"/>
                </a:solidFill>
              </a:rPr>
              <a:t>-</a:t>
            </a:r>
            <a:r>
              <a:rPr lang="zh-TW" altLang="zh-TW" sz="2300" dirty="0" smtClean="0">
                <a:solidFill>
                  <a:srgbClr val="000099"/>
                </a:solidFill>
              </a:rPr>
              <a:t>一般在</a:t>
            </a:r>
            <a:r>
              <a:rPr lang="en-US" altLang="zh-TW" sz="2300" b="1" dirty="0">
                <a:solidFill>
                  <a:srgbClr val="000099"/>
                </a:solidFill>
              </a:rPr>
              <a:t>7</a:t>
            </a:r>
            <a:r>
              <a:rPr lang="zh-TW" altLang="zh-TW" sz="2300" b="1" dirty="0">
                <a:solidFill>
                  <a:srgbClr val="000099"/>
                </a:solidFill>
              </a:rPr>
              <a:t>～</a:t>
            </a:r>
            <a:r>
              <a:rPr lang="en-US" altLang="zh-TW" sz="2300" b="1" dirty="0">
                <a:solidFill>
                  <a:srgbClr val="000099"/>
                </a:solidFill>
              </a:rPr>
              <a:t>8</a:t>
            </a:r>
            <a:r>
              <a:rPr lang="zh-TW" altLang="zh-TW" sz="2300" dirty="0">
                <a:solidFill>
                  <a:srgbClr val="000099"/>
                </a:solidFill>
              </a:rPr>
              <a:t>之間，即</a:t>
            </a:r>
            <a:r>
              <a:rPr lang="zh-TW" altLang="zh-TW" sz="2300" b="1" dirty="0">
                <a:solidFill>
                  <a:srgbClr val="000099"/>
                </a:solidFill>
              </a:rPr>
              <a:t>中性或</a:t>
            </a:r>
            <a:r>
              <a:rPr lang="zh-TW" altLang="zh-TW" sz="2300" b="1" dirty="0" smtClean="0">
                <a:solidFill>
                  <a:srgbClr val="000099"/>
                </a:solidFill>
              </a:rPr>
              <a:t>微</a:t>
            </a:r>
            <a:r>
              <a:rPr lang="zh-TW" altLang="en-US" sz="2300" b="1" dirty="0" smtClean="0">
                <a:solidFill>
                  <a:srgbClr val="000099"/>
                </a:solidFill>
              </a:rPr>
              <a:t>鹼</a:t>
            </a:r>
            <a:r>
              <a:rPr lang="zh-TW" altLang="zh-TW" sz="2300" b="1" dirty="0" smtClean="0">
                <a:solidFill>
                  <a:srgbClr val="000099"/>
                </a:solidFill>
              </a:rPr>
              <a:t>性</a:t>
            </a:r>
            <a:r>
              <a:rPr lang="zh-TW" altLang="zh-TW" sz="2300" dirty="0">
                <a:solidFill>
                  <a:srgbClr val="000099"/>
                </a:solidFill>
              </a:rPr>
              <a:t>。幼體變態時，</a:t>
            </a:r>
            <a:r>
              <a:rPr lang="en-US" altLang="zh-TW" sz="2300" dirty="0">
                <a:solidFill>
                  <a:srgbClr val="000099"/>
                </a:solidFill>
              </a:rPr>
              <a:t>PH</a:t>
            </a:r>
            <a:r>
              <a:rPr lang="zh-TW" altLang="zh-TW" sz="2300" dirty="0">
                <a:solidFill>
                  <a:srgbClr val="000099"/>
                </a:solidFill>
              </a:rPr>
              <a:t>值可稍高，約在</a:t>
            </a:r>
            <a:r>
              <a:rPr lang="en-US" altLang="zh-TW" sz="2300" b="1" dirty="0">
                <a:solidFill>
                  <a:srgbClr val="000099"/>
                </a:solidFill>
              </a:rPr>
              <a:t>7.8</a:t>
            </a:r>
            <a:r>
              <a:rPr lang="zh-TW" altLang="zh-TW" sz="2300" b="1" dirty="0">
                <a:solidFill>
                  <a:srgbClr val="000099"/>
                </a:solidFill>
              </a:rPr>
              <a:t>～</a:t>
            </a:r>
            <a:r>
              <a:rPr lang="en-US" altLang="zh-TW" sz="2300" b="1" dirty="0">
                <a:solidFill>
                  <a:srgbClr val="000099"/>
                </a:solidFill>
              </a:rPr>
              <a:t>8.6</a:t>
            </a:r>
            <a:r>
              <a:rPr lang="zh-TW" altLang="zh-TW" sz="2300" dirty="0">
                <a:solidFill>
                  <a:srgbClr val="000099"/>
                </a:solidFill>
              </a:rPr>
              <a:t>之間。</a:t>
            </a:r>
          </a:p>
          <a:p>
            <a:pPr marL="0" indent="0" latinLnBrk="1">
              <a:buNone/>
            </a:pPr>
            <a:r>
              <a:rPr lang="zh-TW" altLang="zh-TW" sz="23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光照</a:t>
            </a:r>
            <a:r>
              <a:rPr lang="en-US" altLang="zh-TW" sz="2300" b="1" dirty="0" smtClean="0">
                <a:solidFill>
                  <a:srgbClr val="000099"/>
                </a:solidFill>
              </a:rPr>
              <a:t>-</a:t>
            </a:r>
            <a:r>
              <a:rPr lang="zh-TW" altLang="zh-TW" sz="2300" dirty="0" smtClean="0">
                <a:solidFill>
                  <a:srgbClr val="000099"/>
                </a:solidFill>
              </a:rPr>
              <a:t>喜</a:t>
            </a:r>
            <a:r>
              <a:rPr lang="zh-TW" altLang="zh-TW" sz="2300" dirty="0">
                <a:solidFill>
                  <a:srgbClr val="000099"/>
                </a:solidFill>
              </a:rPr>
              <a:t>弱光不喜強光，屬</a:t>
            </a:r>
            <a:r>
              <a:rPr lang="zh-TW" altLang="zh-TW" sz="2300" b="1" dirty="0">
                <a:solidFill>
                  <a:srgbClr val="000099"/>
                </a:solidFill>
              </a:rPr>
              <a:t>晝伏夜出</a:t>
            </a:r>
            <a:r>
              <a:rPr lang="zh-TW" altLang="zh-TW" sz="2300" dirty="0">
                <a:solidFill>
                  <a:srgbClr val="000099"/>
                </a:solidFill>
              </a:rPr>
              <a:t>。</a:t>
            </a:r>
          </a:p>
          <a:p>
            <a:pPr marL="0" indent="0" latinLnBrk="1">
              <a:buNone/>
            </a:pPr>
            <a:endParaRPr lang="zh-TW" altLang="zh-TW" sz="23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en-US" altLang="zh-TW" sz="23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zh-TW" altLang="en-US" sz="2300" dirty="0">
              <a:solidFill>
                <a:srgbClr val="000099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396536" y="6093296"/>
            <a:ext cx="226368" cy="76869"/>
          </a:xfrm>
        </p:spPr>
        <p:txBody>
          <a:bodyPr>
            <a:no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35092"/>
            <a:ext cx="3377536" cy="35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3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5688632" cy="108012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zh-TW" altLang="en-US" sz="7200" b="1" i="1" dirty="0" smtClean="0">
                <a:solidFill>
                  <a:srgbClr val="00B050"/>
                </a:solidFill>
              </a:rPr>
              <a:t>海    膽</a:t>
            </a:r>
            <a:endParaRPr lang="zh-TW" altLang="en-US" sz="7200" b="1" i="1" dirty="0">
              <a:solidFill>
                <a:srgbClr val="00B05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0416" r="47852" b="25782"/>
          <a:stretch/>
        </p:blipFill>
        <p:spPr>
          <a:xfrm>
            <a:off x="107504" y="454558"/>
            <a:ext cx="2853198" cy="274130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20688"/>
            <a:ext cx="2448272" cy="2419913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856984" cy="4686778"/>
          </a:xfrm>
        </p:spPr>
        <p:txBody>
          <a:bodyPr>
            <a:normAutofit/>
          </a:bodyPr>
          <a:lstStyle/>
          <a:p>
            <a:pPr algn="l"/>
            <a:r>
              <a:rPr lang="zh-TW" altLang="en-US" sz="2600" b="1" dirty="0" smtClean="0">
                <a:solidFill>
                  <a:srgbClr val="FFFF00"/>
                </a:solidFill>
              </a:rPr>
              <a:t>簡介→</a:t>
            </a:r>
            <a:r>
              <a:rPr lang="zh-TW" altLang="zh-TW" sz="2300" b="1" dirty="0" smtClean="0">
                <a:solidFill>
                  <a:schemeClr val="bg1"/>
                </a:solidFill>
              </a:rPr>
              <a:t>海膽</a:t>
            </a:r>
            <a:r>
              <a:rPr lang="zh-TW" altLang="zh-TW" sz="2300" dirty="0" smtClean="0">
                <a:solidFill>
                  <a:schemeClr val="bg1"/>
                </a:solidFill>
              </a:rPr>
              <a:t>是</a:t>
            </a:r>
            <a:r>
              <a:rPr lang="zh-TW" altLang="en-US" sz="2300" b="1" dirty="0" smtClean="0">
                <a:solidFill>
                  <a:schemeClr val="bg1"/>
                </a:solidFill>
              </a:rPr>
              <a:t>棘皮動物門</a:t>
            </a:r>
            <a:r>
              <a:rPr lang="zh-TW" altLang="zh-TW" sz="2300" dirty="0" smtClean="0">
                <a:solidFill>
                  <a:schemeClr val="bg1"/>
                </a:solidFill>
              </a:rPr>
              <a:t>分類</a:t>
            </a:r>
            <a:r>
              <a:rPr lang="zh-TW" altLang="zh-TW" sz="2300" dirty="0">
                <a:solidFill>
                  <a:schemeClr val="bg1"/>
                </a:solidFill>
              </a:rPr>
              <a:t>下的</a:t>
            </a:r>
            <a:r>
              <a:rPr lang="zh-TW" altLang="zh-TW" sz="2300" dirty="0" smtClean="0">
                <a:solidFill>
                  <a:schemeClr val="bg1"/>
                </a:solidFill>
              </a:rPr>
              <a:t>一個</a:t>
            </a:r>
            <a:r>
              <a:rPr lang="zh-TW" altLang="en-US" sz="2300" dirty="0" smtClean="0">
                <a:solidFill>
                  <a:schemeClr val="bg1"/>
                </a:solidFill>
              </a:rPr>
              <a:t>綱</a:t>
            </a:r>
            <a:r>
              <a:rPr lang="zh-TW" altLang="zh-TW" sz="2300" dirty="0" smtClean="0">
                <a:solidFill>
                  <a:schemeClr val="bg1"/>
                </a:solidFill>
              </a:rPr>
              <a:t>，其正式學名是</a:t>
            </a:r>
            <a:r>
              <a:rPr lang="zh-TW" altLang="zh-TW" sz="2300" b="1" dirty="0" smtClean="0">
                <a:solidFill>
                  <a:schemeClr val="bg1"/>
                </a:solidFill>
              </a:rPr>
              <a:t>海膽綱</a:t>
            </a:r>
            <a:r>
              <a:rPr lang="zh-TW" altLang="zh-TW" sz="2300" dirty="0" smtClean="0">
                <a:solidFill>
                  <a:schemeClr val="bg1"/>
                </a:solidFill>
              </a:rPr>
              <a:t>（</a:t>
            </a:r>
            <a:r>
              <a:rPr lang="en-US" altLang="zh-TW" sz="2300" dirty="0" err="1" smtClean="0">
                <a:solidFill>
                  <a:schemeClr val="bg1"/>
                </a:solidFill>
              </a:rPr>
              <a:t>Echinoidea</a:t>
            </a:r>
            <a:r>
              <a:rPr lang="zh-TW" altLang="zh-TW" sz="2300" dirty="0" smtClean="0">
                <a:solidFill>
                  <a:schemeClr val="bg1"/>
                </a:solidFill>
              </a:rPr>
              <a:t>，意思是「</a:t>
            </a:r>
            <a:r>
              <a:rPr lang="zh-TW" altLang="zh-TW" sz="2300" b="1" dirty="0">
                <a:solidFill>
                  <a:schemeClr val="bg1"/>
                </a:solidFill>
              </a:rPr>
              <a:t>像豪豬般的動物</a:t>
            </a:r>
            <a:r>
              <a:rPr lang="zh-TW" altLang="zh-TW" sz="2300" dirty="0">
                <a:solidFill>
                  <a:schemeClr val="bg1"/>
                </a:solidFill>
              </a:rPr>
              <a:t>」），又名「</a:t>
            </a:r>
            <a:r>
              <a:rPr lang="zh-TW" altLang="zh-TW" sz="2300" b="1" dirty="0">
                <a:solidFill>
                  <a:schemeClr val="bg1"/>
                </a:solidFill>
              </a:rPr>
              <a:t>海刺蝟</a:t>
            </a:r>
            <a:r>
              <a:rPr lang="zh-TW" altLang="zh-TW" sz="2300" dirty="0">
                <a:solidFill>
                  <a:schemeClr val="bg1"/>
                </a:solidFill>
              </a:rPr>
              <a:t>」。海膽生活在海洋中，廣泛分佈於世界各地</a:t>
            </a:r>
            <a:r>
              <a:rPr lang="zh-TW" altLang="zh-TW" sz="2300" dirty="0" smtClean="0">
                <a:solidFill>
                  <a:schemeClr val="bg1"/>
                </a:solidFill>
              </a:rPr>
              <a:t>的</a:t>
            </a:r>
            <a:r>
              <a:rPr lang="zh-TW" altLang="en-US" sz="2300" dirty="0" smtClean="0">
                <a:solidFill>
                  <a:schemeClr val="bg1"/>
                </a:solidFill>
              </a:rPr>
              <a:t>海洋</a:t>
            </a:r>
            <a:r>
              <a:rPr lang="zh-TW" altLang="zh-TW" sz="2300" dirty="0" smtClean="0">
                <a:solidFill>
                  <a:schemeClr val="bg1"/>
                </a:solidFill>
              </a:rPr>
              <a:t>，從</a:t>
            </a:r>
            <a:r>
              <a:rPr lang="zh-TW" altLang="en-US" sz="2300" b="1" dirty="0" smtClean="0">
                <a:solidFill>
                  <a:schemeClr val="bg1"/>
                </a:solidFill>
              </a:rPr>
              <a:t>潮間帶</a:t>
            </a:r>
            <a:r>
              <a:rPr lang="zh-TW" altLang="zh-TW" sz="2300" dirty="0" smtClean="0">
                <a:solidFill>
                  <a:schemeClr val="bg1"/>
                </a:solidFill>
              </a:rPr>
              <a:t>至</a:t>
            </a:r>
            <a:r>
              <a:rPr lang="zh-TW" altLang="zh-TW" sz="2300" dirty="0">
                <a:solidFill>
                  <a:schemeClr val="bg1"/>
                </a:solidFill>
              </a:rPr>
              <a:t>數</a:t>
            </a:r>
            <a:r>
              <a:rPr lang="zh-TW" altLang="zh-TW" sz="2300" dirty="0" smtClean="0">
                <a:solidFill>
                  <a:schemeClr val="bg1"/>
                </a:solidFill>
              </a:rPr>
              <a:t>千</a:t>
            </a:r>
            <a:r>
              <a:rPr lang="zh-TW" altLang="en-US" sz="2300" dirty="0" smtClean="0">
                <a:solidFill>
                  <a:schemeClr val="bg1"/>
                </a:solidFill>
              </a:rPr>
              <a:t>公尺</a:t>
            </a:r>
            <a:r>
              <a:rPr lang="zh-TW" altLang="zh-TW" sz="2300" dirty="0" smtClean="0">
                <a:solidFill>
                  <a:schemeClr val="bg1"/>
                </a:solidFill>
              </a:rPr>
              <a:t>的</a:t>
            </a:r>
            <a:r>
              <a:rPr lang="zh-TW" altLang="zh-TW" sz="2300" dirty="0">
                <a:solidFill>
                  <a:schemeClr val="bg1"/>
                </a:solidFill>
              </a:rPr>
              <a:t>深海底都可發現其蹤跡</a:t>
            </a:r>
            <a:r>
              <a:rPr lang="zh-TW" altLang="zh-TW" sz="2300" b="1" dirty="0" smtClean="0">
                <a:solidFill>
                  <a:schemeClr val="bg1"/>
                </a:solidFill>
              </a:rPr>
              <a:t>。</a:t>
            </a:r>
            <a:endParaRPr lang="en-US" altLang="zh-TW" sz="2300" b="1" dirty="0" smtClean="0">
              <a:solidFill>
                <a:schemeClr val="bg1"/>
              </a:solidFill>
            </a:endParaRPr>
          </a:p>
          <a:p>
            <a:pPr algn="l"/>
            <a:r>
              <a:rPr lang="zh-TW" altLang="en-US" sz="2600" b="1" dirty="0" smtClean="0">
                <a:solidFill>
                  <a:srgbClr val="FFFF00"/>
                </a:solidFill>
              </a:rPr>
              <a:t>外</a:t>
            </a:r>
            <a:r>
              <a:rPr lang="zh-TW" altLang="en-US" sz="2600" b="1" dirty="0">
                <a:solidFill>
                  <a:srgbClr val="FFFF00"/>
                </a:solidFill>
              </a:rPr>
              <a:t>型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→</a:t>
            </a:r>
            <a:r>
              <a:rPr lang="zh-TW" altLang="zh-TW" sz="2300" dirty="0">
                <a:solidFill>
                  <a:schemeClr val="bg1"/>
                </a:solidFill>
              </a:rPr>
              <a:t>海膽的</a:t>
            </a:r>
            <a:r>
              <a:rPr lang="zh-TW" altLang="zh-TW" sz="2300" b="1" dirty="0">
                <a:solidFill>
                  <a:schemeClr val="bg1"/>
                </a:solidFill>
              </a:rPr>
              <a:t>膽殼佈滿棘刺</a:t>
            </a:r>
            <a:r>
              <a:rPr lang="zh-TW" altLang="zh-TW" sz="2300" dirty="0">
                <a:solidFill>
                  <a:schemeClr val="bg1"/>
                </a:solidFill>
              </a:rPr>
              <a:t>，一般約</a:t>
            </a:r>
            <a:r>
              <a:rPr lang="en-US" altLang="zh-TW" sz="2300" b="1" dirty="0">
                <a:solidFill>
                  <a:schemeClr val="bg1"/>
                </a:solidFill>
              </a:rPr>
              <a:t>1-2</a:t>
            </a:r>
            <a:r>
              <a:rPr lang="zh-TW" altLang="zh-TW" sz="2300" b="1" dirty="0">
                <a:solidFill>
                  <a:schemeClr val="bg1"/>
                </a:solidFill>
              </a:rPr>
              <a:t>公分長</a:t>
            </a:r>
            <a:r>
              <a:rPr lang="zh-TW" altLang="zh-TW" sz="2300" dirty="0">
                <a:solidFill>
                  <a:schemeClr val="bg1"/>
                </a:solidFill>
              </a:rPr>
              <a:t>，</a:t>
            </a:r>
            <a:r>
              <a:rPr lang="en-US" altLang="zh-TW" sz="2300" b="1" dirty="0">
                <a:solidFill>
                  <a:schemeClr val="bg1"/>
                </a:solidFill>
              </a:rPr>
              <a:t>1</a:t>
            </a:r>
            <a:r>
              <a:rPr lang="zh-TW" altLang="zh-TW" sz="2300" b="1" dirty="0">
                <a:solidFill>
                  <a:schemeClr val="bg1"/>
                </a:solidFill>
              </a:rPr>
              <a:t>或</a:t>
            </a:r>
            <a:r>
              <a:rPr lang="en-US" altLang="zh-TW" sz="2300" b="1" dirty="0">
                <a:solidFill>
                  <a:schemeClr val="bg1"/>
                </a:solidFill>
              </a:rPr>
              <a:t>2mm</a:t>
            </a:r>
            <a:r>
              <a:rPr lang="zh-TW" altLang="zh-TW" sz="2300" b="1" dirty="0">
                <a:solidFill>
                  <a:schemeClr val="bg1"/>
                </a:solidFill>
              </a:rPr>
              <a:t>厚</a:t>
            </a:r>
            <a:r>
              <a:rPr lang="zh-TW" altLang="zh-TW" sz="2300" dirty="0">
                <a:solidFill>
                  <a:schemeClr val="bg1"/>
                </a:solidFill>
              </a:rPr>
              <a:t>，呈</a:t>
            </a:r>
            <a:r>
              <a:rPr lang="zh-TW" altLang="zh-TW" sz="2300" b="1" dirty="0">
                <a:solidFill>
                  <a:schemeClr val="bg1"/>
                </a:solidFill>
              </a:rPr>
              <a:t>圓錐形</a:t>
            </a:r>
            <a:r>
              <a:rPr lang="zh-TW" altLang="zh-TW" sz="2300" dirty="0">
                <a:solidFill>
                  <a:schemeClr val="bg1"/>
                </a:solidFill>
              </a:rPr>
              <a:t>。棘剌可以保護海膽免受捕食者的侵害，</a:t>
            </a:r>
            <a:r>
              <a:rPr lang="en-US" altLang="zh-TW" sz="2300" dirty="0">
                <a:solidFill>
                  <a:schemeClr val="bg1"/>
                </a:solidFill>
              </a:rPr>
              <a:t> </a:t>
            </a:r>
            <a:r>
              <a:rPr lang="zh-TW" altLang="zh-TW" sz="2300" dirty="0">
                <a:solidFill>
                  <a:schemeClr val="bg1"/>
                </a:solidFill>
              </a:rPr>
              <a:t>除了棘刺外，海膽更還有</a:t>
            </a:r>
            <a:r>
              <a:rPr lang="zh-TW" altLang="zh-TW" sz="2300" b="1" dirty="0">
                <a:solidFill>
                  <a:schemeClr val="bg1"/>
                </a:solidFill>
              </a:rPr>
              <a:t>叉棘</a:t>
            </a:r>
            <a:r>
              <a:rPr lang="zh-TW" altLang="zh-TW" sz="2300" dirty="0">
                <a:solidFill>
                  <a:schemeClr val="bg1"/>
                </a:solidFill>
              </a:rPr>
              <a:t>抵禦外來敵人。叉棘頂端有顎片及數個</a:t>
            </a:r>
            <a:r>
              <a:rPr lang="zh-TW" altLang="zh-TW" sz="2300" b="1" dirty="0">
                <a:solidFill>
                  <a:schemeClr val="bg1"/>
                </a:solidFill>
              </a:rPr>
              <a:t>毒囊</a:t>
            </a:r>
            <a:r>
              <a:rPr lang="zh-TW" altLang="zh-TW" sz="2300" dirty="0">
                <a:solidFill>
                  <a:schemeClr val="bg1"/>
                </a:solidFill>
              </a:rPr>
              <a:t>，顎片可以咬合，而毒囊則可以</a:t>
            </a:r>
            <a:r>
              <a:rPr lang="zh-TW" altLang="zh-TW" sz="2300" b="1" dirty="0">
                <a:solidFill>
                  <a:schemeClr val="bg1"/>
                </a:solidFill>
              </a:rPr>
              <a:t>麻醉或毒殺細小的動物</a:t>
            </a:r>
            <a:r>
              <a:rPr lang="zh-TW" altLang="zh-TW" sz="2300" b="1" dirty="0" smtClean="0">
                <a:solidFill>
                  <a:schemeClr val="bg1"/>
                </a:solidFill>
              </a:rPr>
              <a:t>。</a:t>
            </a:r>
            <a:endParaRPr lang="en-US" altLang="zh-TW" sz="2300" b="1" dirty="0" smtClean="0">
              <a:solidFill>
                <a:schemeClr val="bg1"/>
              </a:solidFill>
            </a:endParaRPr>
          </a:p>
          <a:p>
            <a:pPr algn="l"/>
            <a:r>
              <a:rPr lang="zh-TW" altLang="en-US" sz="2800" b="1" dirty="0">
                <a:solidFill>
                  <a:srgbClr val="FFFF00"/>
                </a:solidFill>
              </a:rPr>
              <a:t>感應→</a:t>
            </a:r>
            <a:r>
              <a:rPr lang="zh-TW" altLang="zh-TW" sz="2300" dirty="0">
                <a:solidFill>
                  <a:schemeClr val="bg1"/>
                </a:solidFill>
              </a:rPr>
              <a:t>海膽有著很多</a:t>
            </a:r>
            <a:r>
              <a:rPr lang="zh-TW" altLang="zh-TW" sz="2300" b="1" dirty="0">
                <a:solidFill>
                  <a:schemeClr val="bg1"/>
                </a:solidFill>
              </a:rPr>
              <a:t>感應細胞</a:t>
            </a:r>
            <a:r>
              <a:rPr lang="zh-TW" altLang="zh-TW" sz="2300" dirty="0">
                <a:solidFill>
                  <a:schemeClr val="bg1"/>
                </a:solidFill>
              </a:rPr>
              <a:t>在</a:t>
            </a:r>
            <a:r>
              <a:rPr lang="zh-TW" altLang="zh-TW" sz="2300" b="1" dirty="0">
                <a:solidFill>
                  <a:schemeClr val="bg1"/>
                </a:solidFill>
              </a:rPr>
              <a:t>棘刺</a:t>
            </a:r>
            <a:r>
              <a:rPr lang="zh-TW" altLang="zh-TW" sz="2300" dirty="0">
                <a:solidFill>
                  <a:schemeClr val="bg1"/>
                </a:solidFill>
              </a:rPr>
              <a:t>、</a:t>
            </a:r>
            <a:r>
              <a:rPr lang="zh-TW" altLang="zh-TW" sz="2300" b="1" dirty="0">
                <a:solidFill>
                  <a:schemeClr val="bg1"/>
                </a:solidFill>
              </a:rPr>
              <a:t>叉棘</a:t>
            </a:r>
            <a:r>
              <a:rPr lang="zh-TW" altLang="zh-TW" sz="2300" dirty="0">
                <a:solidFill>
                  <a:schemeClr val="bg1"/>
                </a:solidFill>
              </a:rPr>
              <a:t>及</a:t>
            </a:r>
            <a:r>
              <a:rPr lang="zh-TW" altLang="zh-TW" sz="2300" b="1" dirty="0">
                <a:solidFill>
                  <a:schemeClr val="bg1"/>
                </a:solidFill>
              </a:rPr>
              <a:t>管足</a:t>
            </a:r>
            <a:r>
              <a:rPr lang="zh-TW" altLang="zh-TW" sz="2300" dirty="0">
                <a:solidFill>
                  <a:schemeClr val="bg1"/>
                </a:solidFill>
              </a:rPr>
              <a:t>上，以探測外界的資訊，包括</a:t>
            </a:r>
            <a:r>
              <a:rPr lang="zh-TW" altLang="zh-TW" sz="2300" b="1" dirty="0">
                <a:solidFill>
                  <a:schemeClr val="bg1"/>
                </a:solidFill>
              </a:rPr>
              <a:t>食物來源</a:t>
            </a:r>
            <a:r>
              <a:rPr lang="zh-TW" altLang="zh-TW" sz="2300" dirty="0">
                <a:solidFill>
                  <a:schemeClr val="bg1"/>
                </a:solidFill>
              </a:rPr>
              <a:t>、</a:t>
            </a:r>
            <a:r>
              <a:rPr lang="zh-TW" altLang="en-US" sz="2300" b="1" dirty="0">
                <a:solidFill>
                  <a:schemeClr val="bg1"/>
                </a:solidFill>
              </a:rPr>
              <a:t>光線</a:t>
            </a:r>
            <a:r>
              <a:rPr lang="zh-TW" altLang="zh-TW" sz="2300" b="1" dirty="0">
                <a:solidFill>
                  <a:schemeClr val="bg1"/>
                </a:solidFill>
              </a:rPr>
              <a:t>強弱</a:t>
            </a:r>
            <a:r>
              <a:rPr lang="zh-TW" altLang="zh-TW" sz="2300" dirty="0">
                <a:solidFill>
                  <a:schemeClr val="bg1"/>
                </a:solidFill>
              </a:rPr>
              <a:t>、</a:t>
            </a:r>
            <a:r>
              <a:rPr lang="zh-TW" altLang="zh-TW" sz="2300" b="1" dirty="0">
                <a:solidFill>
                  <a:schemeClr val="bg1"/>
                </a:solidFill>
              </a:rPr>
              <a:t>水流強弱</a:t>
            </a:r>
            <a:r>
              <a:rPr lang="zh-TW" altLang="zh-TW" sz="2300" dirty="0">
                <a:solidFill>
                  <a:schemeClr val="bg1"/>
                </a:solidFill>
              </a:rPr>
              <a:t>、</a:t>
            </a:r>
            <a:r>
              <a:rPr lang="zh-TW" altLang="zh-TW" sz="2300" b="1" dirty="0">
                <a:solidFill>
                  <a:schemeClr val="bg1"/>
                </a:solidFill>
              </a:rPr>
              <a:t>水質</a:t>
            </a:r>
            <a:r>
              <a:rPr lang="zh-TW" altLang="en-US" sz="2300" b="1" dirty="0">
                <a:solidFill>
                  <a:schemeClr val="bg1"/>
                </a:solidFill>
              </a:rPr>
              <a:t>優劣</a:t>
            </a:r>
            <a:r>
              <a:rPr lang="en-US" altLang="zh-TW" sz="2300" b="1" dirty="0">
                <a:solidFill>
                  <a:schemeClr val="bg1"/>
                </a:solidFill>
              </a:rPr>
              <a:t>……</a:t>
            </a:r>
            <a:r>
              <a:rPr lang="zh-TW" altLang="zh-TW" sz="2300" dirty="0">
                <a:solidFill>
                  <a:schemeClr val="bg1"/>
                </a:solidFill>
              </a:rPr>
              <a:t>等</a:t>
            </a:r>
            <a:r>
              <a:rPr lang="zh-TW" altLang="en-US" sz="2300" dirty="0">
                <a:solidFill>
                  <a:schemeClr val="bg1"/>
                </a:solidFill>
              </a:rPr>
              <a:t>。</a:t>
            </a:r>
            <a:r>
              <a:rPr lang="zh-TW" altLang="zh-TW" sz="2300" dirty="0">
                <a:solidFill>
                  <a:schemeClr val="bg1"/>
                </a:solidFill>
              </a:rPr>
              <a:t>在日間海膽為了逃避光線，亦會用管足抓著</a:t>
            </a:r>
            <a:r>
              <a:rPr lang="zh-TW" altLang="en-US" sz="2300" b="1" dirty="0">
                <a:solidFill>
                  <a:schemeClr val="bg1"/>
                </a:solidFill>
              </a:rPr>
              <a:t>貝殼</a:t>
            </a:r>
            <a:r>
              <a:rPr lang="zh-TW" altLang="zh-TW" sz="2300" dirty="0">
                <a:solidFill>
                  <a:schemeClr val="bg1"/>
                </a:solidFill>
              </a:rPr>
              <a:t>、</a:t>
            </a:r>
            <a:r>
              <a:rPr lang="zh-TW" altLang="en-US" sz="2300" b="1" dirty="0">
                <a:solidFill>
                  <a:schemeClr val="bg1"/>
                </a:solidFill>
              </a:rPr>
              <a:t>藻類</a:t>
            </a:r>
            <a:r>
              <a:rPr lang="zh-TW" altLang="zh-TW" sz="2300" dirty="0">
                <a:solidFill>
                  <a:schemeClr val="bg1"/>
                </a:solidFill>
              </a:rPr>
              <a:t>或</a:t>
            </a:r>
            <a:r>
              <a:rPr lang="zh-TW" altLang="en-US" sz="2300" b="1" dirty="0">
                <a:solidFill>
                  <a:schemeClr val="bg1"/>
                </a:solidFill>
              </a:rPr>
              <a:t>珊瑚</a:t>
            </a:r>
            <a:r>
              <a:rPr lang="zh-TW" altLang="zh-TW" sz="2300" b="1" dirty="0">
                <a:solidFill>
                  <a:schemeClr val="bg1"/>
                </a:solidFill>
              </a:rPr>
              <a:t>碎片</a:t>
            </a:r>
            <a:r>
              <a:rPr lang="zh-TW" altLang="zh-TW" sz="2300" dirty="0">
                <a:solidFill>
                  <a:schemeClr val="bg1"/>
                </a:solidFill>
              </a:rPr>
              <a:t>，甚至</a:t>
            </a:r>
            <a:r>
              <a:rPr lang="zh-TW" altLang="zh-TW" sz="2300" b="1" dirty="0">
                <a:solidFill>
                  <a:schemeClr val="bg1"/>
                </a:solidFill>
              </a:rPr>
              <a:t>罐頭的拉環</a:t>
            </a:r>
            <a:r>
              <a:rPr lang="zh-TW" altLang="zh-TW" sz="2300" dirty="0">
                <a:solidFill>
                  <a:schemeClr val="bg1"/>
                </a:solidFill>
              </a:rPr>
              <a:t>等遮蔽其身體，以方便</a:t>
            </a:r>
            <a:r>
              <a:rPr lang="zh-TW" altLang="zh-TW" sz="2300" dirty="0" smtClean="0">
                <a:solidFill>
                  <a:schemeClr val="bg1"/>
                </a:solidFill>
              </a:rPr>
              <a:t>覓食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/>
                <a:ea typeface="微軟正黑體"/>
              </a:rPr>
              <a:t>〪</a:t>
            </a:r>
            <a:r>
              <a:rPr lang="zh-TW" altLang="zh-TW" sz="2300" dirty="0" smtClean="0"/>
              <a:t>。</a:t>
            </a:r>
            <a:endParaRPr lang="en-US" altLang="zh-TW" sz="2300" b="1" dirty="0">
              <a:solidFill>
                <a:srgbClr val="FFFF00"/>
              </a:solidFill>
            </a:endParaRPr>
          </a:p>
          <a:p>
            <a:pPr algn="l"/>
            <a:endParaRPr lang="en-US" altLang="zh-TW" sz="2300" b="1" dirty="0" smtClean="0">
              <a:solidFill>
                <a:schemeClr val="bg1"/>
              </a:solidFill>
            </a:endParaRPr>
          </a:p>
          <a:p>
            <a:pPr algn="l"/>
            <a:endParaRPr lang="zh-TW" altLang="zh-TW" sz="2300" b="1" dirty="0">
              <a:solidFill>
                <a:schemeClr val="bg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4896544" cy="4896544"/>
          </a:xfrm>
          <a:prstGeom prst="rect">
            <a:avLst/>
          </a:prstGeom>
        </p:spPr>
      </p:pic>
      <p:pic>
        <p:nvPicPr>
          <p:cNvPr id="8" name="外婆的澎湖湾 - 潘安邦  09se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64488" y="6678488"/>
            <a:ext cx="179512" cy="1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333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zh-TW" altLang="en-US" sz="2600" b="1" dirty="0" smtClean="0">
                <a:solidFill>
                  <a:srgbClr val="FFFF00"/>
                </a:solidFill>
              </a:rPr>
              <a:t>繁殖→</a:t>
            </a:r>
            <a:r>
              <a:rPr lang="zh-TW" altLang="zh-TW" sz="2500" dirty="0" smtClean="0">
                <a:solidFill>
                  <a:schemeClr val="bg1"/>
                </a:solidFill>
              </a:rPr>
              <a:t>所有</a:t>
            </a:r>
            <a:r>
              <a:rPr lang="zh-TW" altLang="zh-TW" sz="2500" dirty="0">
                <a:solidFill>
                  <a:schemeClr val="bg1"/>
                </a:solidFill>
              </a:rPr>
              <a:t>海膽都是</a:t>
            </a:r>
            <a:r>
              <a:rPr lang="zh-TW" altLang="zh-TW" sz="2500" b="1" dirty="0">
                <a:solidFill>
                  <a:schemeClr val="bg1"/>
                </a:solidFill>
              </a:rPr>
              <a:t>雌雄同體</a:t>
            </a:r>
            <a:r>
              <a:rPr lang="zh-TW" altLang="zh-TW" sz="2500" dirty="0">
                <a:solidFill>
                  <a:schemeClr val="bg1"/>
                </a:solidFill>
              </a:rPr>
              <a:t>的，同時有著</a:t>
            </a:r>
            <a:r>
              <a:rPr lang="zh-TW" altLang="zh-TW" sz="2500" b="1" dirty="0">
                <a:solidFill>
                  <a:schemeClr val="bg1"/>
                </a:solidFill>
              </a:rPr>
              <a:t>雌性排卵</a:t>
            </a:r>
            <a:r>
              <a:rPr lang="zh-TW" altLang="zh-TW" sz="2500" dirty="0">
                <a:solidFill>
                  <a:schemeClr val="bg1"/>
                </a:solidFill>
              </a:rPr>
              <a:t>及</a:t>
            </a:r>
            <a:r>
              <a:rPr lang="zh-TW" altLang="zh-TW" sz="2500" b="1" dirty="0">
                <a:solidFill>
                  <a:schemeClr val="bg1"/>
                </a:solidFill>
              </a:rPr>
              <a:t>雄性排精的生殖器官</a:t>
            </a:r>
            <a:r>
              <a:rPr lang="zh-TW" altLang="zh-TW" sz="2500" dirty="0">
                <a:solidFill>
                  <a:schemeClr val="bg1"/>
                </a:solidFill>
              </a:rPr>
              <a:t>，牠們會將精子及卵子排出海水中受精</a:t>
            </a:r>
            <a:r>
              <a:rPr lang="zh-TW" altLang="zh-TW" sz="2500" dirty="0" smtClean="0">
                <a:solidFill>
                  <a:schemeClr val="bg1"/>
                </a:solidFill>
              </a:rPr>
              <a:t>。</a:t>
            </a:r>
            <a:endParaRPr lang="zh-TW" altLang="zh-TW" sz="23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sz="2600" b="1" dirty="0" smtClean="0">
                <a:solidFill>
                  <a:srgbClr val="FFFF00"/>
                </a:solidFill>
              </a:rPr>
              <a:t>食性→</a:t>
            </a:r>
            <a:r>
              <a:rPr lang="zh-TW" altLang="zh-TW" sz="2300" dirty="0">
                <a:solidFill>
                  <a:schemeClr val="bg1"/>
                </a:solidFill>
              </a:rPr>
              <a:t>海膽的口器長在口面（即</a:t>
            </a:r>
            <a:r>
              <a:rPr lang="zh-TW" altLang="zh-TW" sz="2300" b="1" dirty="0">
                <a:solidFill>
                  <a:schemeClr val="bg1"/>
                </a:solidFill>
              </a:rPr>
              <a:t>腹面</a:t>
            </a:r>
            <a:r>
              <a:rPr lang="zh-TW" altLang="zh-TW" sz="2300" dirty="0">
                <a:solidFill>
                  <a:schemeClr val="bg1"/>
                </a:solidFill>
              </a:rPr>
              <a:t>）的中央位置，由</a:t>
            </a:r>
            <a:r>
              <a:rPr lang="zh-TW" altLang="zh-TW" sz="2300" b="1" dirty="0">
                <a:solidFill>
                  <a:schemeClr val="bg1"/>
                </a:solidFill>
              </a:rPr>
              <a:t>五顆起角的牙齒</a:t>
            </a:r>
            <a:r>
              <a:rPr lang="zh-TW" altLang="zh-TW" sz="2300" dirty="0">
                <a:solidFill>
                  <a:schemeClr val="bg1"/>
                </a:solidFill>
              </a:rPr>
              <a:t>所圍繞，而整個</a:t>
            </a:r>
            <a:r>
              <a:rPr lang="zh-TW" altLang="zh-TW" sz="2300" b="1" dirty="0">
                <a:solidFill>
                  <a:schemeClr val="bg1"/>
                </a:solidFill>
              </a:rPr>
              <a:t>咀嚼的器官稱為「亞里士多德提燈」或「亞氏提燈」</a:t>
            </a:r>
            <a:r>
              <a:rPr lang="zh-TW" altLang="zh-TW" sz="2300" b="1" dirty="0" smtClean="0">
                <a:solidFill>
                  <a:schemeClr val="bg1"/>
                </a:solidFill>
              </a:rPr>
              <a:t>。</a:t>
            </a:r>
            <a:r>
              <a:rPr lang="zh-TW" altLang="zh-TW" sz="2400" dirty="0" smtClean="0">
                <a:solidFill>
                  <a:schemeClr val="bg1"/>
                </a:solidFill>
              </a:rPr>
              <a:t>海膽</a:t>
            </a:r>
            <a:r>
              <a:rPr lang="zh-TW" altLang="zh-TW" sz="2400" dirty="0">
                <a:solidFill>
                  <a:schemeClr val="bg1"/>
                </a:solidFill>
              </a:rPr>
              <a:t>的食糧十分廣泛，</a:t>
            </a:r>
            <a:r>
              <a:rPr lang="zh-TW" altLang="zh-TW" sz="2400" b="1" dirty="0">
                <a:solidFill>
                  <a:schemeClr val="bg1"/>
                </a:solidFill>
              </a:rPr>
              <a:t>肉食性</a:t>
            </a:r>
            <a:r>
              <a:rPr lang="zh-TW" altLang="zh-TW" sz="2400" dirty="0">
                <a:solidFill>
                  <a:schemeClr val="bg1"/>
                </a:solidFill>
              </a:rPr>
              <a:t>的會以</a:t>
            </a:r>
            <a:r>
              <a:rPr lang="zh-TW" altLang="zh-TW" sz="2400" b="1" dirty="0">
                <a:solidFill>
                  <a:schemeClr val="bg1"/>
                </a:solidFill>
              </a:rPr>
              <a:t>海底的蠕蟲</a:t>
            </a:r>
            <a:r>
              <a:rPr lang="zh-TW" altLang="zh-TW" sz="2400" dirty="0">
                <a:solidFill>
                  <a:schemeClr val="bg1"/>
                </a:solidFill>
              </a:rPr>
              <a:t>、</a:t>
            </a:r>
            <a:r>
              <a:rPr lang="zh-TW" altLang="zh-TW" sz="2400" b="1" dirty="0">
                <a:solidFill>
                  <a:schemeClr val="bg1"/>
                </a:solidFill>
              </a:rPr>
              <a:t>軟體動物</a:t>
            </a:r>
            <a:r>
              <a:rPr lang="zh-TW" altLang="zh-TW" sz="2400" dirty="0">
                <a:solidFill>
                  <a:schemeClr val="bg1"/>
                </a:solidFill>
              </a:rPr>
              <a:t>或其他</a:t>
            </a:r>
            <a:r>
              <a:rPr lang="zh-TW" altLang="zh-TW" sz="2400" b="1" dirty="0">
                <a:solidFill>
                  <a:schemeClr val="bg1"/>
                </a:solidFill>
              </a:rPr>
              <a:t>棘皮動物</a:t>
            </a:r>
            <a:r>
              <a:rPr lang="zh-TW" altLang="zh-TW" sz="2400" dirty="0">
                <a:solidFill>
                  <a:schemeClr val="bg1"/>
                </a:solidFill>
              </a:rPr>
              <a:t>為食糧，而</a:t>
            </a:r>
            <a:r>
              <a:rPr lang="zh-TW" altLang="zh-TW" sz="2400" b="1" dirty="0">
                <a:solidFill>
                  <a:schemeClr val="bg1"/>
                </a:solidFill>
              </a:rPr>
              <a:t>草食性</a:t>
            </a:r>
            <a:r>
              <a:rPr lang="zh-TW" altLang="zh-TW" sz="2400" dirty="0">
                <a:solidFill>
                  <a:schemeClr val="bg1"/>
                </a:solidFill>
              </a:rPr>
              <a:t>的主要食物是</a:t>
            </a:r>
            <a:r>
              <a:rPr lang="zh-TW" altLang="zh-TW" sz="2400" b="1" dirty="0">
                <a:solidFill>
                  <a:schemeClr val="bg1"/>
                </a:solidFill>
              </a:rPr>
              <a:t>藻類</a:t>
            </a:r>
            <a:r>
              <a:rPr lang="zh-TW" altLang="zh-TW" sz="2400" dirty="0">
                <a:solidFill>
                  <a:schemeClr val="bg1"/>
                </a:solidFill>
              </a:rPr>
              <a:t>，另外，亦有以</a:t>
            </a:r>
            <a:r>
              <a:rPr lang="zh-TW" altLang="zh-TW" sz="2400" b="1" dirty="0">
                <a:solidFill>
                  <a:schemeClr val="bg1"/>
                </a:solidFill>
              </a:rPr>
              <a:t>有機物碎屑</a:t>
            </a:r>
            <a:r>
              <a:rPr lang="zh-TW" altLang="zh-TW" sz="2400" dirty="0">
                <a:solidFill>
                  <a:schemeClr val="bg1"/>
                </a:solidFill>
              </a:rPr>
              <a:t>、</a:t>
            </a:r>
            <a:r>
              <a:rPr lang="zh-TW" altLang="zh-TW" sz="2400" b="1" dirty="0">
                <a:solidFill>
                  <a:schemeClr val="bg1"/>
                </a:solidFill>
              </a:rPr>
              <a:t>動物屍體為食</a:t>
            </a:r>
            <a:r>
              <a:rPr lang="zh-TW" altLang="zh-TW" sz="2400" dirty="0">
                <a:solidFill>
                  <a:schemeClr val="bg1"/>
                </a:solidFill>
              </a:rPr>
              <a:t>的海膽等。</a:t>
            </a:r>
          </a:p>
          <a:p>
            <a:pPr marL="0" indent="0">
              <a:buNone/>
            </a:pPr>
            <a:r>
              <a:rPr lang="zh-TW" altLang="zh-TW" sz="2600" b="1" dirty="0" smtClean="0">
                <a:solidFill>
                  <a:srgbClr val="FFFF00"/>
                </a:solidFill>
              </a:rPr>
              <a:t>天敵</a:t>
            </a:r>
            <a:r>
              <a:rPr lang="zh-TW" altLang="en-US" sz="2600" b="1" dirty="0">
                <a:solidFill>
                  <a:srgbClr val="FFFF00"/>
                </a:solidFill>
              </a:rPr>
              <a:t>→</a:t>
            </a:r>
            <a:r>
              <a:rPr lang="zh-TW" altLang="zh-TW" sz="2300" dirty="0">
                <a:solidFill>
                  <a:schemeClr val="bg1"/>
                </a:solidFill>
              </a:rPr>
              <a:t>除了海獺外，海膽也面對</a:t>
            </a:r>
            <a:r>
              <a:rPr lang="zh-TW" altLang="en-US" sz="2300" dirty="0">
                <a:solidFill>
                  <a:schemeClr val="bg1"/>
                </a:solidFill>
              </a:rPr>
              <a:t>人類</a:t>
            </a:r>
            <a:r>
              <a:rPr lang="zh-TW" altLang="zh-TW" sz="2300" dirty="0">
                <a:solidFill>
                  <a:schemeClr val="bg1"/>
                </a:solidFill>
              </a:rPr>
              <a:t>的威脅。人類大量的捕殺海膽，不但用作食物外，還當作紀念品出售。</a:t>
            </a:r>
            <a:r>
              <a:rPr lang="ja-JP" altLang="zh-TW" sz="2300" dirty="0">
                <a:solidFill>
                  <a:schemeClr val="bg1"/>
                </a:solidFill>
              </a:rPr>
              <a:t>人類專食用</a:t>
            </a:r>
            <a:r>
              <a:rPr lang="ja-JP" altLang="zh-TW" sz="2300" b="1" dirty="0">
                <a:solidFill>
                  <a:schemeClr val="bg1"/>
                </a:solidFill>
              </a:rPr>
              <a:t>海膽的</a:t>
            </a:r>
            <a:r>
              <a:rPr lang="zh-TW" altLang="en-US" sz="2300" b="1" dirty="0">
                <a:solidFill>
                  <a:schemeClr val="bg1"/>
                </a:solidFill>
              </a:rPr>
              <a:t>生殖腺</a:t>
            </a:r>
            <a:r>
              <a:rPr lang="ja-JP" altLang="zh-TW" sz="2300" dirty="0">
                <a:solidFill>
                  <a:schemeClr val="bg1"/>
                </a:solidFill>
              </a:rPr>
              <a:t>，即</a:t>
            </a:r>
            <a:r>
              <a:rPr lang="ja-JP" altLang="zh-TW" sz="2300" b="1" dirty="0">
                <a:solidFill>
                  <a:schemeClr val="bg1"/>
                </a:solidFill>
                <a:hlinkClick r:id="rId5" action="ppaction://hlinkfile"/>
              </a:rPr>
              <a:t>海膽籽</a:t>
            </a:r>
            <a:r>
              <a:rPr lang="ja-JP" altLang="zh-TW" sz="2300" dirty="0">
                <a:solidFill>
                  <a:schemeClr val="bg1"/>
                </a:solidFill>
              </a:rPr>
              <a:t>。不論生吃或熟吃，海膽籽是一種很受歡迎的食材</a:t>
            </a:r>
            <a:r>
              <a:rPr lang="zh-TW" altLang="en-US" sz="2300" dirty="0">
                <a:solidFill>
                  <a:schemeClr val="bg1"/>
                </a:solidFill>
              </a:rPr>
              <a:t>，</a:t>
            </a:r>
            <a:r>
              <a:rPr lang="zh-TW" altLang="zh-TW" sz="2300" dirty="0">
                <a:solidFill>
                  <a:schemeClr val="bg1"/>
                </a:solidFill>
              </a:rPr>
              <a:t>海膽籽傳統</a:t>
            </a:r>
            <a:r>
              <a:rPr lang="zh-TW" altLang="en-US" sz="2300" dirty="0">
                <a:solidFill>
                  <a:schemeClr val="bg1"/>
                </a:solidFill>
              </a:rPr>
              <a:t>亦</a:t>
            </a:r>
            <a:r>
              <a:rPr lang="zh-TW" altLang="zh-TW" sz="2300" dirty="0">
                <a:solidFill>
                  <a:schemeClr val="bg1"/>
                </a:solidFill>
              </a:rPr>
              <a:t>會被用作</a:t>
            </a:r>
            <a:r>
              <a:rPr lang="zh-TW" altLang="en-US" sz="2300" b="1" dirty="0">
                <a:solidFill>
                  <a:schemeClr val="bg1"/>
                </a:solidFill>
              </a:rPr>
              <a:t>春藥</a:t>
            </a:r>
            <a:r>
              <a:rPr lang="zh-TW" altLang="en-US" sz="2300" dirty="0" smtClean="0">
                <a:solidFill>
                  <a:schemeClr val="bg1"/>
                </a:solidFill>
              </a:rPr>
              <a:t>。</a:t>
            </a:r>
            <a:endParaRPr lang="en-US" altLang="zh-TW" sz="23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TW" sz="2300" dirty="0">
              <a:solidFill>
                <a:schemeClr val="bg1"/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6666317" cy="4999738"/>
          </a:xfrm>
          <a:prstGeom prst="rect">
            <a:avLst/>
          </a:prstGeom>
        </p:spPr>
      </p:pic>
      <p:pic>
        <p:nvPicPr>
          <p:cNvPr id="6" name="不要不要 - 卓文萱  30se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22158" y="6715691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2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757</Words>
  <Application>Microsoft Office PowerPoint</Application>
  <PresentationFormat>如螢幕大小 (4:3)</PresentationFormat>
  <Paragraphs>20</Paragraphs>
  <Slides>4</Slides>
  <Notes>0</Notes>
  <HiddenSlides>0</HiddenSlides>
  <MMClips>3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大  閘  蟹</vt:lpstr>
      <vt:lpstr>PowerPoint 簡報</vt:lpstr>
      <vt:lpstr>海    膽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    膽</dc:title>
  <dc:creator>130813</dc:creator>
  <cp:lastModifiedBy>130813</cp:lastModifiedBy>
  <cp:revision>97</cp:revision>
  <dcterms:created xsi:type="dcterms:W3CDTF">2013-09-30T10:48:25Z</dcterms:created>
  <dcterms:modified xsi:type="dcterms:W3CDTF">2013-10-06T07:36:25Z</dcterms:modified>
</cp:coreProperties>
</file>