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1" r:id="rId6"/>
    <p:sldId id="260" r:id="rId7"/>
    <p:sldId id="266" r:id="rId8"/>
    <p:sldId id="262" r:id="rId9"/>
    <p:sldId id="269" r:id="rId10"/>
    <p:sldId id="268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CE0B4-030A-455C-9B4D-CA33A3A5FC09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8E88-BB47-4C86-BF12-287EE6676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15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8E88-BB47-4C86-BF12-287EE667613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10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BAB8-DD15-4D7A-A610-CD4132B95423}" type="datetimeFigureOut">
              <a:rPr lang="zh-TW" altLang="en-US" smtClean="0"/>
              <a:t>2013/12/5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D9EE-A612-413A-AB8B-EE590096AE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BKNbNe1Ww8&amp;feature=youtu.beChromeHTML.ZB5ZI5QPQNGWK36PSUV6MIKESQ\Shell\Open\Command" TargetMode="External"/><Relationship Id="rId2" Type="http://schemas.openxmlformats.org/officeDocument/2006/relationships/hyperlink" Target="http://www.youtube.com/watch?v=SmqRxFDGwIs&amp;feature=youtu.beChromeHTML.ZB5ZI5QPQNGWK36PSUV6MIKESQ\Shell\Open\Comm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79512" y="6309320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/>
              <a:t>第 </a:t>
            </a:r>
            <a:r>
              <a:rPr lang="en-US" altLang="zh-TW" sz="2200" dirty="0" smtClean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6</a:t>
            </a:r>
            <a:r>
              <a:rPr lang="en-US" altLang="zh-TW" sz="2200" dirty="0" smtClean="0"/>
              <a:t> </a:t>
            </a:r>
            <a:r>
              <a:rPr lang="zh-TW" altLang="en-US" sz="2200" dirty="0" smtClean="0"/>
              <a:t>組</a:t>
            </a:r>
            <a:r>
              <a:rPr lang="zh-TW" altLang="en-US" sz="2200" dirty="0">
                <a:sym typeface="Wingdings" panose="05000000000000000000" pitchFamily="2" charset="2"/>
              </a:rPr>
              <a:t>生物</a:t>
            </a:r>
            <a:r>
              <a:rPr lang="zh-TW" altLang="en-US" sz="2200" dirty="0" smtClean="0">
                <a:sym typeface="Wingdings" panose="05000000000000000000" pitchFamily="2" charset="2"/>
              </a:rPr>
              <a:t>報告。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97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洄游性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櫻花鉤吻鮭原本和其他鮭鱒類一樣是洄游性魚類，但由於台灣歷經多次劇烈的地殼活動，洄游不易</a:t>
            </a:r>
            <a:r>
              <a:rPr lang="zh-TW" altLang="en-US" dirty="0" smtClean="0">
                <a:latin typeface="+mj-ea"/>
                <a:ea typeface="+mj-ea"/>
              </a:rPr>
              <a:t>，因此逐漸</a:t>
            </a:r>
            <a:r>
              <a:rPr lang="zh-TW" altLang="en-US" dirty="0">
                <a:latin typeface="+mj-ea"/>
                <a:ea typeface="+mj-ea"/>
              </a:rPr>
              <a:t>成為陸封</a:t>
            </a:r>
            <a:r>
              <a:rPr lang="zh-TW" altLang="en-US" dirty="0" smtClean="0">
                <a:latin typeface="+mj-ea"/>
                <a:ea typeface="+mj-ea"/>
              </a:rPr>
              <a:t>型鮭魚</a:t>
            </a:r>
            <a:r>
              <a:rPr lang="zh-TW" altLang="en-US" dirty="0">
                <a:latin typeface="+mj-ea"/>
                <a:ea typeface="+mj-ea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 descr="f-sal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645024"/>
            <a:ext cx="4092180" cy="2746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10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瀕臨絕種的原因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040560"/>
          </a:xfrm>
        </p:spPr>
        <p:txBody>
          <a:bodyPr>
            <a:normAutofit fontScale="92500"/>
          </a:bodyPr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棲地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分割 </a:t>
            </a:r>
            <a:r>
              <a:rPr lang="en-US" altLang="zh-TW" sz="2800" dirty="0" smtClean="0">
                <a:latin typeface="+mj-ea"/>
                <a:ea typeface="+mj-ea"/>
              </a:rPr>
              <a:t>-</a:t>
            </a:r>
            <a:r>
              <a:rPr lang="zh-TW" altLang="en-US" sz="2800" dirty="0" smtClean="0">
                <a:latin typeface="+mj-ea"/>
                <a:ea typeface="+mj-ea"/>
              </a:rPr>
              <a:t> 造成</a:t>
            </a:r>
            <a:r>
              <a:rPr lang="zh-TW" altLang="en-US" sz="2800" dirty="0">
                <a:latin typeface="+mj-ea"/>
                <a:ea typeface="+mj-ea"/>
              </a:rPr>
              <a:t>族群溯游障礙、分布離散、近親繁殖、遺傳多樣性</a:t>
            </a:r>
            <a:r>
              <a:rPr lang="zh-TW" altLang="en-US" sz="2800" dirty="0" smtClean="0">
                <a:latin typeface="+mj-ea"/>
                <a:ea typeface="+mj-ea"/>
              </a:rPr>
              <a:t>降低</a:t>
            </a:r>
            <a:r>
              <a:rPr lang="zh-TW" altLang="en-US" sz="2800" dirty="0">
                <a:latin typeface="+mj-ea"/>
                <a:ea typeface="+mj-ea"/>
              </a:rPr>
              <a:t>。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庇護所減少 </a:t>
            </a:r>
            <a:r>
              <a:rPr lang="en-US" altLang="zh-TW" sz="2800" dirty="0" smtClean="0">
                <a:latin typeface="+mj-ea"/>
                <a:ea typeface="+mj-ea"/>
              </a:rPr>
              <a:t>-</a:t>
            </a:r>
            <a:r>
              <a:rPr lang="zh-TW" altLang="en-US" sz="2800" dirty="0" smtClean="0">
                <a:latin typeface="+mj-ea"/>
                <a:ea typeface="+mj-ea"/>
              </a:rPr>
              <a:t> 造成</a:t>
            </a:r>
            <a:r>
              <a:rPr lang="zh-TW" altLang="en-US" sz="2800" dirty="0">
                <a:latin typeface="+mj-ea"/>
                <a:ea typeface="+mj-ea"/>
              </a:rPr>
              <a:t>族群於洪峰期被沖至下游，導致族群數量</a:t>
            </a:r>
            <a:r>
              <a:rPr lang="zh-TW" altLang="en-US" sz="2800" dirty="0" smtClean="0">
                <a:latin typeface="+mj-ea"/>
                <a:ea typeface="+mj-ea"/>
              </a:rPr>
              <a:t>減少。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生育地縮減和劣質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化 </a:t>
            </a:r>
            <a:r>
              <a:rPr lang="en-US" altLang="zh-TW" sz="2800" dirty="0" smtClean="0">
                <a:latin typeface="+mj-ea"/>
                <a:ea typeface="+mj-ea"/>
              </a:rPr>
              <a:t>-</a:t>
            </a:r>
            <a:r>
              <a:rPr lang="zh-TW" altLang="en-US" sz="2800" dirty="0" smtClean="0">
                <a:latin typeface="+mj-ea"/>
                <a:ea typeface="+mj-ea"/>
              </a:rPr>
              <a:t> 造成</a:t>
            </a:r>
            <a:r>
              <a:rPr lang="zh-TW" altLang="en-US" sz="2800" dirty="0">
                <a:latin typeface="+mj-ea"/>
                <a:ea typeface="+mj-ea"/>
              </a:rPr>
              <a:t>族群年齡結構斷層、族群生產力降低、魚卵和稚魚存活率</a:t>
            </a:r>
            <a:r>
              <a:rPr lang="zh-TW" altLang="en-US" sz="2800" dirty="0" smtClean="0">
                <a:latin typeface="+mj-ea"/>
                <a:ea typeface="+mj-ea"/>
              </a:rPr>
              <a:t>降低</a:t>
            </a:r>
            <a:r>
              <a:rPr lang="zh-TW" altLang="en-US" sz="2800" dirty="0">
                <a:latin typeface="+mj-ea"/>
                <a:ea typeface="+mj-ea"/>
              </a:rPr>
              <a:t>。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水溫升高水質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惡化 </a:t>
            </a:r>
            <a:r>
              <a:rPr lang="en-US" altLang="zh-TW" sz="2800" dirty="0" smtClean="0">
                <a:latin typeface="+mj-ea"/>
                <a:ea typeface="+mj-ea"/>
              </a:rPr>
              <a:t>-</a:t>
            </a:r>
            <a:r>
              <a:rPr lang="zh-TW" altLang="en-US" sz="2800" dirty="0" smtClean="0">
                <a:latin typeface="+mj-ea"/>
                <a:ea typeface="+mj-ea"/>
              </a:rPr>
              <a:t> 造成</a:t>
            </a:r>
            <a:r>
              <a:rPr lang="zh-TW" altLang="en-US" sz="2800" dirty="0">
                <a:latin typeface="+mj-ea"/>
                <a:ea typeface="+mj-ea"/>
              </a:rPr>
              <a:t>魚卵孵化率降低、族群死亡率</a:t>
            </a:r>
            <a:r>
              <a:rPr lang="zh-TW" altLang="en-US" sz="2800" dirty="0" smtClean="0">
                <a:latin typeface="+mj-ea"/>
                <a:ea typeface="+mj-ea"/>
              </a:rPr>
              <a:t>增加。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食物來源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減少 </a:t>
            </a:r>
            <a:r>
              <a:rPr lang="en-US" altLang="zh-TW" sz="2800" dirty="0" smtClean="0">
                <a:latin typeface="+mj-ea"/>
                <a:ea typeface="+mj-ea"/>
              </a:rPr>
              <a:t>-</a:t>
            </a:r>
            <a:r>
              <a:rPr lang="zh-TW" altLang="en-US" sz="2800" dirty="0" smtClean="0">
                <a:latin typeface="+mj-ea"/>
                <a:ea typeface="+mj-ea"/>
              </a:rPr>
              <a:t> 造成</a:t>
            </a:r>
            <a:r>
              <a:rPr lang="zh-TW" altLang="en-US" sz="2800" dirty="0">
                <a:latin typeface="+mj-ea"/>
                <a:ea typeface="+mj-ea"/>
              </a:rPr>
              <a:t>族群覓食困難、個體生長與生殖力降低 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個體生理傷害與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病變 </a:t>
            </a:r>
            <a:r>
              <a:rPr lang="en-US" altLang="zh-TW" sz="2800" dirty="0" smtClean="0">
                <a:latin typeface="+mj-ea"/>
                <a:ea typeface="+mj-ea"/>
              </a:rPr>
              <a:t>-</a:t>
            </a:r>
            <a:r>
              <a:rPr lang="zh-TW" altLang="en-US" sz="2800" dirty="0" smtClean="0">
                <a:latin typeface="+mj-ea"/>
                <a:ea typeface="+mj-ea"/>
              </a:rPr>
              <a:t> 造成</a:t>
            </a:r>
            <a:r>
              <a:rPr lang="zh-TW" altLang="en-US" sz="2800" dirty="0">
                <a:latin typeface="+mj-ea"/>
                <a:ea typeface="+mj-ea"/>
              </a:rPr>
              <a:t>族群染病率和死亡率</a:t>
            </a:r>
            <a:r>
              <a:rPr lang="zh-TW" altLang="en-US" sz="2800" dirty="0" smtClean="0">
                <a:latin typeface="+mj-ea"/>
                <a:ea typeface="+mj-ea"/>
              </a:rPr>
              <a:t>增加。</a:t>
            </a:r>
            <a:endParaRPr lang="zh-TW" altLang="en-US" sz="2800" dirty="0"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69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保育工作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r>
              <a:rPr lang="zh-TW" altLang="en-US" sz="2300" dirty="0" smtClean="0">
                <a:latin typeface="+mj-ea"/>
                <a:ea typeface="+mj-ea"/>
              </a:rPr>
              <a:t>將</a:t>
            </a:r>
            <a:r>
              <a:rPr lang="zh-TW" altLang="en-US" sz="2300" dirty="0">
                <a:latin typeface="+mj-ea"/>
                <a:ea typeface="+mj-ea"/>
              </a:rPr>
              <a:t>七家灣溪整個集水區劃作野生動物保護區之</a:t>
            </a:r>
            <a:r>
              <a:rPr lang="zh-TW" altLang="en-US" sz="2300" dirty="0" smtClean="0">
                <a:latin typeface="+mj-ea"/>
                <a:ea typeface="+mj-ea"/>
              </a:rPr>
              <a:t>範圍。</a:t>
            </a:r>
            <a:endParaRPr lang="en-US" altLang="zh-TW" sz="2300" dirty="0" smtClean="0">
              <a:latin typeface="+mj-ea"/>
              <a:ea typeface="+mj-ea"/>
            </a:endParaRPr>
          </a:p>
          <a:p>
            <a:r>
              <a:rPr lang="zh-TW" altLang="en-US" sz="2300" dirty="0">
                <a:latin typeface="+mj-ea"/>
                <a:ea typeface="+mj-ea"/>
              </a:rPr>
              <a:t>將以往的農業用地轉為造林植樹</a:t>
            </a:r>
            <a:r>
              <a:rPr lang="zh-TW" altLang="en-US" sz="2300" dirty="0" smtClean="0">
                <a:latin typeface="+mj-ea"/>
                <a:ea typeface="+mj-ea"/>
              </a:rPr>
              <a:t>，加強水土保持</a:t>
            </a:r>
            <a:r>
              <a:rPr lang="zh-TW" altLang="en-US" sz="2300" dirty="0">
                <a:latin typeface="+mj-ea"/>
                <a:ea typeface="+mj-ea"/>
              </a:rPr>
              <a:t>改善</a:t>
            </a:r>
            <a:r>
              <a:rPr lang="zh-TW" altLang="en-US" sz="2300" dirty="0" smtClean="0">
                <a:latin typeface="+mj-ea"/>
                <a:ea typeface="+mj-ea"/>
              </a:rPr>
              <a:t>工程。</a:t>
            </a:r>
            <a:endParaRPr lang="en-US" altLang="zh-TW" sz="2300" dirty="0" smtClean="0">
              <a:latin typeface="+mj-ea"/>
              <a:ea typeface="+mj-ea"/>
            </a:endParaRPr>
          </a:p>
          <a:p>
            <a:r>
              <a:rPr lang="zh-TW" altLang="en-US" sz="2300" dirty="0" smtClean="0">
                <a:latin typeface="+mj-ea"/>
                <a:ea typeface="+mj-ea"/>
              </a:rPr>
              <a:t>農場進行</a:t>
            </a:r>
            <a:r>
              <a:rPr lang="zh-TW" altLang="en-US" sz="2300" dirty="0">
                <a:latin typeface="+mj-ea"/>
                <a:ea typeface="+mj-ea"/>
              </a:rPr>
              <a:t>污水收集管線與處理場的建設</a:t>
            </a:r>
            <a:r>
              <a:rPr lang="zh-TW" altLang="en-US" sz="2300" dirty="0" smtClean="0">
                <a:latin typeface="+mj-ea"/>
                <a:ea typeface="+mj-ea"/>
              </a:rPr>
              <a:t>，改善</a:t>
            </a:r>
            <a:r>
              <a:rPr lang="zh-TW" altLang="en-US" sz="2300" dirty="0">
                <a:latin typeface="+mj-ea"/>
                <a:ea typeface="+mj-ea"/>
              </a:rPr>
              <a:t>七家灣溪水質</a:t>
            </a:r>
            <a:r>
              <a:rPr lang="zh-TW" altLang="en-US" sz="2300" dirty="0" smtClean="0">
                <a:latin typeface="+mj-ea"/>
                <a:ea typeface="+mj-ea"/>
              </a:rPr>
              <a:t>。</a:t>
            </a:r>
            <a:endParaRPr lang="en-US" altLang="zh-TW" sz="2300" dirty="0" smtClean="0">
              <a:latin typeface="+mj-ea"/>
              <a:ea typeface="+mj-ea"/>
            </a:endParaRPr>
          </a:p>
          <a:p>
            <a:r>
              <a:rPr lang="zh-TW" altLang="en-US" sz="2300" dirty="0" smtClean="0">
                <a:latin typeface="+mj-ea"/>
                <a:ea typeface="+mj-ea"/>
              </a:rPr>
              <a:t>研究</a:t>
            </a:r>
            <a:r>
              <a:rPr lang="zh-TW" altLang="en-US" sz="2300" dirty="0">
                <a:latin typeface="+mj-ea"/>
                <a:ea typeface="+mj-ea"/>
              </a:rPr>
              <a:t>與</a:t>
            </a:r>
            <a:r>
              <a:rPr lang="zh-TW" altLang="en-US" sz="2300" dirty="0" smtClean="0">
                <a:latin typeface="+mj-ea"/>
                <a:ea typeface="+mj-ea"/>
              </a:rPr>
              <a:t>執行七家灣溪攔</a:t>
            </a:r>
            <a:r>
              <a:rPr lang="zh-TW" altLang="en-US" sz="2300" dirty="0">
                <a:latin typeface="+mj-ea"/>
                <a:ea typeface="+mj-ea"/>
              </a:rPr>
              <a:t>砂壩的改善措施和拆除工作</a:t>
            </a:r>
            <a:r>
              <a:rPr lang="zh-TW" altLang="en-US" sz="2300" dirty="0" smtClean="0">
                <a:latin typeface="+mj-ea"/>
                <a:ea typeface="+mj-ea"/>
              </a:rPr>
              <a:t>。</a:t>
            </a:r>
            <a:endParaRPr lang="en-US" altLang="zh-TW" sz="2300" dirty="0" smtClean="0">
              <a:latin typeface="+mj-ea"/>
              <a:ea typeface="+mj-ea"/>
            </a:endParaRPr>
          </a:p>
          <a:p>
            <a:r>
              <a:rPr lang="zh-TW" altLang="en-US" sz="2300" dirty="0" smtClean="0">
                <a:latin typeface="+mj-ea"/>
                <a:ea typeface="+mj-ea"/>
              </a:rPr>
              <a:t>將</a:t>
            </a:r>
            <a:r>
              <a:rPr lang="zh-TW" altLang="en-US" sz="2300" dirty="0">
                <a:latin typeface="+mj-ea"/>
                <a:ea typeface="+mj-ea"/>
              </a:rPr>
              <a:t>最適合做為櫻花鉤吻鮭避難所的湧泉池地區重新整理，以</a:t>
            </a:r>
            <a:r>
              <a:rPr lang="zh-TW" altLang="en-US" sz="2300" dirty="0" smtClean="0">
                <a:latin typeface="+mj-ea"/>
                <a:ea typeface="+mj-ea"/>
              </a:rPr>
              <a:t>增加生存空間。</a:t>
            </a:r>
            <a:endParaRPr lang="en-US" altLang="zh-TW" sz="2300" dirty="0" smtClean="0">
              <a:latin typeface="+mj-ea"/>
              <a:ea typeface="+mj-ea"/>
            </a:endParaRPr>
          </a:p>
          <a:p>
            <a:r>
              <a:rPr lang="zh-TW" altLang="en-US" sz="2300" dirty="0" smtClean="0">
                <a:latin typeface="+mj-ea"/>
                <a:ea typeface="+mj-ea"/>
              </a:rPr>
              <a:t>人工復育 </a:t>
            </a:r>
            <a:r>
              <a:rPr lang="en-US" altLang="zh-TW" sz="2300" dirty="0" smtClean="0">
                <a:latin typeface="+mj-ea"/>
                <a:ea typeface="+mj-ea"/>
              </a:rPr>
              <a:t>-</a:t>
            </a:r>
            <a:r>
              <a:rPr lang="zh-TW" altLang="en-US" sz="2300" dirty="0" smtClean="0">
                <a:latin typeface="+mj-ea"/>
                <a:ea typeface="+mj-ea"/>
              </a:rPr>
              <a:t> 人工</a:t>
            </a:r>
            <a:r>
              <a:rPr lang="zh-TW" altLang="en-US" sz="2300" dirty="0">
                <a:latin typeface="+mj-ea"/>
                <a:ea typeface="+mj-ea"/>
              </a:rPr>
              <a:t>受精孵化成功的仔稚魚在成長至可游泳覓食的階段後</a:t>
            </a:r>
            <a:r>
              <a:rPr lang="zh-TW" altLang="en-US" sz="2300" dirty="0" smtClean="0">
                <a:latin typeface="+mj-ea"/>
                <a:ea typeface="+mj-ea"/>
              </a:rPr>
              <a:t>，放</a:t>
            </a:r>
            <a:r>
              <a:rPr lang="zh-TW" altLang="en-US" sz="2300" dirty="0">
                <a:latin typeface="+mj-ea"/>
                <a:ea typeface="+mj-ea"/>
              </a:rPr>
              <a:t>流至各河</a:t>
            </a:r>
            <a:r>
              <a:rPr lang="zh-TW" altLang="en-US" sz="2300" dirty="0" smtClean="0">
                <a:latin typeface="+mj-ea"/>
                <a:ea typeface="+mj-ea"/>
              </a:rPr>
              <a:t>段，增加</a:t>
            </a:r>
            <a:r>
              <a:rPr lang="zh-TW" altLang="en-US" sz="2300" dirty="0">
                <a:latin typeface="+mj-ea"/>
                <a:ea typeface="+mj-ea"/>
              </a:rPr>
              <a:t>櫻花鉤吻鮭在現存棲地七家灣溪的族群數量</a:t>
            </a:r>
            <a:r>
              <a:rPr lang="zh-TW" altLang="en-US" sz="2300" dirty="0" smtClean="0">
                <a:latin typeface="+mj-ea"/>
                <a:ea typeface="+mj-ea"/>
              </a:rPr>
              <a:t>，也藉</a:t>
            </a:r>
            <a:r>
              <a:rPr lang="zh-TW" altLang="en-US" sz="2300" dirty="0">
                <a:latin typeface="+mj-ea"/>
                <a:ea typeface="+mj-ea"/>
              </a:rPr>
              <a:t>由放流</a:t>
            </a:r>
            <a:r>
              <a:rPr lang="zh-TW" altLang="en-US" sz="2300" dirty="0" smtClean="0">
                <a:latin typeface="+mj-ea"/>
                <a:ea typeface="+mj-ea"/>
              </a:rPr>
              <a:t>至</a:t>
            </a:r>
            <a:r>
              <a:rPr lang="zh-TW" altLang="en-US" sz="2300" dirty="0">
                <a:latin typeface="+mj-ea"/>
                <a:ea typeface="+mj-ea"/>
              </a:rPr>
              <a:t>以往曾經分布的大甲溪其他</a:t>
            </a:r>
            <a:r>
              <a:rPr lang="zh-TW" altLang="en-US" sz="2300" dirty="0" smtClean="0">
                <a:latin typeface="+mj-ea"/>
                <a:ea typeface="+mj-ea"/>
              </a:rPr>
              <a:t>支流的方式，開拓分布範圍。同時放</a:t>
            </a:r>
            <a:r>
              <a:rPr lang="zh-TW" altLang="en-US" sz="2300" dirty="0">
                <a:latin typeface="+mj-ea"/>
                <a:ea typeface="+mj-ea"/>
              </a:rPr>
              <a:t>流到較上游的河段，減少上游地區個體的近親</a:t>
            </a:r>
            <a:r>
              <a:rPr lang="zh-TW" altLang="en-US" sz="2300" dirty="0" smtClean="0">
                <a:latin typeface="+mj-ea"/>
                <a:ea typeface="+mj-ea"/>
              </a:rPr>
              <a:t>交配的</a:t>
            </a:r>
            <a:r>
              <a:rPr lang="zh-TW" altLang="en-US" sz="2300" dirty="0">
                <a:latin typeface="+mj-ea"/>
                <a:ea typeface="+mj-ea"/>
              </a:rPr>
              <a:t>問題。</a:t>
            </a:r>
          </a:p>
        </p:txBody>
      </p:sp>
    </p:spTree>
    <p:extLst>
      <p:ext uri="{BB962C8B-B14F-4D97-AF65-F5344CB8AC3E}">
        <p14:creationId xmlns:p14="http://schemas.microsoft.com/office/powerpoint/2010/main" val="3054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996952"/>
            <a:ext cx="3610744" cy="16127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  <a:hlinkClick r:id="rId2"/>
              </a:rPr>
              <a:t>櫻花鉤吻鮭 </a:t>
            </a:r>
            <a:r>
              <a:rPr lang="en-US" altLang="zh-TW" dirty="0" smtClean="0">
                <a:latin typeface="+mj-ea"/>
                <a:ea typeface="+mj-ea"/>
                <a:hlinkClick r:id="rId2"/>
              </a:rPr>
              <a:t>(1)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  <a:hlinkClick r:id="rId3"/>
              </a:rPr>
              <a:t>櫻花鉤吻鮭 </a:t>
            </a:r>
            <a:r>
              <a:rPr lang="en-US" altLang="zh-TW" dirty="0" smtClean="0">
                <a:latin typeface="+mj-ea"/>
                <a:ea typeface="+mj-ea"/>
                <a:hlinkClick r:id="rId3"/>
              </a:rPr>
              <a:t>(2)</a:t>
            </a:r>
            <a:endParaRPr lang="en-US" altLang="zh-TW" dirty="0"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14" y="1628800"/>
            <a:ext cx="5238582" cy="41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位於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亞熱帶的台灣唯一一種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溫帶性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魚類。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由於牠的稀有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與瀕臨絕種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</a:t>
            </a: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加上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其生活習性異於其它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魚類，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逐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得「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國寶魚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」之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美譽。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09030067001I01.jp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5044">
            <a:off x="5067696" y="4110200"/>
            <a:ext cx="3501275" cy="2240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42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由來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r>
              <a:rPr lang="zh-TW" altLang="en-US" sz="2700" dirty="0" smtClean="0">
                <a:latin typeface="+mj-ea"/>
                <a:ea typeface="+mj-ea"/>
              </a:rPr>
              <a:t>據</a:t>
            </a:r>
            <a:r>
              <a:rPr lang="zh-TW" altLang="en-US" sz="2700" dirty="0">
                <a:latin typeface="+mj-ea"/>
                <a:ea typeface="+mj-ea"/>
              </a:rPr>
              <a:t>目前研究推測，在第三世紀冰河時代末期，由於地殼變動，使台灣地形隆起，平緩的河川變得陡峭湍急，而河川環境變遷和溫度上升等原因，也將洄游性鮭魚封住在台灣高山溪流中。這些冷水性鮭魚能存活在大甲溪上游，主要由於該區域溪流還維持著較為平緩的河川地形，在夏季能仍然能保有低於</a:t>
            </a:r>
            <a:r>
              <a:rPr lang="en-US" altLang="zh-TW" sz="2700" dirty="0">
                <a:latin typeface="+mj-ea"/>
                <a:ea typeface="+mj-ea"/>
              </a:rPr>
              <a:t>16</a:t>
            </a:r>
            <a:r>
              <a:rPr lang="zh-TW" altLang="en-US" sz="2700" dirty="0">
                <a:latin typeface="+mj-ea"/>
                <a:ea typeface="+mj-ea"/>
              </a:rPr>
              <a:t>度的溪水。因此，台灣櫻花鉤吻鮭是在冰河時期環境巨變下，所遺留的生物，經歷百萬年的演化，成為罕見珍貴的冰河孑生物，牠們的存在說明位於亞熱帶的台灣也曾有過寒冷時期，有其歷史意義。</a:t>
            </a:r>
          </a:p>
        </p:txBody>
      </p:sp>
    </p:spTree>
    <p:extLst>
      <p:ext uri="{BB962C8B-B14F-4D97-AF65-F5344CB8AC3E}">
        <p14:creationId xmlns:p14="http://schemas.microsoft.com/office/powerpoint/2010/main" val="36465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身體特徵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100" dirty="0">
                <a:latin typeface="微軟正黑體" pitchFamily="34" charset="-120"/>
                <a:ea typeface="微軟正黑體" pitchFamily="34" charset="-120"/>
              </a:rPr>
              <a:t>身體側扁呈紡錘</a:t>
            </a:r>
            <a:r>
              <a:rPr lang="zh-TW" altLang="en-US" sz="3100" dirty="0" smtClean="0">
                <a:latin typeface="微軟正黑體" pitchFamily="34" charset="-120"/>
                <a:ea typeface="微軟正黑體" pitchFamily="34" charset="-120"/>
              </a:rPr>
              <a:t>狀。</a:t>
            </a:r>
            <a:endParaRPr lang="en-US" altLang="zh-TW" sz="31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100" dirty="0" smtClean="0">
                <a:latin typeface="微軟正黑體" pitchFamily="34" charset="-120"/>
                <a:ea typeface="微軟正黑體" pitchFamily="34" charset="-120"/>
              </a:rPr>
              <a:t>腹部</a:t>
            </a:r>
            <a:r>
              <a:rPr lang="zh-TW" altLang="en-US" sz="3100" dirty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3100" dirty="0" smtClean="0">
                <a:latin typeface="微軟正黑體" pitchFamily="34" charset="-120"/>
                <a:ea typeface="微軟正黑體" pitchFamily="34" charset="-120"/>
              </a:rPr>
              <a:t>銀白色，體</a:t>
            </a:r>
            <a:r>
              <a:rPr lang="zh-TW" altLang="en-US" sz="3100" dirty="0">
                <a:latin typeface="微軟正黑體" pitchFamily="34" charset="-120"/>
                <a:ea typeface="微軟正黑體" pitchFamily="34" charset="-120"/>
              </a:rPr>
              <a:t>側中央有橢圓形雲紋</a:t>
            </a:r>
            <a:r>
              <a:rPr lang="zh-TW" altLang="en-US" sz="3100" dirty="0" smtClean="0">
                <a:latin typeface="微軟正黑體" pitchFamily="34" charset="-120"/>
                <a:ea typeface="微軟正黑體" pitchFamily="34" charset="-120"/>
              </a:rPr>
              <a:t>斑點。</a:t>
            </a:r>
            <a:endParaRPr lang="en-US" altLang="zh-TW" sz="31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100" dirty="0">
                <a:latin typeface="微軟正黑體" pitchFamily="34" charset="-120"/>
                <a:ea typeface="微軟正黑體" pitchFamily="34" charset="-120"/>
              </a:rPr>
              <a:t>口袋斜裂而廣至眼睛</a:t>
            </a:r>
            <a:r>
              <a:rPr lang="zh-TW" altLang="en-US" sz="3100" dirty="0" smtClean="0">
                <a:latin typeface="微軟正黑體" pitchFamily="34" charset="-120"/>
                <a:ea typeface="微軟正黑體" pitchFamily="34" charset="-120"/>
              </a:rPr>
              <a:t>下方。</a:t>
            </a:r>
            <a:endParaRPr lang="en-US" altLang="zh-TW" sz="31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100" dirty="0">
                <a:latin typeface="微軟正黑體" pitchFamily="34" charset="-120"/>
                <a:ea typeface="微軟正黑體" pitchFamily="34" charset="-120"/>
              </a:rPr>
              <a:t>背部青綠</a:t>
            </a:r>
            <a:r>
              <a:rPr lang="zh-TW" altLang="en-US" sz="3100" dirty="0" smtClean="0">
                <a:latin typeface="微軟正黑體" pitchFamily="34" charset="-120"/>
                <a:ea typeface="微軟正黑體" pitchFamily="34" charset="-120"/>
              </a:rPr>
              <a:t>色。</a:t>
            </a:r>
            <a:endParaRPr lang="en-US" altLang="zh-TW" sz="31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2" y="3592191"/>
            <a:ext cx="5148064" cy="314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6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食物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屬於雜食性魚類，食物</a:t>
            </a:r>
            <a:r>
              <a:rPr lang="zh-TW" altLang="en-US" dirty="0">
                <a:latin typeface="+mj-ea"/>
                <a:ea typeface="+mj-ea"/>
              </a:rPr>
              <a:t>主要以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昆蟲</a:t>
            </a:r>
            <a:r>
              <a:rPr lang="zh-TW" altLang="en-US" dirty="0" smtClean="0">
                <a:latin typeface="+mj-ea"/>
                <a:ea typeface="+mj-ea"/>
              </a:rPr>
              <a:t>為主</a:t>
            </a:r>
            <a:r>
              <a:rPr lang="zh-TW" altLang="en-US" dirty="0">
                <a:latin typeface="+mj-ea"/>
                <a:ea typeface="+mj-ea"/>
              </a:rPr>
              <a:t>，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 smtClean="0">
                <a:latin typeface="+mj-ea"/>
                <a:ea typeface="+mj-ea"/>
              </a:rPr>
              <a:t>   包含</a:t>
            </a:r>
            <a:r>
              <a:rPr lang="zh-TW" altLang="en-US" dirty="0">
                <a:latin typeface="+mj-ea"/>
                <a:ea typeface="+mj-ea"/>
              </a:rPr>
              <a:t>水生昆蟲</a:t>
            </a:r>
            <a:r>
              <a:rPr lang="zh-TW" altLang="en-US" dirty="0" smtClean="0">
                <a:latin typeface="+mj-ea"/>
                <a:ea typeface="+mj-ea"/>
              </a:rPr>
              <a:t>和跌落</a:t>
            </a:r>
            <a:r>
              <a:rPr lang="zh-TW" altLang="en-US" dirty="0">
                <a:latin typeface="+mj-ea"/>
                <a:ea typeface="+mj-ea"/>
              </a:rPr>
              <a:t>水面之陸生</a:t>
            </a:r>
            <a:r>
              <a:rPr lang="zh-TW" altLang="en-US" dirty="0" smtClean="0">
                <a:latin typeface="+mj-ea"/>
                <a:ea typeface="+mj-ea"/>
              </a:rPr>
              <a:t>昆蟲。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 有時</a:t>
            </a:r>
            <a:r>
              <a:rPr lang="zh-TW" altLang="en-US" dirty="0">
                <a:latin typeface="+mj-ea"/>
                <a:ea typeface="+mj-ea"/>
              </a:rPr>
              <a:t>也會吃些</a:t>
            </a:r>
            <a:r>
              <a:rPr lang="zh-TW" altLang="en-US" dirty="0" smtClean="0">
                <a:latin typeface="+mj-ea"/>
                <a:ea typeface="+mj-ea"/>
              </a:rPr>
              <a:t>藻類。</a:t>
            </a:r>
            <a:endParaRPr lang="zh-TW" altLang="en-US" dirty="0"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1" y="3587209"/>
            <a:ext cx="3821503" cy="286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97" y="3602773"/>
            <a:ext cx="3800751" cy="285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2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棲息地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屬於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溫帶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魚類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因此需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生長在攝氏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度以下的溪流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中。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分布於台灣大甲溪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上游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雪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霸國家公園內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七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家灣溪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和雪山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溪。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40279"/>
            <a:ext cx="4211960" cy="320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9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6" descr="lifecycledrawre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952510" cy="6231775"/>
          </a:xfrm>
        </p:spPr>
      </p:pic>
    </p:spTree>
    <p:extLst>
      <p:ext uri="{BB962C8B-B14F-4D97-AF65-F5344CB8AC3E}">
        <p14:creationId xmlns:p14="http://schemas.microsoft.com/office/powerpoint/2010/main" val="34808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繁殖 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1.</a:t>
            </a:r>
            <a:r>
              <a:rPr lang="zh-TW" altLang="en-US" dirty="0" smtClean="0">
                <a:latin typeface="+mj-ea"/>
                <a:ea typeface="+mj-ea"/>
              </a:rPr>
              <a:t> 進入</a:t>
            </a:r>
            <a:r>
              <a:rPr lang="zh-TW" altLang="en-US" dirty="0">
                <a:latin typeface="+mj-ea"/>
                <a:ea typeface="+mj-ea"/>
              </a:rPr>
              <a:t>繁殖行為前</a:t>
            </a:r>
            <a:r>
              <a:rPr lang="zh-TW" altLang="en-US" dirty="0" smtClean="0">
                <a:latin typeface="+mj-ea"/>
                <a:ea typeface="+mj-ea"/>
              </a:rPr>
              <a:t>，會</a:t>
            </a:r>
            <a:r>
              <a:rPr lang="zh-TW" altLang="en-US" dirty="0">
                <a:latin typeface="+mj-ea"/>
                <a:ea typeface="+mj-ea"/>
              </a:rPr>
              <a:t>停止進食，雄鮭體色將變得深紅，雌鮭則變為黃色，亞成鮭吻部（口部）會變形為鉤吻狀，其雄鮭更為明顯。而雄鮭會開始爭奪地盤與配偶，雌鮭也會尋覓合適的產卵場所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2.</a:t>
            </a:r>
            <a:r>
              <a:rPr lang="zh-TW" altLang="en-US" dirty="0" smtClean="0">
                <a:latin typeface="+mj-ea"/>
                <a:ea typeface="+mj-ea"/>
              </a:rPr>
              <a:t> 一段</a:t>
            </a:r>
            <a:r>
              <a:rPr lang="zh-TW" altLang="en-US" dirty="0">
                <a:latin typeface="+mj-ea"/>
                <a:ea typeface="+mj-ea"/>
              </a:rPr>
              <a:t>時間後，雄雌鮭魚會逐漸配對，但由於產卵場所的不足與雄雌鮭數量比例的不同，不是每一尾雄鮭都能配對成功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3.</a:t>
            </a:r>
            <a:r>
              <a:rPr lang="zh-TW" altLang="en-US" dirty="0" smtClean="0">
                <a:latin typeface="+mj-ea"/>
                <a:ea typeface="+mj-ea"/>
              </a:rPr>
              <a:t> 之後</a:t>
            </a:r>
            <a:r>
              <a:rPr lang="zh-TW" altLang="en-US" dirty="0">
                <a:latin typeface="+mj-ea"/>
                <a:ea typeface="+mj-ea"/>
              </a:rPr>
              <a:t>雌鮭的主要任務就是挖掘一個合適鮭卵孵化的場所，其挖掘方式主要是雌鮭側翻以身體後段三分之一的尾部來回擺動，利用尾部搧動泥沙，將產卵場裡石礫細縫中的泥沙清除，此動作</a:t>
            </a:r>
            <a:r>
              <a:rPr lang="zh-TW" altLang="en-US" dirty="0" smtClean="0">
                <a:latin typeface="+mj-ea"/>
                <a:ea typeface="+mj-ea"/>
              </a:rPr>
              <a:t>稱為「搧巢」，</a:t>
            </a:r>
            <a:r>
              <a:rPr lang="zh-TW" altLang="en-US" dirty="0">
                <a:latin typeface="+mj-ea"/>
                <a:ea typeface="+mj-ea"/>
              </a:rPr>
              <a:t>主要是避免產下的鮭卵被泥沙附著而喪失換氣能力而窒息死亡。雄鮭主要任務是巡邏產卵場四周，避免其他鮭魚有機可趁，若有其他鮭魚靠近，雄鮭便會用吻端加以攻擊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378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繁殖 </a:t>
            </a:r>
            <a:r>
              <a:rPr lang="en-US" altLang="zh-TW" smtClean="0"/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2500" dirty="0" smtClean="0">
                <a:latin typeface="+mj-ea"/>
                <a:ea typeface="+mj-ea"/>
              </a:rPr>
              <a:t>4.</a:t>
            </a:r>
            <a:r>
              <a:rPr lang="zh-TW" altLang="en-US" sz="2500" dirty="0" smtClean="0">
                <a:latin typeface="+mj-ea"/>
                <a:ea typeface="+mj-ea"/>
              </a:rPr>
              <a:t> 接著</a:t>
            </a:r>
            <a:r>
              <a:rPr lang="zh-TW" altLang="en-US" sz="2500" dirty="0">
                <a:latin typeface="+mj-ea"/>
                <a:ea typeface="+mj-ea"/>
              </a:rPr>
              <a:t>雌鮭會在靠近產卵場的上方排出鮭卵，隨即雄鮭尾隨雌鮭在同一個地方噴出精液</a:t>
            </a:r>
            <a:r>
              <a:rPr lang="zh-TW" altLang="en-US" sz="2500" dirty="0" smtClean="0">
                <a:latin typeface="+mj-ea"/>
                <a:ea typeface="+mj-ea"/>
              </a:rPr>
              <a:t>。卵在完成受精後</a:t>
            </a:r>
            <a:r>
              <a:rPr lang="zh-TW" altLang="en-US" sz="2500" dirty="0">
                <a:latin typeface="+mj-ea"/>
                <a:ea typeface="+mj-ea"/>
              </a:rPr>
              <a:t>，精液會被溪流稀釋</a:t>
            </a:r>
            <a:r>
              <a:rPr lang="zh-TW" altLang="en-US" sz="2500" dirty="0" smtClean="0">
                <a:latin typeface="+mj-ea"/>
                <a:ea typeface="+mj-ea"/>
              </a:rPr>
              <a:t>，受精卵</a:t>
            </a:r>
            <a:r>
              <a:rPr lang="zh-TW" altLang="en-US" sz="2500" dirty="0">
                <a:latin typeface="+mj-ea"/>
                <a:ea typeface="+mj-ea"/>
              </a:rPr>
              <a:t>則掉落在石礫堆上，此時雌鮭要馬上搧動石礫將已有生命的卵埋藏在石礫堆中，而沒有受精的鮭卵將變為白化狀態而死去。櫻花鉤吻鮭並不會同時產下所有的卵，而是分成幾次產下，平均一尾成鮭會有</a:t>
            </a:r>
            <a:r>
              <a:rPr lang="en-US" altLang="zh-TW" sz="2500" dirty="0">
                <a:latin typeface="+mj-ea"/>
                <a:ea typeface="+mj-ea"/>
              </a:rPr>
              <a:t>200</a:t>
            </a:r>
            <a:r>
              <a:rPr lang="zh-TW" altLang="en-US" sz="2500" dirty="0">
                <a:latin typeface="+mj-ea"/>
                <a:ea typeface="+mj-ea"/>
              </a:rPr>
              <a:t>至</a:t>
            </a:r>
            <a:r>
              <a:rPr lang="en-US" altLang="zh-TW" sz="2500" dirty="0">
                <a:latin typeface="+mj-ea"/>
                <a:ea typeface="+mj-ea"/>
              </a:rPr>
              <a:t>500</a:t>
            </a:r>
            <a:r>
              <a:rPr lang="zh-TW" altLang="en-US" sz="2500" dirty="0">
                <a:latin typeface="+mj-ea"/>
                <a:ea typeface="+mj-ea"/>
              </a:rPr>
              <a:t>顆卵</a:t>
            </a:r>
            <a:r>
              <a:rPr lang="zh-TW" altLang="en-US" sz="2500" dirty="0" smtClean="0">
                <a:latin typeface="+mj-ea"/>
                <a:ea typeface="+mj-ea"/>
              </a:rPr>
              <a:t>。</a:t>
            </a:r>
            <a:endParaRPr lang="en-US" altLang="zh-TW" sz="25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500" dirty="0" smtClean="0">
                <a:latin typeface="+mj-ea"/>
                <a:ea typeface="+mj-ea"/>
              </a:rPr>
              <a:t>5.</a:t>
            </a:r>
            <a:r>
              <a:rPr lang="zh-TW" altLang="en-US" sz="2500" dirty="0" smtClean="0">
                <a:latin typeface="+mj-ea"/>
                <a:ea typeface="+mj-ea"/>
              </a:rPr>
              <a:t> 繁殖季節過後</a:t>
            </a:r>
            <a:r>
              <a:rPr lang="zh-TW" altLang="en-US" sz="2500" dirty="0">
                <a:latin typeface="+mj-ea"/>
                <a:ea typeface="+mj-ea"/>
              </a:rPr>
              <a:t>，雄鮭會因爭鬥受傷，雌鮭由於搧巢受傷以及產卵</a:t>
            </a:r>
            <a:r>
              <a:rPr lang="zh-TW" altLang="en-US" sz="2500" dirty="0" smtClean="0">
                <a:latin typeface="+mj-ea"/>
                <a:ea typeface="+mj-ea"/>
              </a:rPr>
              <a:t>力竭 ，而會有</a:t>
            </a:r>
            <a:r>
              <a:rPr lang="zh-TW" altLang="en-US" sz="2500" dirty="0">
                <a:latin typeface="+mj-ea"/>
                <a:ea typeface="+mj-ea"/>
              </a:rPr>
              <a:t>一定</a:t>
            </a:r>
            <a:r>
              <a:rPr lang="zh-TW" altLang="en-US" sz="2500" dirty="0" smtClean="0">
                <a:latin typeface="+mj-ea"/>
                <a:ea typeface="+mj-ea"/>
              </a:rPr>
              <a:t>數量鮭魚死去</a:t>
            </a:r>
            <a:r>
              <a:rPr lang="zh-TW" altLang="en-US" sz="2500" dirty="0">
                <a:latin typeface="+mj-ea"/>
                <a:ea typeface="+mj-ea"/>
              </a:rPr>
              <a:t>。但因台灣的櫻花鉤吻鮭不用經過洄游上溯</a:t>
            </a:r>
            <a:r>
              <a:rPr lang="zh-TW" altLang="en-US" sz="2500" dirty="0" smtClean="0">
                <a:latin typeface="+mj-ea"/>
                <a:ea typeface="+mj-ea"/>
              </a:rPr>
              <a:t>的過程</a:t>
            </a:r>
            <a:r>
              <a:rPr lang="zh-TW" altLang="en-US" sz="2500" dirty="0">
                <a:latin typeface="+mj-ea"/>
                <a:ea typeface="+mj-ea"/>
              </a:rPr>
              <a:t>，</a:t>
            </a:r>
            <a:r>
              <a:rPr lang="zh-TW" altLang="en-US" sz="2500" dirty="0" smtClean="0">
                <a:latin typeface="+mj-ea"/>
                <a:ea typeface="+mj-ea"/>
              </a:rPr>
              <a:t>因此有些</a:t>
            </a:r>
            <a:r>
              <a:rPr lang="zh-TW" altLang="en-US" sz="2500" dirty="0">
                <a:latin typeface="+mj-ea"/>
                <a:ea typeface="+mj-ea"/>
              </a:rPr>
              <a:t>繁殖過後的成鮭得以繼續存活，等待來年的繁殖機會</a:t>
            </a:r>
            <a:r>
              <a:rPr lang="zh-TW" altLang="en-US" sz="2500" dirty="0" smtClean="0">
                <a:latin typeface="+mj-ea"/>
                <a:ea typeface="+mj-ea"/>
              </a:rPr>
              <a:t>。</a:t>
            </a:r>
            <a:endParaRPr lang="en-US" altLang="zh-TW" sz="25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500" dirty="0">
                <a:latin typeface="+mj-ea"/>
                <a:ea typeface="+mj-ea"/>
              </a:rPr>
              <a:t>6</a:t>
            </a:r>
            <a:r>
              <a:rPr lang="en-US" altLang="zh-TW" sz="2500" dirty="0" smtClean="0">
                <a:latin typeface="+mj-ea"/>
                <a:ea typeface="+mj-ea"/>
              </a:rPr>
              <a:t>.</a:t>
            </a:r>
            <a:r>
              <a:rPr lang="zh-TW" altLang="en-US" sz="2500" dirty="0" smtClean="0">
                <a:latin typeface="+mj-ea"/>
                <a:ea typeface="+mj-ea"/>
              </a:rPr>
              <a:t> 受精</a:t>
            </a:r>
            <a:r>
              <a:rPr lang="zh-TW" altLang="en-US" sz="2500" dirty="0">
                <a:latin typeface="+mj-ea"/>
                <a:ea typeface="+mj-ea"/>
              </a:rPr>
              <a:t>成功的鮭卵會在兩個禮拜後發眼，此時的卵從外觀看將有兩顆黑眼睛，漸漸的形態與器官都成形。約莫</a:t>
            </a:r>
            <a:r>
              <a:rPr lang="en-US" altLang="zh-TW" sz="2500" dirty="0">
                <a:latin typeface="+mj-ea"/>
                <a:ea typeface="+mj-ea"/>
              </a:rPr>
              <a:t>30</a:t>
            </a:r>
            <a:r>
              <a:rPr lang="zh-TW" altLang="en-US" sz="2500" dirty="0">
                <a:latin typeface="+mj-ea"/>
                <a:ea typeface="+mj-ea"/>
              </a:rPr>
              <a:t>至</a:t>
            </a:r>
            <a:r>
              <a:rPr lang="en-US" altLang="zh-TW" sz="2500" dirty="0">
                <a:latin typeface="+mj-ea"/>
                <a:ea typeface="+mj-ea"/>
              </a:rPr>
              <a:t>45</a:t>
            </a:r>
            <a:r>
              <a:rPr lang="zh-TW" altLang="en-US" sz="2500" dirty="0">
                <a:latin typeface="+mj-ea"/>
                <a:ea typeface="+mj-ea"/>
              </a:rPr>
              <a:t>天後，會有小生命奮力從石礫堆裡的薄薄卵殼中鑽出，</a:t>
            </a:r>
            <a:r>
              <a:rPr lang="zh-TW" altLang="en-US" sz="2500" dirty="0" smtClean="0">
                <a:latin typeface="+mj-ea"/>
                <a:ea typeface="+mj-ea"/>
              </a:rPr>
              <a:t>完成生命</a:t>
            </a:r>
            <a:r>
              <a:rPr lang="zh-TW" altLang="en-US" sz="2500" dirty="0">
                <a:latin typeface="+mj-ea"/>
                <a:ea typeface="+mj-ea"/>
              </a:rPr>
              <a:t>旅程。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90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163</TotalTime>
  <Words>1084</Words>
  <Application>Microsoft Office PowerPoint</Application>
  <PresentationFormat>如螢幕大小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龍騰四海</vt:lpstr>
      <vt:lpstr>PowerPoint 簡報</vt:lpstr>
      <vt:lpstr>簡介</vt:lpstr>
      <vt:lpstr>由來</vt:lpstr>
      <vt:lpstr>身體特徵</vt:lpstr>
      <vt:lpstr>食物</vt:lpstr>
      <vt:lpstr>棲息地</vt:lpstr>
      <vt:lpstr>PowerPoint 簡報</vt:lpstr>
      <vt:lpstr>繁殖 (1)</vt:lpstr>
      <vt:lpstr>繁殖 (2)</vt:lpstr>
      <vt:lpstr>洄游性</vt:lpstr>
      <vt:lpstr>瀕臨絕種的原因</vt:lpstr>
      <vt:lpstr>保育工作</vt:lpstr>
      <vt:lpstr>相關影片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OPAC</cp:lastModifiedBy>
  <cp:revision>29</cp:revision>
  <dcterms:created xsi:type="dcterms:W3CDTF">2013-12-04T10:49:08Z</dcterms:created>
  <dcterms:modified xsi:type="dcterms:W3CDTF">2013-12-05T01:44:36Z</dcterms:modified>
</cp:coreProperties>
</file>