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10826750" cy="8120063" type="B4ISO"/>
  <p:notesSz cx="6858000" cy="9144000"/>
  <p:defaultTextStyle>
    <a:defPPr>
      <a:defRPr lang="zh-TW"/>
    </a:defPPr>
    <a:lvl1pPr marL="0" algn="l" defTabSz="108257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41288" algn="l" defTabSz="108257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82576" algn="l" defTabSz="108257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623862" algn="l" defTabSz="108257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165150" algn="l" defTabSz="108257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706437" algn="l" defTabSz="108257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247725" algn="l" defTabSz="108257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789013" algn="l" defTabSz="108257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330299" algn="l" defTabSz="108257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6C4EA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440" y="-72"/>
      </p:cViewPr>
      <p:guideLst>
        <p:guide orient="horz" pos="2558"/>
        <p:guide pos="341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7801311318142783E-2"/>
          <c:y val="2.1918706563468258E-2"/>
          <c:w val="0.81082363516786859"/>
          <c:h val="0.8991994716636423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臺北</c:v>
                </c:pt>
              </c:strCache>
            </c:strRef>
          </c:tx>
          <c:invertIfNegative val="0"/>
          <c:cat>
            <c:numRef>
              <c:f>工作表1!$A$2:$A$12</c:f>
              <c:numCache>
                <c:formatCode>mmm\-yy</c:formatCode>
                <c:ptCount val="11"/>
                <c:pt idx="0">
                  <c:v>43466</c:v>
                </c:pt>
                <c:pt idx="1">
                  <c:v>43101</c:v>
                </c:pt>
                <c:pt idx="2">
                  <c:v>42736</c:v>
                </c:pt>
                <c:pt idx="3">
                  <c:v>42370</c:v>
                </c:pt>
                <c:pt idx="4">
                  <c:v>42005</c:v>
                </c:pt>
                <c:pt idx="5">
                  <c:v>41640</c:v>
                </c:pt>
                <c:pt idx="6">
                  <c:v>41275</c:v>
                </c:pt>
                <c:pt idx="7">
                  <c:v>40909</c:v>
                </c:pt>
                <c:pt idx="8">
                  <c:v>40544</c:v>
                </c:pt>
                <c:pt idx="9">
                  <c:v>40179</c:v>
                </c:pt>
              </c:numCache>
            </c:numRef>
          </c:cat>
          <c:val>
            <c:numRef>
              <c:f>工作表1!$B$2:$B$12</c:f>
              <c:numCache>
                <c:formatCode>0.0</c:formatCode>
                <c:ptCount val="11"/>
                <c:pt idx="0">
                  <c:v>45</c:v>
                </c:pt>
                <c:pt idx="1">
                  <c:v>255.8</c:v>
                </c:pt>
                <c:pt idx="2">
                  <c:v>21.8</c:v>
                </c:pt>
                <c:pt idx="3">
                  <c:v>256</c:v>
                </c:pt>
                <c:pt idx="4">
                  <c:v>20</c:v>
                </c:pt>
                <c:pt idx="5">
                  <c:v>21.8</c:v>
                </c:pt>
                <c:pt idx="6">
                  <c:v>93</c:v>
                </c:pt>
                <c:pt idx="7">
                  <c:v>157.4</c:v>
                </c:pt>
                <c:pt idx="8">
                  <c:v>71.900000000000006</c:v>
                </c:pt>
                <c:pt idx="9">
                  <c:v>105.3</c:v>
                </c:pt>
              </c:numCache>
            </c:numRef>
          </c:val>
        </c:ser>
        <c:ser>
          <c:idx val="1"/>
          <c:order val="1"/>
          <c:tx>
            <c:strRef>
              <c:f>工作表1!$C$1</c:f>
              <c:strCache>
                <c:ptCount val="1"/>
                <c:pt idx="0">
                  <c:v>臺中</c:v>
                </c:pt>
              </c:strCache>
            </c:strRef>
          </c:tx>
          <c:invertIfNegative val="0"/>
          <c:cat>
            <c:numRef>
              <c:f>工作表1!$A$2:$A$12</c:f>
              <c:numCache>
                <c:formatCode>mmm\-yy</c:formatCode>
                <c:ptCount val="11"/>
                <c:pt idx="0">
                  <c:v>43466</c:v>
                </c:pt>
                <c:pt idx="1">
                  <c:v>43101</c:v>
                </c:pt>
                <c:pt idx="2">
                  <c:v>42736</c:v>
                </c:pt>
                <c:pt idx="3">
                  <c:v>42370</c:v>
                </c:pt>
                <c:pt idx="4">
                  <c:v>42005</c:v>
                </c:pt>
                <c:pt idx="5">
                  <c:v>41640</c:v>
                </c:pt>
                <c:pt idx="6">
                  <c:v>41275</c:v>
                </c:pt>
                <c:pt idx="7">
                  <c:v>40909</c:v>
                </c:pt>
                <c:pt idx="8">
                  <c:v>40544</c:v>
                </c:pt>
                <c:pt idx="9">
                  <c:v>40179</c:v>
                </c:pt>
              </c:numCache>
            </c:numRef>
          </c:cat>
          <c:val>
            <c:numRef>
              <c:f>工作表1!$C$2:$C$12</c:f>
              <c:numCache>
                <c:formatCode>0.0</c:formatCode>
                <c:ptCount val="11"/>
                <c:pt idx="0">
                  <c:v>13</c:v>
                </c:pt>
                <c:pt idx="1">
                  <c:v>103.5</c:v>
                </c:pt>
                <c:pt idx="2">
                  <c:v>4</c:v>
                </c:pt>
                <c:pt idx="3">
                  <c:v>204.9</c:v>
                </c:pt>
                <c:pt idx="4">
                  <c:v>12.3</c:v>
                </c:pt>
                <c:pt idx="5">
                  <c:v>2</c:v>
                </c:pt>
                <c:pt idx="6">
                  <c:v>11.2</c:v>
                </c:pt>
                <c:pt idx="7">
                  <c:v>57.1</c:v>
                </c:pt>
                <c:pt idx="8">
                  <c:v>35.4</c:v>
                </c:pt>
                <c:pt idx="9">
                  <c:v>34.1</c:v>
                </c:pt>
              </c:numCache>
            </c:numRef>
          </c:val>
        </c:ser>
        <c:ser>
          <c:idx val="2"/>
          <c:order val="2"/>
          <c:tx>
            <c:strRef>
              <c:f>工作表1!$D$1</c:f>
              <c:strCache>
                <c:ptCount val="1"/>
                <c:pt idx="0">
                  <c:v>高雄</c:v>
                </c:pt>
              </c:strCache>
            </c:strRef>
          </c:tx>
          <c:invertIfNegative val="0"/>
          <c:cat>
            <c:numRef>
              <c:f>工作表1!$A$2:$A$12</c:f>
              <c:numCache>
                <c:formatCode>mmm\-yy</c:formatCode>
                <c:ptCount val="11"/>
                <c:pt idx="0">
                  <c:v>43466</c:v>
                </c:pt>
                <c:pt idx="1">
                  <c:v>43101</c:v>
                </c:pt>
                <c:pt idx="2">
                  <c:v>42736</c:v>
                </c:pt>
                <c:pt idx="3">
                  <c:v>42370</c:v>
                </c:pt>
                <c:pt idx="4">
                  <c:v>42005</c:v>
                </c:pt>
                <c:pt idx="5">
                  <c:v>41640</c:v>
                </c:pt>
                <c:pt idx="6">
                  <c:v>41275</c:v>
                </c:pt>
                <c:pt idx="7">
                  <c:v>40909</c:v>
                </c:pt>
                <c:pt idx="8">
                  <c:v>40544</c:v>
                </c:pt>
                <c:pt idx="9">
                  <c:v>40179</c:v>
                </c:pt>
              </c:numCache>
            </c:numRef>
          </c:cat>
          <c:val>
            <c:numRef>
              <c:f>工作表1!$D$2:$D$12</c:f>
              <c:numCache>
                <c:formatCode>0.0</c:formatCode>
                <c:ptCount val="11"/>
                <c:pt idx="0">
                  <c:v>2.5</c:v>
                </c:pt>
                <c:pt idx="1">
                  <c:v>23.5</c:v>
                </c:pt>
                <c:pt idx="2">
                  <c:v>0</c:v>
                </c:pt>
                <c:pt idx="3">
                  <c:v>179.5</c:v>
                </c:pt>
                <c:pt idx="4">
                  <c:v>6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7.7</c:v>
                </c:pt>
                <c:pt idx="9">
                  <c:v>1.5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4534272"/>
        <c:axId val="184030272"/>
      </c:barChart>
      <c:dateAx>
        <c:axId val="204534272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crossAx val="184030272"/>
        <c:crosses val="autoZero"/>
        <c:auto val="1"/>
        <c:lblOffset val="100"/>
        <c:baseTimeUnit val="years"/>
      </c:dateAx>
      <c:valAx>
        <c:axId val="184030272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crossAx val="20453427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 algn="just" fontAlgn="ctr">
        <a:defRPr sz="1800"/>
      </a:pPr>
      <a:endParaRPr lang="zh-TW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826750" cy="8120063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B22687F-2B42-409D-9657-F661BEA89FB6}" type="datetimeFigureOut">
              <a:rPr lang="zh-TW" altLang="en-US" smtClean="0"/>
              <a:t>2020/4/7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2C7BBD3-ECB7-4481-92E8-6CB38C90E1E6}" type="slidenum">
              <a:rPr lang="zh-TW" altLang="en-US" smtClean="0"/>
              <a:t>‹#›</a:t>
            </a:fld>
            <a:endParaRPr lang="zh-TW" altLang="en-US"/>
          </a:p>
        </p:txBody>
      </p:sp>
      <p:grpSp>
        <p:nvGrpSpPr>
          <p:cNvPr id="8" name="Group 7"/>
          <p:cNvGrpSpPr/>
          <p:nvPr/>
        </p:nvGrpSpPr>
        <p:grpSpPr>
          <a:xfrm>
            <a:off x="1413849" y="3418916"/>
            <a:ext cx="8026655" cy="1093248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6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1109" y="1643119"/>
            <a:ext cx="8024533" cy="2050715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4013" y="4461254"/>
            <a:ext cx="7578725" cy="207512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5413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26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239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652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066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479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7892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305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2687F-2B42-409D-9657-F661BEA89FB6}" type="datetimeFigureOut">
              <a:rPr lang="zh-TW" altLang="en-US" smtClean="0"/>
              <a:t>2020/4/7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7BBD3-ECB7-4481-92E8-6CB38C90E1E6}" type="slidenum">
              <a:rPr lang="zh-TW" altLang="en-US" smtClean="0"/>
              <a:t>‹#›</a:t>
            </a:fld>
            <a:endParaRPr lang="zh-TW" alt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388372" y="1648424"/>
            <a:ext cx="8026655" cy="1093248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6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011796" y="662343"/>
            <a:ext cx="1987027" cy="659120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5189" y="1006251"/>
            <a:ext cx="6521527" cy="5948344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2687F-2B42-409D-9657-F661BEA89FB6}" type="datetimeFigureOut">
              <a:rPr lang="zh-TW" altLang="en-US" smtClean="0"/>
              <a:t>2020/4/7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7BBD3-ECB7-4481-92E8-6CB38C90E1E6}" type="slidenum">
              <a:rPr lang="zh-TW" altLang="en-US" smtClean="0"/>
              <a:t>‹#›</a:t>
            </a:fld>
            <a:endParaRPr lang="zh-TW" alt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4628424" y="3410975"/>
            <a:ext cx="6488655" cy="1093248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6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2687F-2B42-409D-9657-F661BEA89FB6}" type="datetimeFigureOut">
              <a:rPr lang="zh-TW" altLang="en-US" smtClean="0"/>
              <a:t>2020/4/7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7BBD3-ECB7-4481-92E8-6CB38C90E1E6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388372" y="1648424"/>
            <a:ext cx="8026655" cy="1093248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6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10826750" cy="8120063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388372" y="3418974"/>
            <a:ext cx="8026655" cy="1093248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6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7027" y="1426584"/>
            <a:ext cx="9181796" cy="2262341"/>
          </a:xfrm>
        </p:spPr>
        <p:txBody>
          <a:bodyPr anchor="b"/>
          <a:lstStyle>
            <a:lvl1pPr algn="ctr">
              <a:defRPr sz="6400" b="0" cap="none" baseline="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930" y="4460608"/>
            <a:ext cx="9158155" cy="1776263"/>
          </a:xfrm>
        </p:spPr>
        <p:txBody>
          <a:bodyPr anchor="t"/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  <a:lvl2pPr marL="541325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8265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62397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165299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70662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247949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78927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33059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2687F-2B42-409D-9657-F661BEA89FB6}" type="datetimeFigureOut">
              <a:rPr lang="zh-TW" altLang="en-US" smtClean="0"/>
              <a:t>2020/4/7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7BBD3-ECB7-4481-92E8-6CB38C90E1E6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2687F-2B42-409D-9657-F661BEA89FB6}" type="datetimeFigureOut">
              <a:rPr lang="zh-TW" altLang="en-US" smtClean="0"/>
              <a:t>2020/4/7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7BBD3-ECB7-4481-92E8-6CB38C90E1E6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388372" y="1648424"/>
            <a:ext cx="8026655" cy="1093248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6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812006" y="2652554"/>
            <a:ext cx="4503928" cy="4590542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5499988" y="2652554"/>
            <a:ext cx="4503928" cy="4590542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45076" y="2652554"/>
            <a:ext cx="4075952" cy="779526"/>
          </a:xfrm>
        </p:spPr>
        <p:txBody>
          <a:bodyPr anchor="b"/>
          <a:lstStyle>
            <a:lvl1pPr marL="0" indent="0" algn="ctr">
              <a:buNone/>
              <a:defRPr sz="2800" b="0">
                <a:solidFill>
                  <a:schemeClr val="tx2"/>
                </a:solidFill>
              </a:defRPr>
            </a:lvl1pPr>
            <a:lvl2pPr marL="541325" indent="0">
              <a:buNone/>
              <a:defRPr sz="2400" b="1"/>
            </a:lvl2pPr>
            <a:lvl3pPr marL="1082650" indent="0">
              <a:buNone/>
              <a:defRPr sz="2100" b="1"/>
            </a:lvl3pPr>
            <a:lvl4pPr marL="1623974" indent="0">
              <a:buNone/>
              <a:defRPr sz="1900" b="1"/>
            </a:lvl4pPr>
            <a:lvl5pPr marL="2165299" indent="0">
              <a:buNone/>
              <a:defRPr sz="1900" b="1"/>
            </a:lvl5pPr>
            <a:lvl6pPr marL="2706624" indent="0">
              <a:buNone/>
              <a:defRPr sz="1900" b="1"/>
            </a:lvl6pPr>
            <a:lvl7pPr marL="3247949" indent="0">
              <a:buNone/>
              <a:defRPr sz="1900" b="1"/>
            </a:lvl7pPr>
            <a:lvl8pPr marL="3789274" indent="0">
              <a:buNone/>
              <a:defRPr sz="1900" b="1"/>
            </a:lvl8pPr>
            <a:lvl9pPr marL="4330598" indent="0">
              <a:buNone/>
              <a:defRPr sz="19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5189" y="3490035"/>
            <a:ext cx="4503928" cy="375688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22869" y="2652554"/>
            <a:ext cx="4081685" cy="779526"/>
          </a:xfrm>
        </p:spPr>
        <p:txBody>
          <a:bodyPr anchor="b"/>
          <a:lstStyle>
            <a:lvl1pPr marL="0" indent="0" algn="ctr">
              <a:buNone/>
              <a:defRPr sz="2800" b="0">
                <a:solidFill>
                  <a:schemeClr val="tx2"/>
                </a:solidFill>
              </a:defRPr>
            </a:lvl1pPr>
            <a:lvl2pPr marL="541325" indent="0">
              <a:buNone/>
              <a:defRPr sz="2400" b="1"/>
            </a:lvl2pPr>
            <a:lvl3pPr marL="1082650" indent="0">
              <a:buNone/>
              <a:defRPr sz="2100" b="1"/>
            </a:lvl3pPr>
            <a:lvl4pPr marL="1623974" indent="0">
              <a:buNone/>
              <a:defRPr sz="1900" b="1"/>
            </a:lvl4pPr>
            <a:lvl5pPr marL="2165299" indent="0">
              <a:buNone/>
              <a:defRPr sz="1900" b="1"/>
            </a:lvl5pPr>
            <a:lvl6pPr marL="2706624" indent="0">
              <a:buNone/>
              <a:defRPr sz="1900" b="1"/>
            </a:lvl6pPr>
            <a:lvl7pPr marL="3247949" indent="0">
              <a:buNone/>
              <a:defRPr sz="1900" b="1"/>
            </a:lvl7pPr>
            <a:lvl8pPr marL="3789274" indent="0">
              <a:buNone/>
              <a:defRPr sz="1900" b="1"/>
            </a:lvl8pPr>
            <a:lvl9pPr marL="4330598" indent="0">
              <a:buNone/>
              <a:defRPr sz="19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99840" y="3486214"/>
            <a:ext cx="4498984" cy="375688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2687F-2B42-409D-9657-F661BEA89FB6}" type="datetimeFigureOut">
              <a:rPr lang="zh-TW" altLang="en-US" smtClean="0"/>
              <a:t>2020/4/7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7BBD3-ECB7-4481-92E8-6CB38C90E1E6}" type="slidenum">
              <a:rPr lang="zh-TW" altLang="en-US" smtClean="0"/>
              <a:t>‹#›</a:t>
            </a:fld>
            <a:endParaRPr lang="zh-TW" alt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388372" y="1648424"/>
            <a:ext cx="8026655" cy="1093248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6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2687F-2B42-409D-9657-F661BEA89FB6}" type="datetimeFigureOut">
              <a:rPr lang="zh-TW" altLang="en-US" smtClean="0"/>
              <a:t>2020/4/7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7BBD3-ECB7-4481-92E8-6CB38C90E1E6}" type="slidenum">
              <a:rPr lang="zh-TW" altLang="en-US" smtClean="0"/>
              <a:t>‹#›</a:t>
            </a:fld>
            <a:endParaRPr lang="zh-TW" altLang="en-US"/>
          </a:p>
        </p:txBody>
      </p:sp>
      <p:grpSp>
        <p:nvGrpSpPr>
          <p:cNvPr id="10" name="Group 9"/>
          <p:cNvGrpSpPr/>
          <p:nvPr/>
        </p:nvGrpSpPr>
        <p:grpSpPr>
          <a:xfrm>
            <a:off x="1388372" y="1648424"/>
            <a:ext cx="8026655" cy="1093248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6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2687F-2B42-409D-9657-F661BEA89FB6}" type="datetimeFigureOut">
              <a:rPr lang="zh-TW" altLang="en-US" smtClean="0"/>
              <a:t>2020/4/7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7BBD3-ECB7-4481-92E8-6CB38C90E1E6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61082" y="1987030"/>
            <a:ext cx="4052315" cy="2234167"/>
          </a:xfrm>
        </p:spPr>
        <p:txBody>
          <a:bodyPr anchor="b"/>
          <a:lstStyle>
            <a:lvl1pPr algn="l">
              <a:defRPr sz="3300" b="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9349" y="662343"/>
            <a:ext cx="4874248" cy="6591205"/>
          </a:xfrm>
        </p:spPr>
        <p:txBody>
          <a:bodyPr anchor="ctr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100"/>
            </a:lvl4pPr>
            <a:lvl5pPr>
              <a:defRPr sz="19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61082" y="4267015"/>
            <a:ext cx="4039577" cy="2980540"/>
          </a:xfrm>
        </p:spPr>
        <p:txBody>
          <a:bodyPr>
            <a:normAutofit/>
          </a:bodyPr>
          <a:lstStyle>
            <a:lvl1pPr marL="0" indent="0">
              <a:buNone/>
              <a:defRPr sz="1900"/>
            </a:lvl1pPr>
            <a:lvl2pPr marL="541325" indent="0">
              <a:buNone/>
              <a:defRPr sz="1400"/>
            </a:lvl2pPr>
            <a:lvl3pPr marL="1082650" indent="0">
              <a:buNone/>
              <a:defRPr sz="1200"/>
            </a:lvl3pPr>
            <a:lvl4pPr marL="1623974" indent="0">
              <a:buNone/>
              <a:defRPr sz="1100"/>
            </a:lvl4pPr>
            <a:lvl5pPr marL="2165299" indent="0">
              <a:buNone/>
              <a:defRPr sz="1100"/>
            </a:lvl5pPr>
            <a:lvl6pPr marL="2706624" indent="0">
              <a:buNone/>
              <a:defRPr sz="1100"/>
            </a:lvl6pPr>
            <a:lvl7pPr marL="3247949" indent="0">
              <a:buNone/>
              <a:defRPr sz="1100"/>
            </a:lvl7pPr>
            <a:lvl8pPr marL="3789274" indent="0">
              <a:buNone/>
              <a:defRPr sz="1100"/>
            </a:lvl8pPr>
            <a:lvl9pPr marL="4330598" indent="0">
              <a:buNone/>
              <a:defRPr sz="11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2687F-2B42-409D-9657-F661BEA89FB6}" type="datetimeFigureOut">
              <a:rPr lang="zh-TW" altLang="en-US" smtClean="0"/>
              <a:t>2020/4/7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7BBD3-ECB7-4481-92E8-6CB38C90E1E6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453" y="5528011"/>
            <a:ext cx="9196369" cy="763377"/>
          </a:xfrm>
        </p:spPr>
        <p:txBody>
          <a:bodyPr anchor="b"/>
          <a:lstStyle>
            <a:lvl1pPr algn="ctr">
              <a:defRPr sz="3300" b="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585671" y="789705"/>
            <a:ext cx="5650365" cy="4260151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800"/>
            </a:lvl1pPr>
            <a:lvl2pPr marL="541325" indent="0">
              <a:buNone/>
              <a:defRPr sz="3300"/>
            </a:lvl2pPr>
            <a:lvl3pPr marL="1082650" indent="0">
              <a:buNone/>
              <a:defRPr sz="2800"/>
            </a:lvl3pPr>
            <a:lvl4pPr marL="1623974" indent="0">
              <a:buNone/>
              <a:defRPr sz="2400"/>
            </a:lvl4pPr>
            <a:lvl5pPr marL="2165299" indent="0">
              <a:buNone/>
              <a:defRPr sz="2400"/>
            </a:lvl5pPr>
            <a:lvl6pPr marL="2706624" indent="0">
              <a:buNone/>
              <a:defRPr sz="2400"/>
            </a:lvl6pPr>
            <a:lvl7pPr marL="3247949" indent="0">
              <a:buNone/>
              <a:defRPr sz="2400"/>
            </a:lvl7pPr>
            <a:lvl8pPr marL="3789274" indent="0">
              <a:buNone/>
              <a:defRPr sz="2400"/>
            </a:lvl8pPr>
            <a:lvl9pPr marL="4330598" indent="0">
              <a:buNone/>
              <a:defRPr sz="24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5190" y="6304127"/>
            <a:ext cx="9183632" cy="952979"/>
          </a:xfrm>
        </p:spPr>
        <p:txBody>
          <a:bodyPr>
            <a:normAutofit/>
          </a:bodyPr>
          <a:lstStyle>
            <a:lvl1pPr marL="0" indent="0" algn="ctr">
              <a:buNone/>
              <a:defRPr sz="1900"/>
            </a:lvl1pPr>
            <a:lvl2pPr marL="541325" indent="0">
              <a:buNone/>
              <a:defRPr sz="1400"/>
            </a:lvl2pPr>
            <a:lvl3pPr marL="1082650" indent="0">
              <a:buNone/>
              <a:defRPr sz="1200"/>
            </a:lvl3pPr>
            <a:lvl4pPr marL="1623974" indent="0">
              <a:buNone/>
              <a:defRPr sz="1100"/>
            </a:lvl4pPr>
            <a:lvl5pPr marL="2165299" indent="0">
              <a:buNone/>
              <a:defRPr sz="1100"/>
            </a:lvl5pPr>
            <a:lvl6pPr marL="2706624" indent="0">
              <a:buNone/>
              <a:defRPr sz="1100"/>
            </a:lvl6pPr>
            <a:lvl7pPr marL="3247949" indent="0">
              <a:buNone/>
              <a:defRPr sz="1100"/>
            </a:lvl7pPr>
            <a:lvl8pPr marL="3789274" indent="0">
              <a:buNone/>
              <a:defRPr sz="1100"/>
            </a:lvl8pPr>
            <a:lvl9pPr marL="4330598" indent="0">
              <a:buNone/>
              <a:defRPr sz="11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2687F-2B42-409D-9657-F661BEA89FB6}" type="datetimeFigureOut">
              <a:rPr lang="zh-TW" altLang="en-US" smtClean="0"/>
              <a:t>2020/4/7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7BBD3-ECB7-4481-92E8-6CB38C90E1E6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0826750" cy="8120063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265" tIns="54132" rIns="108265" bIns="54132"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5192" y="675081"/>
            <a:ext cx="9183631" cy="1248261"/>
          </a:xfrm>
          <a:prstGeom prst="rect">
            <a:avLst/>
          </a:prstGeom>
        </p:spPr>
        <p:txBody>
          <a:bodyPr vert="horz" lIns="108265" tIns="54132" rIns="108265" bIns="54132" rtlCol="0" anchor="ctr">
            <a:no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929" y="2662106"/>
            <a:ext cx="9170893" cy="4591441"/>
          </a:xfrm>
          <a:prstGeom prst="rect">
            <a:avLst/>
          </a:prstGeom>
        </p:spPr>
        <p:txBody>
          <a:bodyPr vert="horz" lIns="108265" tIns="54132" rIns="108265" bIns="54132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26697" y="7295320"/>
            <a:ext cx="2526242" cy="432318"/>
          </a:xfrm>
          <a:prstGeom prst="rect">
            <a:avLst/>
          </a:prstGeom>
        </p:spPr>
        <p:txBody>
          <a:bodyPr vert="horz" lIns="108265" tIns="54132" rIns="108265" bIns="54132" rtlCol="0" anchor="ctr"/>
          <a:lstStyle>
            <a:lvl1pPr algn="l">
              <a:defRPr sz="1400">
                <a:solidFill>
                  <a:schemeClr val="tx2"/>
                </a:solidFill>
              </a:defRPr>
            </a:lvl1pPr>
          </a:lstStyle>
          <a:p>
            <a:fld id="{4B22687F-2B42-409D-9657-F661BEA89FB6}" type="datetimeFigureOut">
              <a:rPr lang="zh-TW" altLang="en-US" smtClean="0"/>
              <a:t>2020/4/7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99140" y="7295320"/>
            <a:ext cx="3428471" cy="432318"/>
          </a:xfrm>
          <a:prstGeom prst="rect">
            <a:avLst/>
          </a:prstGeom>
        </p:spPr>
        <p:txBody>
          <a:bodyPr vert="horz" lIns="108265" tIns="54132" rIns="108265" bIns="54132" rtlCol="0" anchor="ctr"/>
          <a:lstStyle>
            <a:lvl1pPr algn="ctr">
              <a:defRPr sz="14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61073" y="7295320"/>
            <a:ext cx="2526242" cy="432318"/>
          </a:xfrm>
          <a:prstGeom prst="rect">
            <a:avLst/>
          </a:prstGeom>
        </p:spPr>
        <p:txBody>
          <a:bodyPr vert="horz" lIns="108265" tIns="54132" rIns="108265" bIns="54132" rtlCol="0" anchor="ctr"/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fld id="{52C7BBD3-ECB7-4481-92E8-6CB38C90E1E6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1082650" rtl="0" eaLnBrk="1" latinLnBrk="0" hangingPunct="1">
        <a:spcBef>
          <a:spcPct val="0"/>
        </a:spcBef>
        <a:buNone/>
        <a:defRPr sz="6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433060" indent="-433060" algn="l" defTabSz="108265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920252" indent="-433060" algn="l" defTabSz="108265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353312" indent="-433060" algn="l" defTabSz="108265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786372" indent="-378927" algn="l" defTabSz="108265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1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2165299" indent="-378927" algn="l" defTabSz="108265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9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544227" indent="-324795" algn="l" defTabSz="1082650" rtl="0" eaLnBrk="1" latinLnBrk="0" hangingPunct="1">
        <a:spcBef>
          <a:spcPts val="474"/>
        </a:spcBef>
        <a:buClr>
          <a:schemeClr val="accent1"/>
        </a:buClr>
        <a:buFont typeface="Wingdings" pitchFamily="2" charset="2"/>
        <a:buChar char="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23154" indent="-324795" algn="l" defTabSz="1082650" rtl="0" eaLnBrk="1" latinLnBrk="0" hangingPunct="1">
        <a:spcBef>
          <a:spcPts val="474"/>
        </a:spcBef>
        <a:buClr>
          <a:schemeClr val="accent1"/>
        </a:buClr>
        <a:buFont typeface="Wingdings" pitchFamily="2" charset="2"/>
        <a:buChar char="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302081" indent="-324795" algn="l" defTabSz="1082650" rtl="0" eaLnBrk="1" latinLnBrk="0" hangingPunct="1">
        <a:spcBef>
          <a:spcPts val="474"/>
        </a:spcBef>
        <a:buClr>
          <a:schemeClr val="accent1"/>
        </a:buClr>
        <a:buFont typeface="Wingdings" pitchFamily="2" charset="2"/>
        <a:buChar char="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681009" indent="-324795" algn="l" defTabSz="1082650" rtl="0" eaLnBrk="1" latinLnBrk="0" hangingPunct="1">
        <a:spcBef>
          <a:spcPts val="474"/>
        </a:spcBef>
        <a:buClr>
          <a:schemeClr val="accent1"/>
        </a:buClr>
        <a:buFont typeface="Wingdings" pitchFamily="2" charset="2"/>
        <a:buChar char="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8265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41325" algn="l" defTabSz="108265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82650" algn="l" defTabSz="108265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23974" algn="l" defTabSz="108265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65299" algn="l" defTabSz="108265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706624" algn="l" defTabSz="108265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247949" algn="l" defTabSz="108265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789274" algn="l" defTabSz="108265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598" algn="l" defTabSz="108265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wb.gov.tw/V8/C/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660847" y="3195935"/>
            <a:ext cx="9744075" cy="1353344"/>
          </a:xfrm>
        </p:spPr>
        <p:txBody>
          <a:bodyPr/>
          <a:lstStyle/>
          <a:p>
            <a:r>
              <a:rPr lang="en-US" altLang="zh-TW" sz="5400" dirty="0" smtClean="0">
                <a:solidFill>
                  <a:schemeClr val="tx1"/>
                </a:solidFill>
              </a:rPr>
              <a:t>XG1A 1108302025 </a:t>
            </a:r>
            <a:r>
              <a:rPr lang="zh-TW" altLang="en-US" sz="5400" dirty="0" smtClean="0">
                <a:solidFill>
                  <a:schemeClr val="tx1"/>
                </a:solidFill>
              </a:rPr>
              <a:t>劉育瑛</a:t>
            </a:r>
            <a:endParaRPr lang="zh-TW" altLang="en-US" sz="5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447216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6C4EA">
            <a:alpha val="84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圖表 1"/>
          <p:cNvGraphicFramePr/>
          <p:nvPr>
            <p:extLst>
              <p:ext uri="{D42A27DB-BD31-4B8C-83A1-F6EECF244321}">
                <p14:modId xmlns:p14="http://schemas.microsoft.com/office/powerpoint/2010/main" val="2839028059"/>
              </p:ext>
            </p:extLst>
          </p:nvPr>
        </p:nvGraphicFramePr>
        <p:xfrm>
          <a:off x="1020887" y="731113"/>
          <a:ext cx="9361040" cy="67132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文字方塊 2"/>
          <p:cNvSpPr txBox="1"/>
          <p:nvPr/>
        </p:nvSpPr>
        <p:spPr>
          <a:xfrm>
            <a:off x="804887" y="369973"/>
            <a:ext cx="136815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雨量</a:t>
            </a:r>
            <a:r>
              <a:rPr lang="en-US" altLang="zh-TW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(mm)</a:t>
            </a:r>
            <a:endParaRPr lang="zh-TW" altLang="en-US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660847" y="6952166"/>
            <a:ext cx="145293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年、月份</a:t>
            </a:r>
            <a:endParaRPr lang="zh-TW" altLang="en-US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2749079" y="7444407"/>
            <a:ext cx="590465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dirty="0" smtClean="0">
                <a:solidFill>
                  <a:schemeClr val="accent3">
                    <a:lumMod val="50000"/>
                  </a:schemeClr>
                </a:solidFill>
              </a:rPr>
              <a:t>2010-2019</a:t>
            </a:r>
            <a:r>
              <a:rPr lang="zh-TW" altLang="en-US" b="1" dirty="0" smtClean="0">
                <a:solidFill>
                  <a:schemeClr val="accent3">
                    <a:lumMod val="50000"/>
                  </a:schemeClr>
                </a:solidFill>
              </a:rPr>
              <a:t> 臺北、臺中、高雄</a:t>
            </a:r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</a:rPr>
              <a:t>1</a:t>
            </a:r>
            <a:r>
              <a:rPr lang="zh-TW" altLang="en-US" b="1" dirty="0">
                <a:solidFill>
                  <a:schemeClr val="accent3">
                    <a:lumMod val="50000"/>
                  </a:schemeClr>
                </a:solidFill>
              </a:rPr>
              <a:t>月份</a:t>
            </a:r>
            <a:r>
              <a:rPr lang="zh-TW" altLang="en-US" b="1" dirty="0" smtClean="0">
                <a:solidFill>
                  <a:schemeClr val="accent3">
                    <a:lumMod val="50000"/>
                  </a:schemeClr>
                </a:solidFill>
              </a:rPr>
              <a:t>總雨量長條圖</a:t>
            </a:r>
            <a:endParaRPr lang="zh-TW" altLang="en-US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6" name="文字方塊 5"/>
          <p:cNvSpPr txBox="1"/>
          <p:nvPr/>
        </p:nvSpPr>
        <p:spPr>
          <a:xfrm rot="409183">
            <a:off x="2734729" y="-9999"/>
            <a:ext cx="74766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6000" b="1" dirty="0" smtClean="0">
                <a:solidFill>
                  <a:srgbClr val="FFFF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總</a:t>
            </a:r>
            <a:endParaRPr lang="zh-TW" altLang="en-US" sz="6000" b="1" dirty="0">
              <a:solidFill>
                <a:srgbClr val="FFFF0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3951815" y="-197361"/>
            <a:ext cx="8854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8000" b="1" dirty="0" smtClean="0">
                <a:solidFill>
                  <a:srgbClr val="FFFF00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雨</a:t>
            </a:r>
            <a:endParaRPr lang="zh-TW" altLang="en-US" sz="8000" b="1" dirty="0">
              <a:solidFill>
                <a:srgbClr val="FFFF00"/>
              </a:solidFill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5269359" y="171599"/>
            <a:ext cx="11521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b="1" dirty="0" smtClean="0">
                <a:solidFill>
                  <a:srgbClr val="FFFF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你</a:t>
            </a:r>
            <a:endParaRPr lang="zh-TW" altLang="en-US" sz="4000" b="1" dirty="0">
              <a:solidFill>
                <a:srgbClr val="FFFF0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9" name="文字方塊 8"/>
          <p:cNvSpPr txBox="1"/>
          <p:nvPr/>
        </p:nvSpPr>
        <p:spPr>
          <a:xfrm rot="20903884">
            <a:off x="6258748" y="233154"/>
            <a:ext cx="5400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b="1" dirty="0" smtClean="0">
                <a:solidFill>
                  <a:srgbClr val="FFFF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Microsoft Sans Serif" panose="020B0604020202020204" pitchFamily="34" charset="0"/>
              </a:rPr>
              <a:t>不</a:t>
            </a:r>
            <a:endParaRPr lang="zh-TW" altLang="en-US" sz="3200" b="1" dirty="0">
              <a:solidFill>
                <a:srgbClr val="FFFF00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Microsoft Sans Serif" panose="020B0604020202020204" pitchFamily="34" charset="0"/>
            </a:endParaRPr>
          </a:p>
        </p:txBody>
      </p:sp>
      <p:sp>
        <p:nvSpPr>
          <p:cNvPr id="10" name="文字方塊 9"/>
          <p:cNvSpPr txBox="1"/>
          <p:nvPr/>
        </p:nvSpPr>
        <p:spPr>
          <a:xfrm rot="457559">
            <a:off x="7141567" y="162083"/>
            <a:ext cx="8640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400" b="1" dirty="0" smtClean="0">
                <a:solidFill>
                  <a:srgbClr val="FFFF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同</a:t>
            </a:r>
            <a:endParaRPr lang="zh-TW" altLang="en-US" sz="4400" b="1" dirty="0">
              <a:solidFill>
                <a:srgbClr val="FFFF0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12" name="淚滴形 11"/>
          <p:cNvSpPr/>
          <p:nvPr/>
        </p:nvSpPr>
        <p:spPr>
          <a:xfrm rot="18835534">
            <a:off x="9768607" y="275634"/>
            <a:ext cx="506557" cy="511870"/>
          </a:xfrm>
          <a:prstGeom prst="teardrop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淚滴形 12"/>
          <p:cNvSpPr/>
          <p:nvPr/>
        </p:nvSpPr>
        <p:spPr>
          <a:xfrm rot="18879430">
            <a:off x="10165902" y="882013"/>
            <a:ext cx="432048" cy="432048"/>
          </a:xfrm>
          <a:prstGeom prst="teardrop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12692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55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6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6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41" decel="50000">
                                          <p:stCondLst>
                                            <p:cond delay="3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6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6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455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6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6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41" decel="50000">
                                          <p:stCondLst>
                                            <p:cond delay="3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6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6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455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6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6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41" decel="50000">
                                          <p:stCondLst>
                                            <p:cond delay="3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6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6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500"/>
                            </p:stCondLst>
                            <p:childTnLst>
                              <p:par>
                                <p:cTn id="5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455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4" dur="6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6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7" dur="41" decel="50000">
                                          <p:stCondLst>
                                            <p:cond delay="3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6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9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6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1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000"/>
                            </p:stCondLst>
                            <p:childTnLst>
                              <p:par>
                                <p:cTn id="73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455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6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6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41" decel="50000">
                                          <p:stCondLst>
                                            <p:cond delay="3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6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6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2500"/>
                            </p:stCondLst>
                            <p:childTnLst>
                              <p:par>
                                <p:cTn id="9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7000"/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4497214" y="5860231"/>
            <a:ext cx="6122189" cy="415498"/>
          </a:xfrm>
          <a:prstGeom prst="rect">
            <a:avLst/>
          </a:prstGeom>
          <a:solidFill>
            <a:schemeClr val="bg2">
              <a:lumMod val="10000"/>
            </a:schemeClr>
          </a:solidFill>
        </p:spPr>
        <p:txBody>
          <a:bodyPr wrap="none">
            <a:spAutoFit/>
          </a:bodyPr>
          <a:lstStyle/>
          <a:p>
            <a:r>
              <a:rPr lang="zh-TW" altLang="en-US" b="1" dirty="0" smtClean="0">
                <a:solidFill>
                  <a:srgbClr val="FF0000"/>
                </a:solidFill>
                <a:hlinkClick r:id="rId3"/>
              </a:rPr>
              <a:t>交通部中央氣象局</a:t>
            </a:r>
            <a:r>
              <a:rPr lang="de-DE" altLang="zh-TW" b="1" dirty="0" smtClean="0">
                <a:solidFill>
                  <a:srgbClr val="FF0000"/>
                </a:solidFill>
                <a:hlinkClick r:id="rId3"/>
              </a:rPr>
              <a:t>https</a:t>
            </a:r>
            <a:r>
              <a:rPr lang="de-DE" altLang="zh-TW" b="1" dirty="0">
                <a:solidFill>
                  <a:srgbClr val="FF0000"/>
                </a:solidFill>
                <a:hlinkClick r:id="rId3"/>
              </a:rPr>
              <a:t>://www.cwb.gov.tw/V8/C/</a:t>
            </a:r>
            <a:endParaRPr lang="zh-TW" altLang="en-US" b="1" dirty="0">
              <a:solidFill>
                <a:srgbClr val="FF0000"/>
              </a:solidFill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493121" y="1251719"/>
            <a:ext cx="1012628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zh-TW" altLang="en-US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這是臺北、臺中、高雄</a:t>
            </a:r>
            <a:r>
              <a:rPr lang="en-US" altLang="zh-TW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2010~2019</a:t>
            </a:r>
            <a:r>
              <a:rPr lang="zh-TW" altLang="en-US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每年</a:t>
            </a:r>
            <a:r>
              <a:rPr lang="en-US" altLang="zh-TW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</a:t>
            </a:r>
            <a:r>
              <a:rPr lang="zh-TW" altLang="en-US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月的總雨量。</a:t>
            </a:r>
            <a:endParaRPr lang="en-US" altLang="zh-TW" sz="4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zh-TW" altLang="en-US" sz="4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從這個統計圖可以明顯</a:t>
            </a:r>
            <a:r>
              <a:rPr lang="zh-TW" altLang="en-US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看出北部在冬天受東北季風影響，雨量較多。</a:t>
            </a:r>
            <a:endParaRPr lang="en-US" altLang="zh-TW" sz="4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zh-TW" altLang="en-US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雨量從</a:t>
            </a:r>
            <a:r>
              <a:rPr lang="zh-TW" altLang="en-US" sz="4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北到</a:t>
            </a:r>
            <a:r>
              <a:rPr lang="zh-TW" altLang="en-US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南是遞減的。</a:t>
            </a:r>
            <a:endParaRPr lang="zh-TW" altLang="en-US" sz="4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2533055" y="5860231"/>
            <a:ext cx="187220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>
                <a:solidFill>
                  <a:schemeClr val="bg2">
                    <a:lumMod val="10000"/>
                  </a:schemeClr>
                </a:solidFill>
              </a:rPr>
              <a:t>統計資料取自</a:t>
            </a:r>
            <a:r>
              <a:rPr lang="en-US" altLang="zh-TW" dirty="0" smtClean="0">
                <a:solidFill>
                  <a:schemeClr val="bg2">
                    <a:lumMod val="10000"/>
                  </a:schemeClr>
                </a:solidFill>
              </a:rPr>
              <a:t>:</a:t>
            </a:r>
            <a:endParaRPr lang="zh-TW" altLang="en-US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2974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精裝版">
  <a:themeElements>
    <a:clrScheme name="精裝版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精裝版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精裝版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100</TotalTime>
  <Words>86</Words>
  <Application>Microsoft Office PowerPoint</Application>
  <PresentationFormat>B4 (ISO) 紙張 (250x353 公釐)</PresentationFormat>
  <Paragraphs>14</Paragraphs>
  <Slides>3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4" baseType="lpstr">
      <vt:lpstr>精裝版</vt:lpstr>
      <vt:lpstr>XG1A 1108302025 劉育瑛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Windows 使用者</dc:creator>
  <cp:lastModifiedBy>Windows 使用者</cp:lastModifiedBy>
  <cp:revision>27</cp:revision>
  <dcterms:created xsi:type="dcterms:W3CDTF">2020-04-06T00:31:35Z</dcterms:created>
  <dcterms:modified xsi:type="dcterms:W3CDTF">2020-04-07T13:12:01Z</dcterms:modified>
</cp:coreProperties>
</file>