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1" r:id="rId4"/>
    <p:sldId id="294" r:id="rId5"/>
    <p:sldId id="295" r:id="rId6"/>
    <p:sldId id="296" r:id="rId7"/>
    <p:sldId id="297" r:id="rId8"/>
    <p:sldId id="298" r:id="rId9"/>
    <p:sldId id="309" r:id="rId10"/>
    <p:sldId id="304" r:id="rId11"/>
    <p:sldId id="299" r:id="rId12"/>
    <p:sldId id="305" r:id="rId13"/>
    <p:sldId id="306" r:id="rId14"/>
    <p:sldId id="307" r:id="rId15"/>
    <p:sldId id="308" r:id="rId16"/>
    <p:sldId id="264" r:id="rId17"/>
    <p:sldId id="310" r:id="rId18"/>
    <p:sldId id="291" r:id="rId19"/>
  </p:sldIdLst>
  <p:sldSz cx="9144000" cy="5141913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8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A3A3A3"/>
    <a:srgbClr val="D20000"/>
    <a:srgbClr val="8F0000"/>
    <a:srgbClr val="640000"/>
    <a:srgbClr val="2E0000"/>
    <a:srgbClr val="4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68227" autoAdjust="0"/>
  </p:normalViewPr>
  <p:slideViewPr>
    <p:cSldViewPr showGuides="1">
      <p:cViewPr varScale="1">
        <p:scale>
          <a:sx n="104" d="100"/>
          <a:sy n="104" d="100"/>
        </p:scale>
        <p:origin x="1824" y="90"/>
      </p:cViewPr>
      <p:guideLst>
        <p:guide orient="horz" pos="258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0D155-6FFF-44D3-B00A-FBC2BAA11346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9BDE4-701F-4D16-9C33-9FA6D2A570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393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9BDE4-701F-4D16-9C33-9FA6D2A570C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19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655B-22E0-4F5D-A514-9BE06480169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930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655B-22E0-4F5D-A514-9BE06480169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475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655B-22E0-4F5D-A514-9BE06480169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487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655B-22E0-4F5D-A514-9BE06480169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289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655B-22E0-4F5D-A514-9BE06480169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385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655B-22E0-4F5D-A514-9BE06480169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655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9BDE4-701F-4D16-9C33-9FA6D2A570C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836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本研究目前已經完成中文介面之系統開發，並 初步針對 </a:t>
            </a:r>
            <a:r>
              <a:rPr lang="en-US" altLang="zh-TW" dirty="0" smtClean="0"/>
              <a:t>43 </a:t>
            </a:r>
            <a:r>
              <a:rPr lang="zh-TW" altLang="en-US" dirty="0" smtClean="0"/>
              <a:t>位台灣在地民眾進行系統滿意度之問 卷調查，其結果顯示台灣在地使用者對於本系統 </a:t>
            </a:r>
            <a:r>
              <a:rPr lang="en-US" altLang="zh-TW" dirty="0" smtClean="0"/>
              <a:t>LINE-Bot(Med-Bot) </a:t>
            </a:r>
            <a:r>
              <a:rPr lang="zh-TW" altLang="en-US" dirty="0" smtClean="0"/>
              <a:t>提 供 之 服 務 效 能 調 查 分 數 </a:t>
            </a:r>
            <a:r>
              <a:rPr lang="en-US" altLang="zh-TW" dirty="0" smtClean="0"/>
              <a:t>(SUS score: 80.71 </a:t>
            </a:r>
            <a:r>
              <a:rPr lang="zh-TW" altLang="en-US" dirty="0" smtClean="0"/>
              <a:t>分</a:t>
            </a:r>
            <a:r>
              <a:rPr lang="en-US" altLang="zh-TW" dirty="0" smtClean="0"/>
              <a:t>)</a:t>
            </a:r>
            <a:r>
              <a:rPr lang="zh-TW" altLang="en-US" dirty="0" smtClean="0"/>
              <a:t>達到極佳</a:t>
            </a:r>
            <a:r>
              <a:rPr lang="en-US" altLang="zh-TW" dirty="0" smtClean="0"/>
              <a:t>(Excellent)</a:t>
            </a:r>
            <a:r>
              <a:rPr lang="zh-TW" altLang="en-US" dirty="0" smtClean="0"/>
              <a:t>的評等</a:t>
            </a:r>
            <a:endParaRPr lang="en-US" altLang="zh-TW" dirty="0" smtClean="0"/>
          </a:p>
          <a:p>
            <a:endParaRPr lang="en-US" altLang="zh-CN" dirty="0" smtClean="0"/>
          </a:p>
          <a:p>
            <a:r>
              <a:rPr lang="en-US" altLang="zh-TW" dirty="0" smtClean="0"/>
              <a:t>e (NPS) </a:t>
            </a:r>
            <a:r>
              <a:rPr lang="zh-TW" altLang="en-US" dirty="0" smtClean="0"/>
              <a:t>的評分調查中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如圖 </a:t>
            </a:r>
            <a:r>
              <a:rPr lang="en-US" altLang="zh-TW" dirty="0" smtClean="0"/>
              <a:t>17)</a:t>
            </a:r>
            <a:r>
              <a:rPr lang="zh-TW" altLang="en-US" dirty="0" smtClean="0"/>
              <a:t>，推廣人 </a:t>
            </a:r>
            <a:r>
              <a:rPr lang="en-US" altLang="zh-TW" dirty="0" smtClean="0"/>
              <a:t>(9~10 </a:t>
            </a:r>
            <a:r>
              <a:rPr lang="zh-TW" altLang="en-US" dirty="0" smtClean="0"/>
              <a:t>分</a:t>
            </a:r>
            <a:r>
              <a:rPr lang="en-US" altLang="zh-TW" dirty="0" smtClean="0"/>
              <a:t>)</a:t>
            </a:r>
            <a:r>
              <a:rPr lang="zh-TW" altLang="en-US" dirty="0" smtClean="0"/>
              <a:t>佔比 </a:t>
            </a:r>
            <a:r>
              <a:rPr lang="en-US" altLang="zh-TW" dirty="0" smtClean="0"/>
              <a:t>32.6%</a:t>
            </a:r>
            <a:r>
              <a:rPr lang="zh-TW" altLang="en-US" dirty="0" smtClean="0"/>
              <a:t>；潛在推廣人</a:t>
            </a:r>
            <a:r>
              <a:rPr lang="en-US" altLang="zh-TW" dirty="0" smtClean="0"/>
              <a:t>(7~8 </a:t>
            </a:r>
            <a:r>
              <a:rPr lang="zh-TW" altLang="en-US" dirty="0" smtClean="0"/>
              <a:t>分</a:t>
            </a:r>
            <a:r>
              <a:rPr lang="en-US" altLang="zh-TW" dirty="0" smtClean="0"/>
              <a:t>)</a:t>
            </a:r>
            <a:r>
              <a:rPr lang="zh-TW" altLang="en-US" dirty="0" smtClean="0"/>
              <a:t>佔 </a:t>
            </a:r>
            <a:r>
              <a:rPr lang="en-US" altLang="zh-TW" dirty="0" smtClean="0"/>
              <a:t>48.9%</a:t>
            </a:r>
            <a:r>
              <a:rPr lang="zh-TW" altLang="en-US" dirty="0" smtClean="0"/>
              <a:t>；不喜歡的人</a:t>
            </a:r>
            <a:r>
              <a:rPr lang="en-US" altLang="zh-TW" dirty="0" smtClean="0"/>
              <a:t>(0~6 </a:t>
            </a:r>
            <a:r>
              <a:rPr lang="zh-TW" altLang="en-US" dirty="0" smtClean="0"/>
              <a:t>分</a:t>
            </a:r>
            <a:r>
              <a:rPr lang="en-US" altLang="zh-TW" dirty="0" smtClean="0"/>
              <a:t>)</a:t>
            </a:r>
            <a:r>
              <a:rPr lang="zh-TW" altLang="en-US" dirty="0" smtClean="0"/>
              <a:t>僅佔</a:t>
            </a:r>
            <a:r>
              <a:rPr lang="en-US" altLang="zh-TW" dirty="0" smtClean="0"/>
              <a:t>(18.6%)</a:t>
            </a:r>
          </a:p>
          <a:p>
            <a:endParaRPr lang="en-US" altLang="zh-CN" dirty="0" smtClean="0"/>
          </a:p>
          <a:p>
            <a:r>
              <a:rPr lang="en-US" altLang="zh-TW" dirty="0" smtClean="0"/>
              <a:t>(CSAT)</a:t>
            </a:r>
            <a:r>
              <a:rPr lang="zh-TW" altLang="en-US" dirty="0" smtClean="0"/>
              <a:t>評分調查中，有 </a:t>
            </a:r>
            <a:r>
              <a:rPr lang="en-US" altLang="zh-TW" dirty="0" smtClean="0"/>
              <a:t>88.4 %</a:t>
            </a:r>
            <a:r>
              <a:rPr lang="zh-TW" altLang="en-US" dirty="0" smtClean="0"/>
              <a:t>的人感到滿意與非常滿意</a:t>
            </a:r>
            <a:endParaRPr lang="en-US" altLang="zh-TW" dirty="0" smtClean="0"/>
          </a:p>
          <a:p>
            <a:endParaRPr lang="en-US" altLang="zh-CN" dirty="0" smtClean="0"/>
          </a:p>
          <a:p>
            <a:r>
              <a:rPr lang="zh-TW" altLang="en-US" dirty="0" smtClean="0"/>
              <a:t>因此， 在進一步的研究工作中，我們將開發英語與越南語 版之系統，以提供一般民眾、外籍新住民與移工所 需之醫療資訊服務。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9BDE4-701F-4D16-9C33-9FA6D2A570C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358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9BDE4-701F-4D16-9C33-9FA6D2A570C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832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9BDE4-701F-4D16-9C33-9FA6D2A570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507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台灣經濟之發展與政府南向政策，東南亞國家之外籍移工逐漸增加，並在台灣產業及社會中扮演重要角色</a:t>
            </a:r>
            <a:endParaRPr lang="en-US" altLang="zh-TW" dirty="0" smtClean="0"/>
          </a:p>
          <a:p>
            <a:endParaRPr lang="en-US" altLang="zh-CN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國際交流之頻繁，跨國通婚聯姻在台普遍，新住民家庭和移工成為台灣重要人口組成結構的一部分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新住民及移工 們，缺乏來自原生家庭、親友等非正式的社會支持網絡等，再加上語言及文化的隔閡、經濟的弱勢處 境，因為溝通障礙而無法 獲得合宜的醫療照護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655B-22E0-4F5D-A514-9BE06480169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660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TW" altLang="en-US" dirty="0" smtClean="0"/>
              <a:t>本研究之目標乃在構建一套「基於移動社交 網路平台上之多國語智慧型醫療資訊查詢機器 人」，藉由多國語系</a:t>
            </a:r>
            <a:r>
              <a:rPr lang="en-US" altLang="zh-TW" dirty="0" smtClean="0"/>
              <a:t>(</a:t>
            </a:r>
            <a:r>
              <a:rPr lang="zh-TW" altLang="en-US" dirty="0" smtClean="0"/>
              <a:t>繁體中文、英語、越南語</a:t>
            </a:r>
            <a:r>
              <a:rPr lang="en-US" altLang="zh-TW" dirty="0" smtClean="0"/>
              <a:t>)</a:t>
            </a:r>
            <a:r>
              <a:rPr lang="zh-TW" altLang="en-US" dirty="0" smtClean="0"/>
              <a:t>之 社群通訊平台介面服務</a:t>
            </a:r>
            <a:r>
              <a:rPr lang="en-US" altLang="zh-TW" dirty="0" smtClean="0"/>
              <a:t>(LINE)</a:t>
            </a:r>
            <a:r>
              <a:rPr lang="zh-TW" altLang="en-US" dirty="0" smtClean="0"/>
              <a:t>，提供一般民眾、新 住民與新移工所需之醫療資訊服務，以期降低一般民眾與弱勢族群就醫之障礙</a:t>
            </a:r>
            <a:endParaRPr lang="en-US" altLang="zh-TW" dirty="0" smtClean="0"/>
          </a:p>
          <a:p>
            <a:pPr marL="228600" indent="-228600">
              <a:buAutoNum type="arabicPeriod"/>
            </a:pPr>
            <a:endParaRPr lang="en-US" altLang="zh-CN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提供充分之醫療資訊與就醫科別之建議減少民眾於 就診科別之錯誤，以減低醫療資源之時間與資源耗損。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655B-22E0-4F5D-A514-9BE06480169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955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TW" altLang="en-US" dirty="0" smtClean="0"/>
              <a:t>本研究系統開發方法採用”雛型法，可以隨 時檢視各階段的系統雛型功能並能使系統具有整 合性與擴充之特性</a:t>
            </a:r>
            <a:endParaRPr lang="en-US" altLang="zh-TW" dirty="0" smtClean="0"/>
          </a:p>
          <a:p>
            <a:pPr marL="228600" indent="-228600">
              <a:buAutoNum type="arabicPeriod"/>
            </a:pPr>
            <a:endParaRPr lang="en-US" altLang="zh-CN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先建立系統的軟體範式，藉由此系統輪廓，供使用者與系統人員共同評估以確定系統需求，並對此軟體範式不斷修改直至滿足使用者所有的需求為止</a:t>
            </a:r>
            <a:endParaRPr lang="en-US" altLang="zh-TW" dirty="0" smtClean="0"/>
          </a:p>
          <a:p>
            <a:pPr marL="228600" indent="-228600">
              <a:buAutoNum type="arabicPeriod"/>
            </a:pPr>
            <a:endParaRPr lang="en-US" altLang="zh-CN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優點可藉由軟體雛型的評估與使用，可以幫助使用者更加確定對未來系統的需求，降低系統的開發成 本，減少軟體系統完成後無法滿足使用者需求的危機。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655B-22E0-4F5D-A514-9BE06480169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68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TW" altLang="en-US" dirty="0" smtClean="0"/>
              <a:t>根據初步調查，移工在台灣對於就醫上的困難，首要的診間之語言溝通障礙，其次為如何 找尋就近醫療場所來就診取得醫療服務，此外，病人也常常掛錯看 診科別會導致需要將病人轉掛其他科別，因而造成 醫療資源與時間上之浪費</a:t>
            </a:r>
            <a:endParaRPr lang="en-US" altLang="zh-TW" dirty="0" smtClean="0"/>
          </a:p>
          <a:p>
            <a:pPr marL="228600" indent="-228600">
              <a:buAutoNum type="arabicPeriod"/>
            </a:pPr>
            <a:endParaRPr lang="en-US" altLang="zh-CN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本研究所建構之智慧型醫療資訊查詢聊天機 器人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Chatbot</a:t>
            </a:r>
            <a:r>
              <a:rPr lang="en-US" altLang="zh-TW" dirty="0" smtClean="0"/>
              <a:t>)</a:t>
            </a:r>
            <a:r>
              <a:rPr lang="zh-TW" altLang="en-US" dirty="0" smtClean="0"/>
              <a:t>功能規劃分成 </a:t>
            </a:r>
            <a:r>
              <a:rPr lang="en-US" altLang="zh-TW" dirty="0" smtClean="0"/>
              <a:t>6 </a:t>
            </a:r>
            <a:r>
              <a:rPr lang="zh-TW" altLang="en-US" dirty="0" smtClean="0"/>
              <a:t>項資訊服務，分別為</a:t>
            </a:r>
            <a:r>
              <a:rPr lang="en-US" altLang="zh-TW" dirty="0" smtClean="0"/>
              <a:t>: (1)</a:t>
            </a:r>
            <a:r>
              <a:rPr lang="zh-TW" altLang="en-US" dirty="0" smtClean="0"/>
              <a:t>「就診科別建議」子系統。</a:t>
            </a:r>
            <a:r>
              <a:rPr lang="en-US" altLang="zh-TW" dirty="0" smtClean="0"/>
              <a:t>(2)</a:t>
            </a:r>
            <a:r>
              <a:rPr lang="zh-TW" altLang="en-US" dirty="0" smtClean="0"/>
              <a:t>「鄰近醫院診所 查詢與導航」子系統。</a:t>
            </a:r>
            <a:r>
              <a:rPr lang="en-US" altLang="zh-TW" dirty="0" smtClean="0"/>
              <a:t>(3)</a:t>
            </a:r>
            <a:r>
              <a:rPr lang="zh-TW" altLang="en-US" dirty="0" smtClean="0"/>
              <a:t>「我的醫院」子系統。</a:t>
            </a:r>
            <a:r>
              <a:rPr lang="en-US" altLang="zh-TW" dirty="0" smtClean="0"/>
              <a:t>(4) </a:t>
            </a:r>
            <a:r>
              <a:rPr lang="zh-TW" altLang="en-US" dirty="0" smtClean="0"/>
              <a:t>「翻譯服務」子系統。</a:t>
            </a:r>
            <a:r>
              <a:rPr lang="en-US" altLang="zh-TW" dirty="0" smtClean="0"/>
              <a:t>(5)</a:t>
            </a:r>
            <a:r>
              <a:rPr lang="zh-TW" altLang="en-US" dirty="0" smtClean="0"/>
              <a:t>衛教資訊查詢。</a:t>
            </a:r>
            <a:r>
              <a:rPr lang="en-US" altLang="zh-TW" dirty="0" smtClean="0"/>
              <a:t>(6)</a:t>
            </a:r>
            <a:r>
              <a:rPr lang="zh-TW" altLang="en-US" dirty="0" smtClean="0"/>
              <a:t>公衛防疫資訊</a:t>
            </a:r>
            <a:endParaRPr lang="en-US" altLang="zh-TW" dirty="0" smtClean="0"/>
          </a:p>
          <a:p>
            <a:pPr marL="228600" indent="-228600">
              <a:buAutoNum type="arabicPeriod"/>
            </a:pPr>
            <a:endParaRPr lang="en-US" altLang="zh-CN" dirty="0" smtClean="0"/>
          </a:p>
          <a:p>
            <a:pPr marL="228600" indent="-228600">
              <a:buAutoNum type="arabicPeriod"/>
            </a:pPr>
            <a:r>
              <a:rPr lang="en-US" altLang="zh-TW" dirty="0" smtClean="0"/>
              <a:t>LINE-Bot </a:t>
            </a:r>
            <a:r>
              <a:rPr lang="zh-TW" altLang="en-US" dirty="0" smtClean="0"/>
              <a:t>與 </a:t>
            </a:r>
            <a:r>
              <a:rPr lang="en-US" altLang="zh-TW" dirty="0" smtClean="0"/>
              <a:t>LINE MESSAGING API </a:t>
            </a:r>
            <a:r>
              <a:rPr lang="zh-TW" altLang="en-US" dirty="0" smtClean="0"/>
              <a:t>資料傳輸方式主要資料的溝通 協定為超文本傳輸安全協定</a:t>
            </a:r>
            <a:r>
              <a:rPr lang="en-US" altLang="zh-TW" dirty="0" smtClean="0"/>
              <a:t>(HTTPS)</a:t>
            </a:r>
            <a:r>
              <a:rPr lang="zh-TW" altLang="en-US" dirty="0" smtClean="0"/>
              <a:t>，資料於雲端 交換主要以 </a:t>
            </a:r>
            <a:r>
              <a:rPr lang="en-US" altLang="zh-TW" dirty="0" smtClean="0"/>
              <a:t>JavaScript Object Notation(JSON)</a:t>
            </a:r>
            <a:r>
              <a:rPr lang="zh-TW" altLang="en-US" dirty="0" smtClean="0"/>
              <a:t>為資 料的交換格式，系統服務開發的程式語言為 </a:t>
            </a:r>
            <a:r>
              <a:rPr lang="en-US" altLang="zh-TW" dirty="0" smtClean="0"/>
              <a:t>Python</a:t>
            </a:r>
            <a:r>
              <a:rPr lang="zh-TW" altLang="en-US" dirty="0" smtClean="0"/>
              <a:t>，系統佈署雲端平台採用 </a:t>
            </a:r>
            <a:r>
              <a:rPr lang="en-US" altLang="zh-TW" dirty="0" smtClean="0"/>
              <a:t>Heroku14</a:t>
            </a:r>
            <a:r>
              <a:rPr lang="zh-TW" altLang="en-US" dirty="0" smtClean="0"/>
              <a:t>雲端服務 平台。雲端資料庫則採用 </a:t>
            </a:r>
            <a:r>
              <a:rPr lang="en-US" altLang="zh-TW" dirty="0" smtClean="0"/>
              <a:t>MongoDB15</a:t>
            </a:r>
            <a:r>
              <a:rPr lang="zh-TW" altLang="en-US" dirty="0" smtClean="0"/>
              <a:t>之 </a:t>
            </a:r>
            <a:r>
              <a:rPr lang="en-US" altLang="zh-TW" dirty="0" smtClean="0"/>
              <a:t>NoSQL </a:t>
            </a:r>
            <a:r>
              <a:rPr lang="zh-TW" altLang="en-US" dirty="0" smtClean="0"/>
              <a:t>資 料庫架構。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655B-22E0-4F5D-A514-9BE06480169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886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一般而言，</a:t>
            </a:r>
            <a:r>
              <a:rPr lang="en-US" altLang="zh-TW" dirty="0" smtClean="0"/>
              <a:t>LINE-Bot </a:t>
            </a:r>
            <a:r>
              <a:rPr lang="zh-TW" altLang="en-US" dirty="0" smtClean="0"/>
              <a:t>採用 </a:t>
            </a:r>
            <a:r>
              <a:rPr lang="en-US" altLang="zh-TW" dirty="0" smtClean="0"/>
              <a:t>Flask17</a:t>
            </a:r>
            <a:r>
              <a:rPr lang="zh-TW" altLang="en-US" dirty="0" smtClean="0"/>
              <a:t>之網站架構 來進行與使用者之間的互動回應，其互動回應之演 算法會以一問一答的方式進行，會依使用者之訊息內容進行多行的邏輯判斷 式</a:t>
            </a:r>
            <a:r>
              <a:rPr lang="en-US" altLang="zh-TW" dirty="0" smtClean="0"/>
              <a:t>(if -</a:t>
            </a:r>
            <a:r>
              <a:rPr lang="en-US" altLang="zh-TW" dirty="0" err="1" smtClean="0"/>
              <a:t>elif</a:t>
            </a:r>
            <a:r>
              <a:rPr lang="en-US" altLang="zh-TW" dirty="0" smtClean="0"/>
              <a:t>-else statement)</a:t>
            </a:r>
            <a:r>
              <a:rPr lang="zh-TW" altLang="en-US" dirty="0" smtClean="0"/>
              <a:t>給與不同之回應訊息</a:t>
            </a:r>
            <a:endParaRPr lang="en-US" altLang="zh-TW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執行多行邏輯判斷時會增加程式的執行時間與 </a:t>
            </a:r>
            <a:r>
              <a:rPr lang="en-US" altLang="zh-TW" dirty="0" smtClean="0"/>
              <a:t>LINE-Bot </a:t>
            </a:r>
            <a:r>
              <a:rPr lang="zh-TW" altLang="en-US" dirty="0" smtClean="0"/>
              <a:t>的回應時間，我們提出了一個「使用者狀 態設定」與「多行邏輯判斷式」的整合演算法，此結構 會讓可以判斷使用者目前所處的功能狀態，並執行 在此狀態下之特定範圍程式結構，以降低程式的 執行時間與 </a:t>
            </a:r>
            <a:r>
              <a:rPr lang="en-US" altLang="zh-TW" dirty="0" smtClean="0"/>
              <a:t>LINE-Bot </a:t>
            </a:r>
            <a:r>
              <a:rPr lang="zh-TW" altLang="en-US" dirty="0" smtClean="0"/>
              <a:t>的回應時間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655B-22E0-4F5D-A514-9BE06480169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527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為 了 有 效 評 估 本 研 究 </a:t>
            </a:r>
            <a:r>
              <a:rPr lang="en-US" altLang="zh-TW" dirty="0" smtClean="0"/>
              <a:t>LINE-Bot </a:t>
            </a:r>
            <a:r>
              <a:rPr lang="zh-TW" altLang="en-US" dirty="0" smtClean="0"/>
              <a:t>系 統 </a:t>
            </a:r>
            <a:r>
              <a:rPr lang="en-US" altLang="zh-TW" dirty="0" smtClean="0"/>
              <a:t>(Med-Bot)</a:t>
            </a:r>
            <a:r>
              <a:rPr lang="zh-TW" altLang="en-US" dirty="0" smtClean="0"/>
              <a:t>之可用性與使用者接受度，我們採用兩 種 系 統 評 估 方 法 </a:t>
            </a:r>
            <a:r>
              <a:rPr lang="en-US" altLang="zh-TW" dirty="0" smtClean="0"/>
              <a:t>system usability scale (SUS)</a:t>
            </a:r>
            <a:r>
              <a:rPr lang="zh-TW" altLang="en-US" dirty="0" smtClean="0"/>
              <a:t>，</a:t>
            </a:r>
            <a:r>
              <a:rPr lang="en-US" altLang="zh-TW" dirty="0" smtClean="0"/>
              <a:t> </a:t>
            </a:r>
            <a:r>
              <a:rPr lang="fr-FR" altLang="zh-TW" dirty="0" smtClean="0"/>
              <a:t>Net Promoter Score (NPS) question</a:t>
            </a:r>
            <a:r>
              <a:rPr lang="zh-TW" altLang="en-US" dirty="0" smtClean="0"/>
              <a:t>與</a:t>
            </a:r>
            <a:r>
              <a:rPr lang="en-US" altLang="zh-TW" dirty="0" smtClean="0"/>
              <a:t>Customer Satisfaction Score (CSAT) question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en-US" altLang="zh-TW" dirty="0" smtClean="0"/>
              <a:t>Brooke (1996) </a:t>
            </a:r>
            <a:r>
              <a:rPr lang="zh-TW" altLang="en-US" dirty="0" smtClean="0"/>
              <a:t>提出了一個資訊系統可用性 量表 </a:t>
            </a:r>
            <a:r>
              <a:rPr lang="en-US" altLang="zh-TW" dirty="0" smtClean="0"/>
              <a:t>(system usability scale, SUS, </a:t>
            </a:r>
            <a:r>
              <a:rPr lang="zh-TW" altLang="en-US" dirty="0" smtClean="0"/>
              <a:t>如表 </a:t>
            </a:r>
            <a:r>
              <a:rPr lang="en-US" altLang="zh-TW" dirty="0" smtClean="0"/>
              <a:t>1)</a:t>
            </a:r>
            <a:r>
              <a:rPr lang="zh-TW" altLang="en-US" dirty="0" smtClean="0"/>
              <a:t>，此方法 已經使用在多篇的論文中</a:t>
            </a:r>
            <a:r>
              <a:rPr lang="en-US" altLang="zh-TW" dirty="0" smtClean="0"/>
              <a:t>([6],[16])</a:t>
            </a:r>
            <a:r>
              <a:rPr lang="zh-TW" altLang="en-US" dirty="0" smtClean="0"/>
              <a:t>來評估資訊系 統的可用度</a:t>
            </a:r>
            <a:endParaRPr lang="en-US" altLang="zh-TW" dirty="0" smtClean="0"/>
          </a:p>
          <a:p>
            <a:pPr marL="228600" indent="-228600">
              <a:buAutoNum type="arabicPeriod"/>
            </a:pPr>
            <a:endParaRPr lang="en-US" altLang="zh-CN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問卷 </a:t>
            </a:r>
            <a:r>
              <a:rPr lang="en-US" altLang="zh-TW" dirty="0" smtClean="0"/>
              <a:t>10 </a:t>
            </a:r>
            <a:r>
              <a:rPr lang="zh-TW" altLang="en-US" dirty="0" smtClean="0"/>
              <a:t>個題目包含 </a:t>
            </a:r>
            <a:r>
              <a:rPr lang="en-US" altLang="zh-TW" dirty="0" smtClean="0"/>
              <a:t>5 </a:t>
            </a:r>
            <a:r>
              <a:rPr lang="zh-TW" altLang="en-US" dirty="0" smtClean="0"/>
              <a:t>個問題是正面陳述，其餘為負面陳述，。</a:t>
            </a:r>
            <a:r>
              <a:rPr lang="en-US" altLang="zh-TW" dirty="0" smtClean="0"/>
              <a:t>SUS </a:t>
            </a:r>
            <a:r>
              <a:rPr lang="zh-TW" altLang="en-US" dirty="0" smtClean="0"/>
              <a:t>分數在 </a:t>
            </a:r>
            <a:r>
              <a:rPr lang="en-US" altLang="zh-TW" dirty="0" smtClean="0"/>
              <a:t>0 </a:t>
            </a:r>
            <a:r>
              <a:rPr lang="zh-TW" altLang="en-US" dirty="0" smtClean="0"/>
              <a:t>到 </a:t>
            </a:r>
            <a:r>
              <a:rPr lang="en-US" altLang="zh-TW" dirty="0" smtClean="0"/>
              <a:t>100 </a:t>
            </a:r>
            <a:r>
              <a:rPr lang="zh-TW" altLang="en-US" dirty="0" smtClean="0"/>
              <a:t>之間其計算公式如下示</a:t>
            </a:r>
            <a:r>
              <a:rPr lang="en-US" altLang="zh-TW" dirty="0" smtClean="0"/>
              <a:t>: </a:t>
            </a:r>
            <a:r>
              <a:rPr lang="zh-TW" altLang="en-US" dirty="0" smtClean="0"/>
              <a:t>，高於 </a:t>
            </a:r>
            <a:r>
              <a:rPr lang="en-US" altLang="zh-TW" dirty="0" smtClean="0"/>
              <a:t>70 </a:t>
            </a:r>
            <a:r>
              <a:rPr lang="zh-TW" altLang="en-US" dirty="0" smtClean="0"/>
              <a:t>時，大多數使用者都能接受 此資訊系統。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655B-22E0-4F5D-A514-9BE06480169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40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655B-22E0-4F5D-A514-9BE06480169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89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D870-8283-4DD2-9937-AECF23EF6CEF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CBA0-A312-46AB-8163-AF5776386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57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D870-8283-4DD2-9937-AECF23EF6CEF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CBA0-A312-46AB-8163-AF5776386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5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15"/>
            <a:ext cx="2057400" cy="438729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15"/>
            <a:ext cx="6019800" cy="438729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D870-8283-4DD2-9937-AECF23EF6CEF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CBA0-A312-46AB-8163-AF5776386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77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D870-8283-4DD2-9937-AECF23EF6CEF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CBA0-A312-46AB-8163-AF5776386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99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156"/>
            <a:ext cx="7772400" cy="10212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363"/>
            <a:ext cx="7772400" cy="11247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D870-8283-4DD2-9937-AECF23EF6CEF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CBA0-A312-46AB-8163-AF5776386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99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99780"/>
            <a:ext cx="4038600" cy="339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99780"/>
            <a:ext cx="4038600" cy="339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D870-8283-4DD2-9937-AECF23EF6CEF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CBA0-A312-46AB-8163-AF5776386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5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40188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40188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0980"/>
            <a:ext cx="4041775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0653"/>
            <a:ext cx="4041775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D870-8283-4DD2-9937-AECF23EF6CEF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CBA0-A312-46AB-8163-AF5776386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89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D870-8283-4DD2-9937-AECF23EF6CEF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CBA0-A312-46AB-8163-AF5776386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20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D870-8283-4DD2-9937-AECF23EF6CEF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CBA0-A312-46AB-8163-AF5776386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1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24"/>
            <a:ext cx="3008313" cy="8712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25"/>
            <a:ext cx="5111750" cy="4388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5993"/>
            <a:ext cx="3008313" cy="3517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D870-8283-4DD2-9937-AECF23EF6CEF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CBA0-A312-46AB-8163-AF5776386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06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9339"/>
            <a:ext cx="5486400" cy="4249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439"/>
            <a:ext cx="5486400" cy="30851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262"/>
            <a:ext cx="5486400" cy="6034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D870-8283-4DD2-9937-AECF23EF6CEF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CBA0-A312-46AB-8163-AF5776386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31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99780"/>
            <a:ext cx="8229600" cy="3393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1D870-8283-4DD2-9937-AECF23EF6CEF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DCBA0-A312-46AB-8163-AF5776386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85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669735" y="914772"/>
            <a:ext cx="2222812" cy="2923236"/>
            <a:chOff x="1078816" y="964066"/>
            <a:chExt cx="2222812" cy="2923236"/>
          </a:xfrm>
        </p:grpSpPr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1078816" y="2540257"/>
              <a:ext cx="696716" cy="1019561"/>
            </a:xfrm>
            <a:custGeom>
              <a:avLst/>
              <a:gdLst>
                <a:gd name="T0" fmla="*/ 94 w 375"/>
                <a:gd name="T1" fmla="*/ 0 h 549"/>
                <a:gd name="T2" fmla="*/ 11 w 375"/>
                <a:gd name="T3" fmla="*/ 12 h 549"/>
                <a:gd name="T4" fmla="*/ 0 w 375"/>
                <a:gd name="T5" fmla="*/ 127 h 549"/>
                <a:gd name="T6" fmla="*/ 174 w 375"/>
                <a:gd name="T7" fmla="*/ 549 h 549"/>
                <a:gd name="T8" fmla="*/ 375 w 375"/>
                <a:gd name="T9" fmla="*/ 280 h 549"/>
                <a:gd name="T10" fmla="*/ 94 w 375"/>
                <a:gd name="T11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549">
                  <a:moveTo>
                    <a:pt x="94" y="0"/>
                  </a:moveTo>
                  <a:cubicBezTo>
                    <a:pt x="65" y="0"/>
                    <a:pt x="37" y="4"/>
                    <a:pt x="11" y="12"/>
                  </a:cubicBezTo>
                  <a:cubicBezTo>
                    <a:pt x="3" y="49"/>
                    <a:pt x="0" y="87"/>
                    <a:pt x="0" y="127"/>
                  </a:cubicBezTo>
                  <a:cubicBezTo>
                    <a:pt x="0" y="291"/>
                    <a:pt x="66" y="441"/>
                    <a:pt x="174" y="549"/>
                  </a:cubicBezTo>
                  <a:cubicBezTo>
                    <a:pt x="290" y="514"/>
                    <a:pt x="375" y="407"/>
                    <a:pt x="375" y="280"/>
                  </a:cubicBezTo>
                  <a:cubicBezTo>
                    <a:pt x="375" y="125"/>
                    <a:pt x="249" y="0"/>
                    <a:pt x="94" y="0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1088093" y="2231327"/>
              <a:ext cx="600234" cy="615077"/>
            </a:xfrm>
            <a:custGeom>
              <a:avLst/>
              <a:gdLst>
                <a:gd name="T0" fmla="*/ 158 w 323"/>
                <a:gd name="T1" fmla="*/ 0 h 331"/>
                <a:gd name="T2" fmla="*/ 51 w 323"/>
                <a:gd name="T3" fmla="*/ 38 h 331"/>
                <a:gd name="T4" fmla="*/ 0 w 323"/>
                <a:gd name="T5" fmla="*/ 216 h 331"/>
                <a:gd name="T6" fmla="*/ 158 w 323"/>
                <a:gd name="T7" fmla="*/ 331 h 331"/>
                <a:gd name="T8" fmla="*/ 323 w 323"/>
                <a:gd name="T9" fmla="*/ 166 h 331"/>
                <a:gd name="T10" fmla="*/ 158 w 323"/>
                <a:gd name="T11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331">
                  <a:moveTo>
                    <a:pt x="158" y="0"/>
                  </a:moveTo>
                  <a:cubicBezTo>
                    <a:pt x="117" y="0"/>
                    <a:pt x="80" y="14"/>
                    <a:pt x="51" y="38"/>
                  </a:cubicBezTo>
                  <a:cubicBezTo>
                    <a:pt x="25" y="94"/>
                    <a:pt x="8" y="153"/>
                    <a:pt x="0" y="216"/>
                  </a:cubicBezTo>
                  <a:cubicBezTo>
                    <a:pt x="21" y="283"/>
                    <a:pt x="84" y="331"/>
                    <a:pt x="158" y="331"/>
                  </a:cubicBezTo>
                  <a:cubicBezTo>
                    <a:pt x="249" y="331"/>
                    <a:pt x="323" y="257"/>
                    <a:pt x="323" y="166"/>
                  </a:cubicBezTo>
                  <a:cubicBezTo>
                    <a:pt x="323" y="74"/>
                    <a:pt x="249" y="0"/>
                    <a:pt x="158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Oval 9"/>
            <p:cNvSpPr>
              <a:spLocks noChangeArrowheads="1"/>
            </p:cNvSpPr>
            <p:nvPr/>
          </p:nvSpPr>
          <p:spPr bwMode="auto">
            <a:xfrm>
              <a:off x="1530616" y="2179723"/>
              <a:ext cx="506964" cy="507925"/>
            </a:xfrm>
            <a:prstGeom prst="ellipse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Oval 10"/>
            <p:cNvSpPr>
              <a:spLocks noChangeArrowheads="1"/>
            </p:cNvSpPr>
            <p:nvPr/>
          </p:nvSpPr>
          <p:spPr bwMode="auto">
            <a:xfrm>
              <a:off x="2050137" y="1993832"/>
              <a:ext cx="576113" cy="574257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Oval 11"/>
            <p:cNvSpPr>
              <a:spLocks noChangeArrowheads="1"/>
            </p:cNvSpPr>
            <p:nvPr/>
          </p:nvSpPr>
          <p:spPr bwMode="auto">
            <a:xfrm>
              <a:off x="1688327" y="1950229"/>
              <a:ext cx="413762" cy="41283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Oval 12"/>
            <p:cNvSpPr>
              <a:spLocks noChangeArrowheads="1"/>
            </p:cNvSpPr>
            <p:nvPr/>
          </p:nvSpPr>
          <p:spPr bwMode="auto">
            <a:xfrm>
              <a:off x="1955510" y="1555021"/>
              <a:ext cx="256050" cy="256050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Oval 13"/>
            <p:cNvSpPr>
              <a:spLocks noChangeArrowheads="1"/>
            </p:cNvSpPr>
            <p:nvPr/>
          </p:nvSpPr>
          <p:spPr bwMode="auto">
            <a:xfrm>
              <a:off x="2389682" y="1158887"/>
              <a:ext cx="86278" cy="87205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14"/>
            <p:cNvSpPr>
              <a:spLocks noChangeArrowheads="1"/>
            </p:cNvSpPr>
            <p:nvPr/>
          </p:nvSpPr>
          <p:spPr bwMode="auto">
            <a:xfrm>
              <a:off x="1532470" y="1755408"/>
              <a:ext cx="85350" cy="85350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Oval 15"/>
            <p:cNvSpPr>
              <a:spLocks noChangeArrowheads="1"/>
            </p:cNvSpPr>
            <p:nvPr/>
          </p:nvSpPr>
          <p:spPr bwMode="auto">
            <a:xfrm>
              <a:off x="2068691" y="1905698"/>
              <a:ext cx="87205" cy="88133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1673483" y="1653359"/>
              <a:ext cx="376653" cy="377581"/>
            </a:xfrm>
            <a:custGeom>
              <a:avLst/>
              <a:gdLst>
                <a:gd name="T0" fmla="*/ 201 w 203"/>
                <a:gd name="T1" fmla="*/ 98 h 203"/>
                <a:gd name="T2" fmla="*/ 105 w 203"/>
                <a:gd name="T3" fmla="*/ 201 h 203"/>
                <a:gd name="T4" fmla="*/ 1 w 203"/>
                <a:gd name="T5" fmla="*/ 105 h 203"/>
                <a:gd name="T6" fmla="*/ 98 w 203"/>
                <a:gd name="T7" fmla="*/ 1 h 203"/>
                <a:gd name="T8" fmla="*/ 201 w 203"/>
                <a:gd name="T9" fmla="*/ 9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1" y="98"/>
                  </a:moveTo>
                  <a:cubicBezTo>
                    <a:pt x="203" y="153"/>
                    <a:pt x="160" y="200"/>
                    <a:pt x="105" y="201"/>
                  </a:cubicBezTo>
                  <a:cubicBezTo>
                    <a:pt x="49" y="203"/>
                    <a:pt x="3" y="160"/>
                    <a:pt x="1" y="105"/>
                  </a:cubicBezTo>
                  <a:cubicBezTo>
                    <a:pt x="0" y="49"/>
                    <a:pt x="43" y="3"/>
                    <a:pt x="98" y="1"/>
                  </a:cubicBezTo>
                  <a:cubicBezTo>
                    <a:pt x="153" y="0"/>
                    <a:pt x="200" y="43"/>
                    <a:pt x="201" y="98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17"/>
            <p:cNvSpPr>
              <a:spLocks noChangeArrowheads="1"/>
            </p:cNvSpPr>
            <p:nvPr/>
          </p:nvSpPr>
          <p:spPr bwMode="auto">
            <a:xfrm>
              <a:off x="1504639" y="1901988"/>
              <a:ext cx="141013" cy="143796"/>
            </a:xfrm>
            <a:prstGeom prst="ellipse">
              <a:avLst/>
            </a:prstGeom>
            <a:solidFill>
              <a:srgbClr val="00A0E9">
                <a:alpha val="7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Oval 18"/>
            <p:cNvSpPr>
              <a:spLocks noChangeArrowheads="1"/>
            </p:cNvSpPr>
            <p:nvPr/>
          </p:nvSpPr>
          <p:spPr bwMode="auto">
            <a:xfrm>
              <a:off x="2167029" y="964066"/>
              <a:ext cx="142869" cy="142868"/>
            </a:xfrm>
            <a:prstGeom prst="ellipse">
              <a:avLst/>
            </a:prstGeom>
            <a:solidFill>
              <a:srgbClr val="00A0E9">
                <a:alpha val="7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Oval 19"/>
            <p:cNvSpPr>
              <a:spLocks noChangeArrowheads="1"/>
            </p:cNvSpPr>
            <p:nvPr/>
          </p:nvSpPr>
          <p:spPr bwMode="auto">
            <a:xfrm>
              <a:off x="2276500" y="1307321"/>
              <a:ext cx="312641" cy="312641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20"/>
            <p:cNvSpPr>
              <a:spLocks noChangeArrowheads="1"/>
            </p:cNvSpPr>
            <p:nvPr/>
          </p:nvSpPr>
          <p:spPr bwMode="auto">
            <a:xfrm>
              <a:off x="2276500" y="1816638"/>
              <a:ext cx="312641" cy="314496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Oval 21"/>
            <p:cNvSpPr>
              <a:spLocks noChangeArrowheads="1"/>
            </p:cNvSpPr>
            <p:nvPr/>
          </p:nvSpPr>
          <p:spPr bwMode="auto">
            <a:xfrm>
              <a:off x="2754274" y="1514202"/>
              <a:ext cx="141013" cy="141013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"/>
            <p:cNvSpPr>
              <a:spLocks/>
            </p:cNvSpPr>
            <p:nvPr/>
          </p:nvSpPr>
          <p:spPr bwMode="auto">
            <a:xfrm>
              <a:off x="2947240" y="2064338"/>
              <a:ext cx="348822" cy="600233"/>
            </a:xfrm>
            <a:custGeom>
              <a:avLst/>
              <a:gdLst>
                <a:gd name="T0" fmla="*/ 0 w 188"/>
                <a:gd name="T1" fmla="*/ 132 h 323"/>
                <a:gd name="T2" fmla="*/ 188 w 188"/>
                <a:gd name="T3" fmla="*/ 323 h 323"/>
                <a:gd name="T4" fmla="*/ 53 w 188"/>
                <a:gd name="T5" fmla="*/ 0 h 323"/>
                <a:gd name="T6" fmla="*/ 0 w 188"/>
                <a:gd name="T7" fmla="*/ 132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323">
                  <a:moveTo>
                    <a:pt x="0" y="132"/>
                  </a:moveTo>
                  <a:cubicBezTo>
                    <a:pt x="0" y="237"/>
                    <a:pt x="84" y="321"/>
                    <a:pt x="188" y="323"/>
                  </a:cubicBezTo>
                  <a:cubicBezTo>
                    <a:pt x="176" y="201"/>
                    <a:pt x="127" y="89"/>
                    <a:pt x="53" y="0"/>
                  </a:cubicBezTo>
                  <a:cubicBezTo>
                    <a:pt x="20" y="34"/>
                    <a:pt x="0" y="81"/>
                    <a:pt x="0" y="132"/>
                  </a:cubicBezTo>
                  <a:close/>
                </a:path>
              </a:pathLst>
            </a:custGeom>
            <a:solidFill>
              <a:srgbClr val="00A0E9">
                <a:alpha val="7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3"/>
            <p:cNvSpPr>
              <a:spLocks/>
            </p:cNvSpPr>
            <p:nvPr/>
          </p:nvSpPr>
          <p:spPr bwMode="auto">
            <a:xfrm>
              <a:off x="2563165" y="2261014"/>
              <a:ext cx="738463" cy="894319"/>
            </a:xfrm>
            <a:custGeom>
              <a:avLst/>
              <a:gdLst>
                <a:gd name="T0" fmla="*/ 0 w 398"/>
                <a:gd name="T1" fmla="*/ 241 h 481"/>
                <a:gd name="T2" fmla="*/ 241 w 398"/>
                <a:gd name="T3" fmla="*/ 481 h 481"/>
                <a:gd name="T4" fmla="*/ 375 w 398"/>
                <a:gd name="T5" fmla="*/ 440 h 481"/>
                <a:gd name="T6" fmla="*/ 398 w 398"/>
                <a:gd name="T7" fmla="*/ 277 h 481"/>
                <a:gd name="T8" fmla="*/ 342 w 398"/>
                <a:gd name="T9" fmla="*/ 22 h 481"/>
                <a:gd name="T10" fmla="*/ 241 w 398"/>
                <a:gd name="T11" fmla="*/ 0 h 481"/>
                <a:gd name="T12" fmla="*/ 0 w 398"/>
                <a:gd name="T13" fmla="*/ 24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8" h="481">
                  <a:moveTo>
                    <a:pt x="0" y="241"/>
                  </a:moveTo>
                  <a:cubicBezTo>
                    <a:pt x="0" y="374"/>
                    <a:pt x="108" y="481"/>
                    <a:pt x="241" y="481"/>
                  </a:cubicBezTo>
                  <a:cubicBezTo>
                    <a:pt x="291" y="481"/>
                    <a:pt x="337" y="466"/>
                    <a:pt x="375" y="440"/>
                  </a:cubicBezTo>
                  <a:cubicBezTo>
                    <a:pt x="390" y="388"/>
                    <a:pt x="398" y="333"/>
                    <a:pt x="398" y="277"/>
                  </a:cubicBezTo>
                  <a:cubicBezTo>
                    <a:pt x="398" y="186"/>
                    <a:pt x="378" y="100"/>
                    <a:pt x="342" y="22"/>
                  </a:cubicBezTo>
                  <a:cubicBezTo>
                    <a:pt x="311" y="8"/>
                    <a:pt x="277" y="0"/>
                    <a:pt x="241" y="0"/>
                  </a:cubicBezTo>
                  <a:cubicBezTo>
                    <a:pt x="108" y="0"/>
                    <a:pt x="0" y="108"/>
                    <a:pt x="0" y="241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4"/>
            <p:cNvSpPr>
              <a:spLocks/>
            </p:cNvSpPr>
            <p:nvPr/>
          </p:nvSpPr>
          <p:spPr bwMode="auto">
            <a:xfrm>
              <a:off x="2574297" y="2261014"/>
              <a:ext cx="415618" cy="355316"/>
            </a:xfrm>
            <a:custGeom>
              <a:avLst/>
              <a:gdLst>
                <a:gd name="T0" fmla="*/ 0 w 224"/>
                <a:gd name="T1" fmla="*/ 188 h 191"/>
                <a:gd name="T2" fmla="*/ 33 w 224"/>
                <a:gd name="T3" fmla="*/ 191 h 191"/>
                <a:gd name="T4" fmla="*/ 224 w 224"/>
                <a:gd name="T5" fmla="*/ 0 h 191"/>
                <a:gd name="T6" fmla="*/ 0 w 224"/>
                <a:gd name="T7" fmla="*/ 18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191">
                  <a:moveTo>
                    <a:pt x="0" y="188"/>
                  </a:moveTo>
                  <a:cubicBezTo>
                    <a:pt x="11" y="190"/>
                    <a:pt x="22" y="191"/>
                    <a:pt x="33" y="191"/>
                  </a:cubicBezTo>
                  <a:cubicBezTo>
                    <a:pt x="138" y="191"/>
                    <a:pt x="224" y="106"/>
                    <a:pt x="224" y="0"/>
                  </a:cubicBezTo>
                  <a:cubicBezTo>
                    <a:pt x="114" y="5"/>
                    <a:pt x="23" y="84"/>
                    <a:pt x="0" y="188"/>
                  </a:cubicBezTo>
                  <a:close/>
                </a:path>
              </a:pathLst>
            </a:custGeom>
            <a:solidFill>
              <a:srgbClr val="00A0E9">
                <a:alpha val="7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5"/>
            <p:cNvSpPr>
              <a:spLocks/>
            </p:cNvSpPr>
            <p:nvPr/>
          </p:nvSpPr>
          <p:spPr bwMode="auto">
            <a:xfrm>
              <a:off x="2840364" y="3083913"/>
              <a:ext cx="420165" cy="581208"/>
            </a:xfrm>
            <a:custGeom>
              <a:avLst/>
              <a:gdLst>
                <a:gd name="T0" fmla="*/ 224 w 224"/>
                <a:gd name="T1" fmla="*/ 0 h 310"/>
                <a:gd name="T2" fmla="*/ 0 w 224"/>
                <a:gd name="T3" fmla="*/ 240 h 310"/>
                <a:gd name="T4" fmla="*/ 11 w 224"/>
                <a:gd name="T5" fmla="*/ 310 h 310"/>
                <a:gd name="T6" fmla="*/ 224 w 224"/>
                <a:gd name="T7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310">
                  <a:moveTo>
                    <a:pt x="224" y="0"/>
                  </a:moveTo>
                  <a:cubicBezTo>
                    <a:pt x="99" y="9"/>
                    <a:pt x="0" y="113"/>
                    <a:pt x="0" y="240"/>
                  </a:cubicBezTo>
                  <a:cubicBezTo>
                    <a:pt x="0" y="265"/>
                    <a:pt x="4" y="288"/>
                    <a:pt x="11" y="310"/>
                  </a:cubicBezTo>
                  <a:cubicBezTo>
                    <a:pt x="112" y="233"/>
                    <a:pt x="187" y="125"/>
                    <a:pt x="224" y="0"/>
                  </a:cubicBezTo>
                  <a:close/>
                </a:path>
              </a:pathLst>
            </a:custGeom>
            <a:solidFill>
              <a:srgbClr val="00A0E9">
                <a:alpha val="7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6"/>
            <p:cNvSpPr>
              <a:spLocks/>
            </p:cNvSpPr>
            <p:nvPr/>
          </p:nvSpPr>
          <p:spPr bwMode="auto">
            <a:xfrm>
              <a:off x="1104792" y="3017103"/>
              <a:ext cx="615077" cy="753306"/>
            </a:xfrm>
            <a:custGeom>
              <a:avLst/>
              <a:gdLst>
                <a:gd name="T0" fmla="*/ 22 w 331"/>
                <a:gd name="T1" fmla="*/ 0 h 405"/>
                <a:gd name="T2" fmla="*/ 0 w 331"/>
                <a:gd name="T3" fmla="*/ 0 h 405"/>
                <a:gd name="T4" fmla="*/ 316 w 331"/>
                <a:gd name="T5" fmla="*/ 405 h 405"/>
                <a:gd name="T6" fmla="*/ 331 w 331"/>
                <a:gd name="T7" fmla="*/ 309 h 405"/>
                <a:gd name="T8" fmla="*/ 22 w 331"/>
                <a:gd name="T9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405">
                  <a:moveTo>
                    <a:pt x="22" y="0"/>
                  </a:moveTo>
                  <a:cubicBezTo>
                    <a:pt x="14" y="0"/>
                    <a:pt x="7" y="0"/>
                    <a:pt x="0" y="0"/>
                  </a:cubicBezTo>
                  <a:cubicBezTo>
                    <a:pt x="40" y="178"/>
                    <a:pt x="158" y="325"/>
                    <a:pt x="316" y="405"/>
                  </a:cubicBezTo>
                  <a:cubicBezTo>
                    <a:pt x="326" y="375"/>
                    <a:pt x="331" y="343"/>
                    <a:pt x="331" y="309"/>
                  </a:cubicBezTo>
                  <a:cubicBezTo>
                    <a:pt x="331" y="138"/>
                    <a:pt x="193" y="0"/>
                    <a:pt x="22" y="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auto">
            <a:xfrm>
              <a:off x="1406301" y="2974428"/>
              <a:ext cx="1229226" cy="912874"/>
            </a:xfrm>
            <a:custGeom>
              <a:avLst/>
              <a:gdLst>
                <a:gd name="T0" fmla="*/ 331 w 662"/>
                <a:gd name="T1" fmla="*/ 0 h 491"/>
                <a:gd name="T2" fmla="*/ 0 w 662"/>
                <a:gd name="T3" fmla="*/ 317 h 491"/>
                <a:gd name="T4" fmla="*/ 422 w 662"/>
                <a:gd name="T5" fmla="*/ 491 h 491"/>
                <a:gd name="T6" fmla="*/ 639 w 662"/>
                <a:gd name="T7" fmla="*/ 451 h 491"/>
                <a:gd name="T8" fmla="*/ 662 w 662"/>
                <a:gd name="T9" fmla="*/ 331 h 491"/>
                <a:gd name="T10" fmla="*/ 331 w 662"/>
                <a:gd name="T1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2" h="491">
                  <a:moveTo>
                    <a:pt x="331" y="0"/>
                  </a:moveTo>
                  <a:cubicBezTo>
                    <a:pt x="153" y="0"/>
                    <a:pt x="7" y="141"/>
                    <a:pt x="0" y="317"/>
                  </a:cubicBezTo>
                  <a:cubicBezTo>
                    <a:pt x="108" y="425"/>
                    <a:pt x="258" y="491"/>
                    <a:pt x="422" y="491"/>
                  </a:cubicBezTo>
                  <a:cubicBezTo>
                    <a:pt x="499" y="491"/>
                    <a:pt x="572" y="477"/>
                    <a:pt x="639" y="451"/>
                  </a:cubicBezTo>
                  <a:cubicBezTo>
                    <a:pt x="654" y="414"/>
                    <a:pt x="662" y="373"/>
                    <a:pt x="662" y="331"/>
                  </a:cubicBezTo>
                  <a:cubicBezTo>
                    <a:pt x="662" y="148"/>
                    <a:pt x="514" y="0"/>
                    <a:pt x="331" y="0"/>
                  </a:cubicBezTo>
                  <a:close/>
                </a:path>
              </a:pathLst>
            </a:custGeom>
            <a:solidFill>
              <a:schemeClr val="accent6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8"/>
            <p:cNvSpPr>
              <a:spLocks/>
            </p:cNvSpPr>
            <p:nvPr/>
          </p:nvSpPr>
          <p:spPr bwMode="auto">
            <a:xfrm>
              <a:off x="2335874" y="2933609"/>
              <a:ext cx="874838" cy="872054"/>
            </a:xfrm>
            <a:custGeom>
              <a:avLst/>
              <a:gdLst>
                <a:gd name="T0" fmla="*/ 471 w 471"/>
                <a:gd name="T1" fmla="*/ 153 h 469"/>
                <a:gd name="T2" fmla="*/ 244 w 471"/>
                <a:gd name="T3" fmla="*/ 0 h 469"/>
                <a:gd name="T4" fmla="*/ 0 w 471"/>
                <a:gd name="T5" fmla="*/ 244 h 469"/>
                <a:gd name="T6" fmla="*/ 149 w 471"/>
                <a:gd name="T7" fmla="*/ 469 h 469"/>
                <a:gd name="T8" fmla="*/ 471 w 471"/>
                <a:gd name="T9" fmla="*/ 153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469">
                  <a:moveTo>
                    <a:pt x="471" y="153"/>
                  </a:moveTo>
                  <a:cubicBezTo>
                    <a:pt x="435" y="63"/>
                    <a:pt x="347" y="0"/>
                    <a:pt x="244" y="0"/>
                  </a:cubicBezTo>
                  <a:cubicBezTo>
                    <a:pt x="109" y="0"/>
                    <a:pt x="0" y="109"/>
                    <a:pt x="0" y="244"/>
                  </a:cubicBezTo>
                  <a:cubicBezTo>
                    <a:pt x="0" y="345"/>
                    <a:pt x="61" y="432"/>
                    <a:pt x="149" y="469"/>
                  </a:cubicBezTo>
                  <a:cubicBezTo>
                    <a:pt x="293" y="410"/>
                    <a:pt x="409" y="296"/>
                    <a:pt x="471" y="153"/>
                  </a:cubicBezTo>
                  <a:close/>
                </a:path>
              </a:pathLst>
            </a:custGeom>
            <a:solidFill>
              <a:srgbClr val="00A0E9">
                <a:alpha val="7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30"/>
            <p:cNvSpPr>
              <a:spLocks noChangeArrowheads="1"/>
            </p:cNvSpPr>
            <p:nvPr/>
          </p:nvSpPr>
          <p:spPr bwMode="auto">
            <a:xfrm>
              <a:off x="2540899" y="1675625"/>
              <a:ext cx="493546" cy="496329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11"/>
            <p:cNvSpPr>
              <a:spLocks noChangeArrowheads="1"/>
            </p:cNvSpPr>
            <p:nvPr/>
          </p:nvSpPr>
          <p:spPr bwMode="auto">
            <a:xfrm>
              <a:off x="1833627" y="2696302"/>
              <a:ext cx="557332" cy="556080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11"/>
            <p:cNvSpPr>
              <a:spLocks noChangeArrowheads="1"/>
            </p:cNvSpPr>
            <p:nvPr/>
          </p:nvSpPr>
          <p:spPr bwMode="auto">
            <a:xfrm>
              <a:off x="2226489" y="2491874"/>
              <a:ext cx="249471" cy="248912"/>
            </a:xfrm>
            <a:prstGeom prst="ellipse">
              <a:avLst/>
            </a:prstGeom>
            <a:solidFill>
              <a:srgbClr val="00A0E9">
                <a:alpha val="7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6" name="TextBox 143"/>
          <p:cNvSpPr txBox="1"/>
          <p:nvPr/>
        </p:nvSpPr>
        <p:spPr>
          <a:xfrm>
            <a:off x="3062432" y="1635267"/>
            <a:ext cx="5400600" cy="1135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建構智慧翻譯與地域查詢之 </a:t>
            </a:r>
            <a:r>
              <a:rPr lang="en-US" altLang="zh-TW" sz="24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LINE-Bot </a:t>
            </a:r>
            <a:r>
              <a:rPr lang="zh-TW" altLang="en-US" sz="24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供醫療院所查詢與多國語溝通服務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3173743" y="3178047"/>
            <a:ext cx="346310" cy="346310"/>
            <a:chOff x="801291" y="3535885"/>
            <a:chExt cx="219347" cy="219347"/>
          </a:xfrm>
        </p:grpSpPr>
        <p:sp>
          <p:nvSpPr>
            <p:cNvPr id="48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800">
                <a:solidFill>
                  <a:srgbClr val="FFFDE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50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Freeform 13"/>
              <p:cNvSpPr>
                <a:spLocks/>
              </p:cNvSpPr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2" name="Group 14"/>
          <p:cNvGrpSpPr>
            <a:grpSpLocks/>
          </p:cNvGrpSpPr>
          <p:nvPr/>
        </p:nvGrpSpPr>
        <p:grpSpPr bwMode="auto">
          <a:xfrm>
            <a:off x="5675567" y="3178047"/>
            <a:ext cx="346310" cy="346310"/>
            <a:chOff x="4248" y="3024"/>
            <a:chExt cx="600" cy="599"/>
          </a:xfrm>
        </p:grpSpPr>
        <p:sp>
          <p:nvSpPr>
            <p:cNvPr id="53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800">
                <a:solidFill>
                  <a:srgbClr val="FFFDE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54" name="Group 16"/>
            <p:cNvGrpSpPr>
              <a:grpSpLocks/>
            </p:cNvGrpSpPr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55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Freeform 18"/>
              <p:cNvSpPr>
                <a:spLocks/>
              </p:cNvSpPr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5992395" y="3146753"/>
            <a:ext cx="260680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共同主持人</a:t>
            </a:r>
            <a:r>
              <a:rPr lang="en-US" altLang="zh-TW" sz="14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:</a:t>
            </a:r>
            <a:r>
              <a:rPr lang="zh-TW" altLang="en-US" sz="14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 </a:t>
            </a:r>
            <a:r>
              <a:rPr lang="zh-TW" altLang="en-US" sz="1400" dirty="0" smtClean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陳俊鴻</a:t>
            </a:r>
            <a:r>
              <a:rPr lang="zh-TW" altLang="en-US" sz="14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、</a:t>
            </a:r>
            <a:r>
              <a:rPr lang="zh-TW" altLang="en-US" sz="1400" dirty="0" smtClean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廖俊芳、</a:t>
            </a:r>
            <a:endParaRPr lang="zh-TW" altLang="en-US" sz="1400" dirty="0"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491696" y="3127197"/>
            <a:ext cx="212910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計畫主持人</a:t>
            </a:r>
            <a:r>
              <a:rPr lang="en-US" altLang="zh-TW" sz="14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:</a:t>
            </a:r>
            <a:r>
              <a:rPr lang="zh-TW" altLang="en-US" sz="14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 </a:t>
            </a:r>
            <a:r>
              <a:rPr lang="zh-TW" altLang="en-US" sz="1400" dirty="0" smtClean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陳泰良 博士</a:t>
            </a:r>
            <a:endParaRPr lang="en-US" altLang="zh-TW" sz="1400" dirty="0"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  <p:grpSp>
        <p:nvGrpSpPr>
          <p:cNvPr id="59" name="Group 14"/>
          <p:cNvGrpSpPr>
            <a:grpSpLocks/>
          </p:cNvGrpSpPr>
          <p:nvPr/>
        </p:nvGrpSpPr>
        <p:grpSpPr bwMode="auto">
          <a:xfrm>
            <a:off x="3174868" y="3793265"/>
            <a:ext cx="346310" cy="346310"/>
            <a:chOff x="4248" y="3024"/>
            <a:chExt cx="600" cy="599"/>
          </a:xfrm>
        </p:grpSpPr>
        <p:sp>
          <p:nvSpPr>
            <p:cNvPr id="60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800">
                <a:solidFill>
                  <a:srgbClr val="FFFDE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61" name="Group 16"/>
            <p:cNvGrpSpPr>
              <a:grpSpLocks/>
            </p:cNvGrpSpPr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62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Freeform 18"/>
              <p:cNvSpPr>
                <a:spLocks/>
              </p:cNvSpPr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64" name="Text Box 20"/>
          <p:cNvSpPr txBox="1">
            <a:spLocks noChangeArrowheads="1"/>
          </p:cNvSpPr>
          <p:nvPr/>
        </p:nvSpPr>
        <p:spPr bwMode="auto">
          <a:xfrm>
            <a:off x="3491696" y="3761971"/>
            <a:ext cx="152958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dirty="0" smtClean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研究</a:t>
            </a:r>
            <a:r>
              <a:rPr lang="zh-TW" altLang="en-US" sz="14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助理</a:t>
            </a:r>
            <a:r>
              <a:rPr lang="en-US" altLang="zh-TW" sz="1400" dirty="0" smtClean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:</a:t>
            </a:r>
            <a:r>
              <a:rPr lang="zh-TW" altLang="en-US" sz="1400" dirty="0" smtClean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 成竣昇</a:t>
            </a:r>
            <a:endParaRPr lang="zh-TW" altLang="en-US" sz="1400" dirty="0"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169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0" y="4803204"/>
            <a:ext cx="9144000" cy="3387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01187" y="275731"/>
            <a:ext cx="189403" cy="588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480197" y="246833"/>
            <a:ext cx="27780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研究結果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  <p:sp>
        <p:nvSpPr>
          <p:cNvPr id="32" name="Rectangle 39"/>
          <p:cNvSpPr>
            <a:spLocks noChangeArrowheads="1"/>
          </p:cNvSpPr>
          <p:nvPr/>
        </p:nvSpPr>
        <p:spPr bwMode="auto">
          <a:xfrm>
            <a:off x="457652" y="627320"/>
            <a:ext cx="30243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6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 項資訊服務選單提供相應功能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34125" y="128199"/>
            <a:ext cx="161764" cy="60698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89" r="68672" b="25265"/>
          <a:stretch/>
        </p:blipFill>
        <p:spPr>
          <a:xfrm>
            <a:off x="5076056" y="1202804"/>
            <a:ext cx="1296144" cy="132930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071409" y="2786980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對話訊息翻譯成多國的語言</a:t>
            </a:r>
            <a:r>
              <a:rPr lang="en-US" altLang="zh-TW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(</a:t>
            </a:r>
            <a:r>
              <a:rPr lang="zh-TW" altLang="en-US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可支援 </a:t>
            </a:r>
            <a:r>
              <a:rPr lang="en-US" altLang="zh-TW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30 </a:t>
            </a:r>
            <a:r>
              <a:rPr lang="zh-TW" altLang="en-US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個國家之語言</a:t>
            </a:r>
            <a:r>
              <a:rPr lang="en-US" altLang="zh-TW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)</a:t>
            </a:r>
            <a:r>
              <a:rPr lang="zh-TW" altLang="en-US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以及使用人工智慧合成之語音</a:t>
            </a:r>
          </a:p>
        </p:txBody>
      </p:sp>
      <p:pic>
        <p:nvPicPr>
          <p:cNvPr id="7170" name="Picture 2" descr="249552601_413450660335644_5428969575921925938_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10409"/>
            <a:ext cx="2064952" cy="448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55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0" y="4803204"/>
            <a:ext cx="9144000" cy="3387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01187" y="275731"/>
            <a:ext cx="189403" cy="588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480197" y="246833"/>
            <a:ext cx="27780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研究結果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  <p:sp>
        <p:nvSpPr>
          <p:cNvPr id="32" name="Rectangle 39"/>
          <p:cNvSpPr>
            <a:spLocks noChangeArrowheads="1"/>
          </p:cNvSpPr>
          <p:nvPr/>
        </p:nvSpPr>
        <p:spPr bwMode="auto">
          <a:xfrm>
            <a:off x="457652" y="627320"/>
            <a:ext cx="30243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6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 項資訊服務選單提供相應功能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34125" y="128199"/>
            <a:ext cx="161764" cy="60698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3" t="59932" r="35740" b="25222"/>
          <a:stretch/>
        </p:blipFill>
        <p:spPr>
          <a:xfrm>
            <a:off x="5076056" y="1099639"/>
            <a:ext cx="1455848" cy="161761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067951" y="2887976"/>
            <a:ext cx="3960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提供圖形化介面選單，讓使用者可選本身之症狀，並經過至多 </a:t>
            </a:r>
            <a:r>
              <a:rPr lang="en-US" altLang="zh-TW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3 </a:t>
            </a:r>
            <a:r>
              <a:rPr lang="zh-TW" altLang="en-US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次的症狀選擇產生推薦看診科別</a:t>
            </a:r>
          </a:p>
        </p:txBody>
      </p:sp>
      <p:pic>
        <p:nvPicPr>
          <p:cNvPr id="8194" name="Picture 2" descr="250088836_439812324233992_4866527385729002191_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10" y="864648"/>
            <a:ext cx="2139604" cy="464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0" y="4803204"/>
            <a:ext cx="9144000" cy="3387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01187" y="275731"/>
            <a:ext cx="189403" cy="588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480197" y="246833"/>
            <a:ext cx="27780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研究結果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  <p:sp>
        <p:nvSpPr>
          <p:cNvPr id="32" name="Rectangle 39"/>
          <p:cNvSpPr>
            <a:spLocks noChangeArrowheads="1"/>
          </p:cNvSpPr>
          <p:nvPr/>
        </p:nvSpPr>
        <p:spPr bwMode="auto">
          <a:xfrm>
            <a:off x="457652" y="627320"/>
            <a:ext cx="30243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6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 項資訊服務選單提供相應功能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34125" y="128199"/>
            <a:ext cx="161764" cy="60698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67950" y="2887976"/>
            <a:ext cx="43924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將衛教資訊服務之功能連結至該院所提供之衛教資訊網站，內容包含文件與影片以及特殊藥品之衛教資訊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63" t="60455" r="2250" b="26183"/>
          <a:stretch/>
        </p:blipFill>
        <p:spPr>
          <a:xfrm>
            <a:off x="5148064" y="1274812"/>
            <a:ext cx="1368152" cy="1350818"/>
          </a:xfrm>
          <a:prstGeom prst="rect">
            <a:avLst/>
          </a:prstGeom>
        </p:spPr>
      </p:pic>
      <p:pic>
        <p:nvPicPr>
          <p:cNvPr id="9219" name="Picture 3" descr="249698039_1292570387837780_2515965290097907192_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89" y="871866"/>
            <a:ext cx="2098124" cy="457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66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0" y="4803204"/>
            <a:ext cx="9144000" cy="3387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01187" y="275731"/>
            <a:ext cx="189403" cy="588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480197" y="246833"/>
            <a:ext cx="27780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研究結果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  <p:sp>
        <p:nvSpPr>
          <p:cNvPr id="32" name="Rectangle 39"/>
          <p:cNvSpPr>
            <a:spLocks noChangeArrowheads="1"/>
          </p:cNvSpPr>
          <p:nvPr/>
        </p:nvSpPr>
        <p:spPr bwMode="auto">
          <a:xfrm>
            <a:off x="457652" y="627320"/>
            <a:ext cx="30243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6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 項資訊服務選單提供相應功能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34125" y="128199"/>
            <a:ext cx="161764" cy="60698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67950" y="2887976"/>
            <a:ext cx="44644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可顯示和儲存「鄰近醫院診 所查詢與導航」子系統中的醫院資訊，使用者至多儲存 </a:t>
            </a:r>
            <a:r>
              <a:rPr lang="en-US" altLang="zh-TW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5 </a:t>
            </a:r>
            <a:r>
              <a:rPr lang="zh-TW" altLang="en-US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筆醫療院所資訊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35" r="68782" b="9778"/>
          <a:stretch/>
        </p:blipFill>
        <p:spPr>
          <a:xfrm>
            <a:off x="5076056" y="1113287"/>
            <a:ext cx="1660201" cy="1655905"/>
          </a:xfrm>
          <a:prstGeom prst="rect">
            <a:avLst/>
          </a:prstGeom>
        </p:spPr>
      </p:pic>
      <p:pic>
        <p:nvPicPr>
          <p:cNvPr id="10242" name="Picture 2" descr="250234422_314840293374963_808028180947011811_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024" y="864648"/>
            <a:ext cx="2088232" cy="455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67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0" y="4803204"/>
            <a:ext cx="9144000" cy="3387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01187" y="275731"/>
            <a:ext cx="189403" cy="588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480197" y="246833"/>
            <a:ext cx="27780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研究結果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  <p:sp>
        <p:nvSpPr>
          <p:cNvPr id="32" name="Rectangle 39"/>
          <p:cNvSpPr>
            <a:spLocks noChangeArrowheads="1"/>
          </p:cNvSpPr>
          <p:nvPr/>
        </p:nvSpPr>
        <p:spPr bwMode="auto">
          <a:xfrm>
            <a:off x="457652" y="627320"/>
            <a:ext cx="30243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6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 項資訊服務選單提供相應功能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34125" y="128199"/>
            <a:ext cx="161764" cy="60698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51920" y="3003004"/>
            <a:ext cx="4824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查詢 </a:t>
            </a:r>
            <a:r>
              <a:rPr lang="en-US" altLang="zh-TW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5 </a:t>
            </a:r>
            <a:r>
              <a:rPr lang="zh-TW" altLang="en-US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種醫療院所資訊之雲端資料庫，將使用者鄰近之醫療院所資訊以表單顯示出來，此資料庫 由本研究之系統開發人員自建，目前儲存高雄市之 </a:t>
            </a:r>
            <a:r>
              <a:rPr lang="en-US" altLang="zh-TW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5000 </a:t>
            </a:r>
            <a:r>
              <a:rPr lang="zh-TW" altLang="en-US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筆資料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3" t="76263" r="35740" b="9778"/>
          <a:stretch/>
        </p:blipFill>
        <p:spPr>
          <a:xfrm>
            <a:off x="5292080" y="1274812"/>
            <a:ext cx="1440160" cy="1504641"/>
          </a:xfrm>
          <a:prstGeom prst="rect">
            <a:avLst/>
          </a:prstGeom>
        </p:spPr>
      </p:pic>
      <p:pic>
        <p:nvPicPr>
          <p:cNvPr id="11266" name="Picture 2" descr="249689205_1270235883493505_5089472137483818046_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72890"/>
            <a:ext cx="2016224" cy="439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69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0" y="4803204"/>
            <a:ext cx="9144000" cy="3387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01187" y="275731"/>
            <a:ext cx="189403" cy="588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480197" y="246833"/>
            <a:ext cx="27780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研究結果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  <p:sp>
        <p:nvSpPr>
          <p:cNvPr id="32" name="Rectangle 39"/>
          <p:cNvSpPr>
            <a:spLocks noChangeArrowheads="1"/>
          </p:cNvSpPr>
          <p:nvPr/>
        </p:nvSpPr>
        <p:spPr bwMode="auto">
          <a:xfrm>
            <a:off x="457652" y="627320"/>
            <a:ext cx="30243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6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 項資訊服務選單提供相應功能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34125" y="128199"/>
            <a:ext cx="161764" cy="60698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99878" y="3119715"/>
            <a:ext cx="4388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為提供台灣之即時疫情訊息， 本系統亦提供台灣疾管署之網站連結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73" t="75133" b="9778"/>
          <a:stretch/>
        </p:blipFill>
        <p:spPr>
          <a:xfrm>
            <a:off x="5076056" y="1408177"/>
            <a:ext cx="1520055" cy="1526085"/>
          </a:xfrm>
          <a:prstGeom prst="rect">
            <a:avLst/>
          </a:prstGeom>
        </p:spPr>
      </p:pic>
      <p:pic>
        <p:nvPicPr>
          <p:cNvPr id="12290" name="Picture 2" descr="250789032_564444787976013_7471099865010268765_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40080"/>
            <a:ext cx="2070632" cy="451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29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8"/>
          <p:cNvSpPr>
            <a:spLocks/>
          </p:cNvSpPr>
          <p:nvPr/>
        </p:nvSpPr>
        <p:spPr bwMode="auto">
          <a:xfrm>
            <a:off x="239428" y="1030221"/>
            <a:ext cx="626269" cy="723900"/>
          </a:xfrm>
          <a:custGeom>
            <a:avLst/>
            <a:gdLst>
              <a:gd name="T0" fmla="*/ 0 w 789"/>
              <a:gd name="T1" fmla="*/ 227 h 912"/>
              <a:gd name="T2" fmla="*/ 396 w 789"/>
              <a:gd name="T3" fmla="*/ 0 h 912"/>
              <a:gd name="T4" fmla="*/ 789 w 789"/>
              <a:gd name="T5" fmla="*/ 227 h 912"/>
              <a:gd name="T6" fmla="*/ 789 w 789"/>
              <a:gd name="T7" fmla="*/ 682 h 912"/>
              <a:gd name="T8" fmla="*/ 396 w 789"/>
              <a:gd name="T9" fmla="*/ 912 h 912"/>
              <a:gd name="T10" fmla="*/ 0 w 789"/>
              <a:gd name="T11" fmla="*/ 682 h 912"/>
              <a:gd name="T12" fmla="*/ 0 w 789"/>
              <a:gd name="T13" fmla="*/ 227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9" h="912">
                <a:moveTo>
                  <a:pt x="0" y="227"/>
                </a:moveTo>
                <a:lnTo>
                  <a:pt x="396" y="0"/>
                </a:lnTo>
                <a:lnTo>
                  <a:pt x="789" y="227"/>
                </a:lnTo>
                <a:lnTo>
                  <a:pt x="789" y="682"/>
                </a:lnTo>
                <a:lnTo>
                  <a:pt x="396" y="912"/>
                </a:lnTo>
                <a:lnTo>
                  <a:pt x="0" y="682"/>
                </a:lnTo>
                <a:lnTo>
                  <a:pt x="0" y="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6" name="Freeform 12"/>
          <p:cNvSpPr>
            <a:spLocks/>
          </p:cNvSpPr>
          <p:nvPr/>
        </p:nvSpPr>
        <p:spPr bwMode="auto">
          <a:xfrm>
            <a:off x="4811918" y="946986"/>
            <a:ext cx="682625" cy="787400"/>
          </a:xfrm>
          <a:custGeom>
            <a:avLst/>
            <a:gdLst>
              <a:gd name="T0" fmla="*/ 0 w 430"/>
              <a:gd name="T1" fmla="*/ 124 h 496"/>
              <a:gd name="T2" fmla="*/ 214 w 430"/>
              <a:gd name="T3" fmla="*/ 0 h 496"/>
              <a:gd name="T4" fmla="*/ 430 w 430"/>
              <a:gd name="T5" fmla="*/ 124 h 496"/>
              <a:gd name="T6" fmla="*/ 430 w 430"/>
              <a:gd name="T7" fmla="*/ 372 h 496"/>
              <a:gd name="T8" fmla="*/ 214 w 430"/>
              <a:gd name="T9" fmla="*/ 496 h 496"/>
              <a:gd name="T10" fmla="*/ 0 w 430"/>
              <a:gd name="T11" fmla="*/ 372 h 496"/>
              <a:gd name="T12" fmla="*/ 0 w 430"/>
              <a:gd name="T13" fmla="*/ 124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0" h="496">
                <a:moveTo>
                  <a:pt x="0" y="124"/>
                </a:moveTo>
                <a:lnTo>
                  <a:pt x="214" y="0"/>
                </a:lnTo>
                <a:lnTo>
                  <a:pt x="430" y="124"/>
                </a:lnTo>
                <a:lnTo>
                  <a:pt x="430" y="372"/>
                </a:lnTo>
                <a:lnTo>
                  <a:pt x="214" y="496"/>
                </a:lnTo>
                <a:lnTo>
                  <a:pt x="0" y="372"/>
                </a:lnTo>
                <a:lnTo>
                  <a:pt x="0" y="12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grpSp>
        <p:nvGrpSpPr>
          <p:cNvPr id="60" name="Group 30"/>
          <p:cNvGrpSpPr>
            <a:grpSpLocks/>
          </p:cNvGrpSpPr>
          <p:nvPr/>
        </p:nvGrpSpPr>
        <p:grpSpPr bwMode="auto">
          <a:xfrm>
            <a:off x="5305425" y="3011488"/>
            <a:ext cx="265113" cy="266700"/>
            <a:chOff x="0" y="0"/>
            <a:chExt cx="167" cy="168"/>
          </a:xfrm>
        </p:grpSpPr>
        <p:sp>
          <p:nvSpPr>
            <p:cNvPr id="61" name="Freeform 31"/>
            <p:cNvSpPr>
              <a:spLocks noEditPoints="1"/>
            </p:cNvSpPr>
            <p:nvPr/>
          </p:nvSpPr>
          <p:spPr bwMode="auto">
            <a:xfrm>
              <a:off x="0" y="0"/>
              <a:ext cx="167" cy="168"/>
            </a:xfrm>
            <a:custGeom>
              <a:avLst/>
              <a:gdLst>
                <a:gd name="T0" fmla="*/ 84 w 87"/>
                <a:gd name="T1" fmla="*/ 34 h 88"/>
                <a:gd name="T2" fmla="*/ 76 w 87"/>
                <a:gd name="T3" fmla="*/ 28 h 88"/>
                <a:gd name="T4" fmla="*/ 79 w 87"/>
                <a:gd name="T5" fmla="*/ 18 h 88"/>
                <a:gd name="T6" fmla="*/ 66 w 87"/>
                <a:gd name="T7" fmla="*/ 8 h 88"/>
                <a:gd name="T8" fmla="*/ 56 w 87"/>
                <a:gd name="T9" fmla="*/ 10 h 88"/>
                <a:gd name="T10" fmla="*/ 50 w 87"/>
                <a:gd name="T11" fmla="*/ 0 h 88"/>
                <a:gd name="T12" fmla="*/ 34 w 87"/>
                <a:gd name="T13" fmla="*/ 3 h 88"/>
                <a:gd name="T14" fmla="*/ 28 w 87"/>
                <a:gd name="T15" fmla="*/ 11 h 88"/>
                <a:gd name="T16" fmla="*/ 18 w 87"/>
                <a:gd name="T17" fmla="*/ 8 h 88"/>
                <a:gd name="T18" fmla="*/ 8 w 87"/>
                <a:gd name="T19" fmla="*/ 22 h 88"/>
                <a:gd name="T20" fmla="*/ 9 w 87"/>
                <a:gd name="T21" fmla="*/ 32 h 88"/>
                <a:gd name="T22" fmla="*/ 0 w 87"/>
                <a:gd name="T23" fmla="*/ 37 h 88"/>
                <a:gd name="T24" fmla="*/ 0 w 87"/>
                <a:gd name="T25" fmla="*/ 50 h 88"/>
                <a:gd name="T26" fmla="*/ 9 w 87"/>
                <a:gd name="T27" fmla="*/ 56 h 88"/>
                <a:gd name="T28" fmla="*/ 8 w 87"/>
                <a:gd name="T29" fmla="*/ 66 h 88"/>
                <a:gd name="T30" fmla="*/ 18 w 87"/>
                <a:gd name="T31" fmla="*/ 79 h 88"/>
                <a:gd name="T32" fmla="*/ 28 w 87"/>
                <a:gd name="T33" fmla="*/ 76 h 88"/>
                <a:gd name="T34" fmla="*/ 34 w 87"/>
                <a:gd name="T35" fmla="*/ 85 h 88"/>
                <a:gd name="T36" fmla="*/ 43 w 87"/>
                <a:gd name="T37" fmla="*/ 88 h 88"/>
                <a:gd name="T38" fmla="*/ 53 w 87"/>
                <a:gd name="T39" fmla="*/ 85 h 88"/>
                <a:gd name="T40" fmla="*/ 59 w 87"/>
                <a:gd name="T41" fmla="*/ 76 h 88"/>
                <a:gd name="T42" fmla="*/ 69 w 87"/>
                <a:gd name="T43" fmla="*/ 79 h 88"/>
                <a:gd name="T44" fmla="*/ 79 w 87"/>
                <a:gd name="T45" fmla="*/ 66 h 88"/>
                <a:gd name="T46" fmla="*/ 77 w 87"/>
                <a:gd name="T47" fmla="*/ 56 h 88"/>
                <a:gd name="T48" fmla="*/ 87 w 87"/>
                <a:gd name="T49" fmla="*/ 50 h 88"/>
                <a:gd name="T50" fmla="*/ 87 w 87"/>
                <a:gd name="T51" fmla="*/ 37 h 88"/>
                <a:gd name="T52" fmla="*/ 73 w 87"/>
                <a:gd name="T53" fmla="*/ 49 h 88"/>
                <a:gd name="T54" fmla="*/ 69 w 87"/>
                <a:gd name="T55" fmla="*/ 57 h 88"/>
                <a:gd name="T56" fmla="*/ 71 w 87"/>
                <a:gd name="T57" fmla="*/ 67 h 88"/>
                <a:gd name="T58" fmla="*/ 61 w 87"/>
                <a:gd name="T59" fmla="*/ 69 h 88"/>
                <a:gd name="T60" fmla="*/ 52 w 87"/>
                <a:gd name="T61" fmla="*/ 71 h 88"/>
                <a:gd name="T62" fmla="*/ 47 w 87"/>
                <a:gd name="T63" fmla="*/ 80 h 88"/>
                <a:gd name="T64" fmla="*/ 38 w 87"/>
                <a:gd name="T65" fmla="*/ 74 h 88"/>
                <a:gd name="T66" fmla="*/ 30 w 87"/>
                <a:gd name="T67" fmla="*/ 69 h 88"/>
                <a:gd name="T68" fmla="*/ 20 w 87"/>
                <a:gd name="T69" fmla="*/ 72 h 88"/>
                <a:gd name="T70" fmla="*/ 18 w 87"/>
                <a:gd name="T71" fmla="*/ 61 h 88"/>
                <a:gd name="T72" fmla="*/ 16 w 87"/>
                <a:gd name="T73" fmla="*/ 52 h 88"/>
                <a:gd name="T74" fmla="*/ 7 w 87"/>
                <a:gd name="T75" fmla="*/ 47 h 88"/>
                <a:gd name="T76" fmla="*/ 7 w 87"/>
                <a:gd name="T77" fmla="*/ 40 h 88"/>
                <a:gd name="T78" fmla="*/ 16 w 87"/>
                <a:gd name="T79" fmla="*/ 36 h 88"/>
                <a:gd name="T80" fmla="*/ 18 w 87"/>
                <a:gd name="T81" fmla="*/ 27 h 88"/>
                <a:gd name="T82" fmla="*/ 20 w 87"/>
                <a:gd name="T83" fmla="*/ 16 h 88"/>
                <a:gd name="T84" fmla="*/ 30 w 87"/>
                <a:gd name="T85" fmla="*/ 19 h 88"/>
                <a:gd name="T86" fmla="*/ 38 w 87"/>
                <a:gd name="T87" fmla="*/ 14 h 88"/>
                <a:gd name="T88" fmla="*/ 47 w 87"/>
                <a:gd name="T89" fmla="*/ 8 h 88"/>
                <a:gd name="T90" fmla="*/ 52 w 87"/>
                <a:gd name="T91" fmla="*/ 16 h 88"/>
                <a:gd name="T92" fmla="*/ 61 w 87"/>
                <a:gd name="T93" fmla="*/ 19 h 88"/>
                <a:gd name="T94" fmla="*/ 71 w 87"/>
                <a:gd name="T95" fmla="*/ 21 h 88"/>
                <a:gd name="T96" fmla="*/ 69 w 87"/>
                <a:gd name="T97" fmla="*/ 30 h 88"/>
                <a:gd name="T98" fmla="*/ 73 w 87"/>
                <a:gd name="T99" fmla="*/ 38 h 88"/>
                <a:gd name="T100" fmla="*/ 80 w 87"/>
                <a:gd name="T10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" h="88">
                  <a:moveTo>
                    <a:pt x="87" y="37"/>
                  </a:moveTo>
                  <a:cubicBezTo>
                    <a:pt x="87" y="36"/>
                    <a:pt x="86" y="35"/>
                    <a:pt x="84" y="34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1"/>
                    <a:pt x="77" y="29"/>
                    <a:pt x="76" y="28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80" y="20"/>
                    <a:pt x="80" y="19"/>
                    <a:pt x="79" y="18"/>
                  </a:cubicBezTo>
                  <a:cubicBezTo>
                    <a:pt x="76" y="14"/>
                    <a:pt x="73" y="11"/>
                    <a:pt x="69" y="8"/>
                  </a:cubicBezTo>
                  <a:cubicBezTo>
                    <a:pt x="68" y="8"/>
                    <a:pt x="67" y="7"/>
                    <a:pt x="66" y="8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2"/>
                    <a:pt x="52" y="1"/>
                    <a:pt x="50" y="0"/>
                  </a:cubicBezTo>
                  <a:cubicBezTo>
                    <a:pt x="45" y="0"/>
                    <a:pt x="42" y="0"/>
                    <a:pt x="37" y="0"/>
                  </a:cubicBezTo>
                  <a:cubicBezTo>
                    <a:pt x="35" y="1"/>
                    <a:pt x="34" y="2"/>
                    <a:pt x="34" y="3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10"/>
                    <a:pt x="29" y="11"/>
                    <a:pt x="28" y="11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7"/>
                    <a:pt x="19" y="8"/>
                    <a:pt x="18" y="8"/>
                  </a:cubicBezTo>
                  <a:cubicBezTo>
                    <a:pt x="14" y="11"/>
                    <a:pt x="11" y="14"/>
                    <a:pt x="8" y="18"/>
                  </a:cubicBezTo>
                  <a:cubicBezTo>
                    <a:pt x="7" y="19"/>
                    <a:pt x="7" y="20"/>
                    <a:pt x="8" y="22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9"/>
                    <a:pt x="10" y="31"/>
                    <a:pt x="9" y="32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40"/>
                    <a:pt x="0" y="42"/>
                    <a:pt x="0" y="44"/>
                  </a:cubicBezTo>
                  <a:cubicBezTo>
                    <a:pt x="0" y="46"/>
                    <a:pt x="0" y="48"/>
                    <a:pt x="0" y="50"/>
                  </a:cubicBezTo>
                  <a:cubicBezTo>
                    <a:pt x="0" y="52"/>
                    <a:pt x="1" y="53"/>
                    <a:pt x="3" y="53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10" y="57"/>
                    <a:pt x="10" y="58"/>
                    <a:pt x="11" y="59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7" y="67"/>
                    <a:pt x="7" y="69"/>
                    <a:pt x="8" y="70"/>
                  </a:cubicBezTo>
                  <a:cubicBezTo>
                    <a:pt x="11" y="73"/>
                    <a:pt x="14" y="77"/>
                    <a:pt x="18" y="79"/>
                  </a:cubicBezTo>
                  <a:cubicBezTo>
                    <a:pt x="19" y="80"/>
                    <a:pt x="20" y="80"/>
                    <a:pt x="21" y="80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9" y="77"/>
                    <a:pt x="30" y="77"/>
                    <a:pt x="31" y="78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6"/>
                    <a:pt x="35" y="87"/>
                    <a:pt x="37" y="87"/>
                  </a:cubicBezTo>
                  <a:cubicBezTo>
                    <a:pt x="39" y="88"/>
                    <a:pt x="41" y="88"/>
                    <a:pt x="43" y="88"/>
                  </a:cubicBezTo>
                  <a:cubicBezTo>
                    <a:pt x="46" y="88"/>
                    <a:pt x="48" y="88"/>
                    <a:pt x="50" y="87"/>
                  </a:cubicBezTo>
                  <a:cubicBezTo>
                    <a:pt x="52" y="87"/>
                    <a:pt x="53" y="86"/>
                    <a:pt x="53" y="85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7" y="77"/>
                    <a:pt x="58" y="77"/>
                    <a:pt x="59" y="76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7" y="80"/>
                    <a:pt x="68" y="80"/>
                    <a:pt x="69" y="79"/>
                  </a:cubicBezTo>
                  <a:cubicBezTo>
                    <a:pt x="73" y="77"/>
                    <a:pt x="76" y="73"/>
                    <a:pt x="79" y="70"/>
                  </a:cubicBezTo>
                  <a:cubicBezTo>
                    <a:pt x="80" y="69"/>
                    <a:pt x="80" y="67"/>
                    <a:pt x="79" y="66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7" y="58"/>
                    <a:pt x="77" y="57"/>
                    <a:pt x="77" y="56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6" y="53"/>
                    <a:pt x="87" y="52"/>
                    <a:pt x="87" y="50"/>
                  </a:cubicBezTo>
                  <a:cubicBezTo>
                    <a:pt x="87" y="48"/>
                    <a:pt x="87" y="46"/>
                    <a:pt x="87" y="44"/>
                  </a:cubicBezTo>
                  <a:cubicBezTo>
                    <a:pt x="87" y="42"/>
                    <a:pt x="87" y="40"/>
                    <a:pt x="87" y="37"/>
                  </a:cubicBezTo>
                  <a:close/>
                  <a:moveTo>
                    <a:pt x="80" y="47"/>
                  </a:moveTo>
                  <a:cubicBezTo>
                    <a:pt x="73" y="49"/>
                    <a:pt x="73" y="49"/>
                    <a:pt x="73" y="49"/>
                  </a:cubicBezTo>
                  <a:cubicBezTo>
                    <a:pt x="72" y="50"/>
                    <a:pt x="71" y="51"/>
                    <a:pt x="71" y="52"/>
                  </a:cubicBezTo>
                  <a:cubicBezTo>
                    <a:pt x="70" y="54"/>
                    <a:pt x="70" y="56"/>
                    <a:pt x="69" y="57"/>
                  </a:cubicBezTo>
                  <a:cubicBezTo>
                    <a:pt x="68" y="58"/>
                    <a:pt x="68" y="60"/>
                    <a:pt x="68" y="61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0" y="69"/>
                    <a:pt x="68" y="70"/>
                    <a:pt x="67" y="72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59" y="68"/>
                    <a:pt x="58" y="68"/>
                    <a:pt x="57" y="69"/>
                  </a:cubicBezTo>
                  <a:cubicBezTo>
                    <a:pt x="55" y="70"/>
                    <a:pt x="54" y="71"/>
                    <a:pt x="52" y="71"/>
                  </a:cubicBezTo>
                  <a:cubicBezTo>
                    <a:pt x="50" y="71"/>
                    <a:pt x="50" y="72"/>
                    <a:pt x="49" y="74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4" y="80"/>
                    <a:pt x="43" y="80"/>
                    <a:pt x="40" y="80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7" y="72"/>
                    <a:pt x="37" y="71"/>
                    <a:pt x="35" y="71"/>
                  </a:cubicBezTo>
                  <a:cubicBezTo>
                    <a:pt x="33" y="71"/>
                    <a:pt x="32" y="70"/>
                    <a:pt x="30" y="69"/>
                  </a:cubicBezTo>
                  <a:cubicBezTo>
                    <a:pt x="29" y="68"/>
                    <a:pt x="28" y="68"/>
                    <a:pt x="26" y="69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19" y="70"/>
                    <a:pt x="17" y="69"/>
                    <a:pt x="16" y="67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9" y="60"/>
                    <a:pt x="19" y="58"/>
                    <a:pt x="18" y="57"/>
                  </a:cubicBezTo>
                  <a:cubicBezTo>
                    <a:pt x="17" y="56"/>
                    <a:pt x="17" y="54"/>
                    <a:pt x="16" y="52"/>
                  </a:cubicBezTo>
                  <a:cubicBezTo>
                    <a:pt x="16" y="51"/>
                    <a:pt x="15" y="50"/>
                    <a:pt x="14" y="49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6"/>
                    <a:pt x="7" y="45"/>
                    <a:pt x="7" y="44"/>
                  </a:cubicBezTo>
                  <a:cubicBezTo>
                    <a:pt x="7" y="43"/>
                    <a:pt x="7" y="42"/>
                    <a:pt x="7" y="40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6" y="37"/>
                    <a:pt x="16" y="36"/>
                  </a:cubicBezTo>
                  <a:cubicBezTo>
                    <a:pt x="17" y="34"/>
                    <a:pt x="17" y="32"/>
                    <a:pt x="18" y="30"/>
                  </a:cubicBezTo>
                  <a:cubicBezTo>
                    <a:pt x="19" y="29"/>
                    <a:pt x="19" y="28"/>
                    <a:pt x="18" y="27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19"/>
                    <a:pt x="19" y="17"/>
                    <a:pt x="20" y="16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8" y="19"/>
                    <a:pt x="29" y="19"/>
                    <a:pt x="30" y="19"/>
                  </a:cubicBezTo>
                  <a:cubicBezTo>
                    <a:pt x="32" y="18"/>
                    <a:pt x="33" y="17"/>
                    <a:pt x="35" y="16"/>
                  </a:cubicBezTo>
                  <a:cubicBezTo>
                    <a:pt x="37" y="16"/>
                    <a:pt x="37" y="15"/>
                    <a:pt x="38" y="14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2" y="7"/>
                    <a:pt x="44" y="7"/>
                    <a:pt x="47" y="8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5"/>
                    <a:pt x="50" y="16"/>
                    <a:pt x="52" y="16"/>
                  </a:cubicBezTo>
                  <a:cubicBezTo>
                    <a:pt x="54" y="17"/>
                    <a:pt x="55" y="18"/>
                    <a:pt x="57" y="19"/>
                  </a:cubicBezTo>
                  <a:cubicBezTo>
                    <a:pt x="58" y="19"/>
                    <a:pt x="59" y="19"/>
                    <a:pt x="61" y="19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8" y="17"/>
                    <a:pt x="70" y="19"/>
                    <a:pt x="71" y="21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8"/>
                    <a:pt x="68" y="29"/>
                    <a:pt x="69" y="30"/>
                  </a:cubicBezTo>
                  <a:cubicBezTo>
                    <a:pt x="70" y="32"/>
                    <a:pt x="70" y="34"/>
                    <a:pt x="71" y="36"/>
                  </a:cubicBezTo>
                  <a:cubicBezTo>
                    <a:pt x="71" y="37"/>
                    <a:pt x="72" y="38"/>
                    <a:pt x="73" y="38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42"/>
                    <a:pt x="80" y="43"/>
                    <a:pt x="80" y="44"/>
                  </a:cubicBezTo>
                  <a:cubicBezTo>
                    <a:pt x="80" y="45"/>
                    <a:pt x="80" y="46"/>
                    <a:pt x="8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62" name="Freeform 32"/>
            <p:cNvSpPr>
              <a:spLocks noEditPoints="1"/>
            </p:cNvSpPr>
            <p:nvPr/>
          </p:nvSpPr>
          <p:spPr bwMode="auto">
            <a:xfrm>
              <a:off x="50" y="48"/>
              <a:ext cx="67" cy="67"/>
            </a:xfrm>
            <a:custGeom>
              <a:avLst/>
              <a:gdLst>
                <a:gd name="T0" fmla="*/ 17 w 35"/>
                <a:gd name="T1" fmla="*/ 0 h 35"/>
                <a:gd name="T2" fmla="*/ 0 w 35"/>
                <a:gd name="T3" fmla="*/ 18 h 35"/>
                <a:gd name="T4" fmla="*/ 17 w 35"/>
                <a:gd name="T5" fmla="*/ 35 h 35"/>
                <a:gd name="T6" fmla="*/ 35 w 35"/>
                <a:gd name="T7" fmla="*/ 18 h 35"/>
                <a:gd name="T8" fmla="*/ 17 w 35"/>
                <a:gd name="T9" fmla="*/ 0 h 35"/>
                <a:gd name="T10" fmla="*/ 17 w 35"/>
                <a:gd name="T11" fmla="*/ 28 h 35"/>
                <a:gd name="T12" fmla="*/ 8 w 35"/>
                <a:gd name="T13" fmla="*/ 18 h 35"/>
                <a:gd name="T14" fmla="*/ 17 w 35"/>
                <a:gd name="T15" fmla="*/ 8 h 35"/>
                <a:gd name="T16" fmla="*/ 27 w 35"/>
                <a:gd name="T17" fmla="*/ 18 h 35"/>
                <a:gd name="T18" fmla="*/ 17 w 35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7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5"/>
                    <a:pt x="17" y="35"/>
                  </a:cubicBezTo>
                  <a:cubicBezTo>
                    <a:pt x="27" y="35"/>
                    <a:pt x="35" y="28"/>
                    <a:pt x="35" y="18"/>
                  </a:cubicBezTo>
                  <a:cubicBezTo>
                    <a:pt x="35" y="8"/>
                    <a:pt x="27" y="0"/>
                    <a:pt x="17" y="0"/>
                  </a:cubicBezTo>
                  <a:close/>
                  <a:moveTo>
                    <a:pt x="17" y="28"/>
                  </a:moveTo>
                  <a:cubicBezTo>
                    <a:pt x="12" y="28"/>
                    <a:pt x="8" y="23"/>
                    <a:pt x="8" y="18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23" y="8"/>
                    <a:pt x="27" y="12"/>
                    <a:pt x="27" y="18"/>
                  </a:cubicBezTo>
                  <a:cubicBezTo>
                    <a:pt x="27" y="23"/>
                    <a:pt x="23" y="28"/>
                    <a:pt x="1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endParaRPr>
            </a:p>
          </p:txBody>
        </p:sp>
      </p:grpSp>
      <p:sp>
        <p:nvSpPr>
          <p:cNvPr id="74" name="Rectangle 44"/>
          <p:cNvSpPr>
            <a:spLocks noChangeArrowheads="1"/>
          </p:cNvSpPr>
          <p:nvPr/>
        </p:nvSpPr>
        <p:spPr bwMode="auto">
          <a:xfrm>
            <a:off x="148261" y="2138908"/>
            <a:ext cx="4121391" cy="265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具有跨平台行動服務之特色</a:t>
            </a:r>
            <a:r>
              <a:rPr lang="zh-TW" altLang="en-US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，可同時支援 </a:t>
            </a:r>
            <a:r>
              <a:rPr lang="en-US" altLang="zh-TW" dirty="0" err="1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Andriod</a:t>
            </a:r>
            <a:r>
              <a:rPr lang="en-US" altLang="zh-TW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 </a:t>
            </a:r>
            <a:r>
              <a:rPr lang="zh-TW" altLang="en-US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與 </a:t>
            </a:r>
            <a:r>
              <a:rPr lang="en-US" altLang="zh-TW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IOS</a:t>
            </a:r>
            <a:r>
              <a:rPr lang="zh-TW" altLang="en-US" dirty="0" smtClean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作業系統</a:t>
            </a:r>
            <a:endParaRPr lang="en-US" altLang="zh-TW" dirty="0" smtClean="0"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  <a:p>
            <a:pPr>
              <a:lnSpc>
                <a:spcPct val="120000"/>
              </a:lnSpc>
            </a:pPr>
            <a:endParaRPr lang="en-US" altLang="zh-TW" dirty="0" smtClean="0"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快速</a:t>
            </a:r>
            <a:r>
              <a:rPr lang="zh-TW" altLang="en-US" dirty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的功能更改與發佈</a:t>
            </a:r>
            <a:r>
              <a:rPr lang="zh-TW" altLang="en-US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，無須經過 </a:t>
            </a:r>
            <a:r>
              <a:rPr lang="en-US" altLang="zh-TW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APP STORE </a:t>
            </a:r>
            <a:r>
              <a:rPr lang="zh-TW" altLang="en-US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與 </a:t>
            </a:r>
            <a:r>
              <a:rPr lang="en-US" altLang="zh-TW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GOOGLE PLAY </a:t>
            </a:r>
            <a:r>
              <a:rPr lang="zh-TW" altLang="en-US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審核</a:t>
            </a:r>
            <a:endParaRPr lang="zh-CN" altLang="en-US" dirty="0"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  <a:p>
            <a:pPr>
              <a:lnSpc>
                <a:spcPct val="120000"/>
              </a:lnSpc>
            </a:pPr>
            <a:endParaRPr lang="en-US" altLang="zh-TW" dirty="0" smtClean="0"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Line-Bot </a:t>
            </a:r>
            <a:r>
              <a:rPr lang="zh-TW" altLang="en-US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系統</a:t>
            </a:r>
            <a:r>
              <a:rPr lang="zh-TW" altLang="en-US" dirty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可由</a:t>
            </a:r>
            <a:r>
              <a:rPr lang="zh-TW" altLang="en-US" dirty="0" smtClean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多種程式</a:t>
            </a:r>
            <a:r>
              <a:rPr lang="zh-TW" altLang="en-US" dirty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語言</a:t>
            </a:r>
            <a:r>
              <a:rPr lang="zh-TW" altLang="en-US" dirty="0" smtClean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開發</a:t>
            </a:r>
            <a:r>
              <a:rPr lang="en-US" altLang="zh-TW" dirty="0" smtClean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(</a:t>
            </a:r>
            <a:r>
              <a:rPr lang="en-US" altLang="zh-TW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Java</a:t>
            </a:r>
            <a:r>
              <a:rPr lang="zh-TW" altLang="en-US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、</a:t>
            </a:r>
            <a:r>
              <a:rPr lang="en-US" altLang="zh-TW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PHP</a:t>
            </a:r>
            <a:r>
              <a:rPr lang="zh-TW" altLang="en-US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、</a:t>
            </a:r>
            <a:r>
              <a:rPr lang="en-US" altLang="zh-TW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Go</a:t>
            </a:r>
            <a:r>
              <a:rPr lang="zh-TW" altLang="en-US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 、</a:t>
            </a:r>
            <a:r>
              <a:rPr lang="en-US" altLang="zh-TW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Python</a:t>
            </a:r>
            <a:r>
              <a:rPr lang="en-US" altLang="zh-TW" dirty="0" smtClean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)</a:t>
            </a:r>
            <a:endParaRPr lang="zh-CN" altLang="en-US" dirty="0"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  <p:sp>
        <p:nvSpPr>
          <p:cNvPr id="75" name="Rectangle 45"/>
          <p:cNvSpPr>
            <a:spLocks noChangeArrowheads="1"/>
          </p:cNvSpPr>
          <p:nvPr/>
        </p:nvSpPr>
        <p:spPr bwMode="auto">
          <a:xfrm>
            <a:off x="4811918" y="2138908"/>
            <a:ext cx="4248472" cy="265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LINE </a:t>
            </a:r>
            <a:r>
              <a:rPr lang="zh-TW" altLang="en-US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社群通訊 </a:t>
            </a:r>
            <a:r>
              <a:rPr lang="en-US" altLang="zh-TW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APP </a:t>
            </a:r>
            <a:r>
              <a:rPr lang="zh-TW" altLang="en-US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之台灣與</a:t>
            </a:r>
            <a:r>
              <a:rPr lang="zh-TW" altLang="en-US" dirty="0" smtClean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東南亞</a:t>
            </a:r>
            <a:r>
              <a:rPr lang="zh-TW" altLang="en-US" dirty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地區的使用者多</a:t>
            </a:r>
            <a:r>
              <a:rPr lang="zh-TW" altLang="en-US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，市場滲透率</a:t>
            </a:r>
            <a:r>
              <a:rPr lang="zh-TW" altLang="en-US" dirty="0" smtClean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高</a:t>
            </a:r>
            <a:endParaRPr lang="en-US" altLang="zh-TW" dirty="0" smtClean="0"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zh-CN" dirty="0"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LINE </a:t>
            </a:r>
            <a:r>
              <a:rPr lang="zh-TW" altLang="en-US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介面之熟悉度很高，</a:t>
            </a:r>
            <a:r>
              <a:rPr lang="zh-TW" altLang="en-US" dirty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多數使用者已經</a:t>
            </a:r>
            <a:r>
              <a:rPr lang="zh-TW" altLang="en-US" dirty="0" smtClean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熟悉 </a:t>
            </a:r>
            <a:r>
              <a:rPr lang="en-US" altLang="zh-TW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LINE APP </a:t>
            </a:r>
            <a:r>
              <a:rPr lang="zh-TW" altLang="en-US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介面</a:t>
            </a:r>
            <a:r>
              <a:rPr lang="zh-TW" altLang="en-US" dirty="0" smtClean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操作</a:t>
            </a:r>
            <a:endParaRPr lang="en-US" altLang="zh-TW" dirty="0" smtClean="0"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zh-CN" dirty="0"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Line-Bot </a:t>
            </a:r>
            <a:r>
              <a:rPr lang="zh-TW" altLang="en-US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之 </a:t>
            </a:r>
            <a:r>
              <a:rPr lang="zh-TW" altLang="en-US" dirty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使 用 性 很 容 易</a:t>
            </a:r>
            <a:r>
              <a:rPr lang="zh-TW" altLang="en-US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，只 需掃</a:t>
            </a:r>
            <a:r>
              <a:rPr lang="en-US" altLang="zh-TW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QR-CODE </a:t>
            </a:r>
            <a:r>
              <a:rPr lang="zh-TW" altLang="en-US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或點選一個網址即可以</a:t>
            </a:r>
            <a:r>
              <a:rPr lang="zh-TW" altLang="en-US" dirty="0" smtClean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加入</a:t>
            </a:r>
            <a:endParaRPr lang="zh-CN" altLang="en-US" dirty="0"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71600" y="1176887"/>
            <a:ext cx="2236510" cy="4305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系統開發者的角度</a:t>
            </a:r>
          </a:p>
        </p:txBody>
      </p:sp>
      <p:sp>
        <p:nvSpPr>
          <p:cNvPr id="46" name="矩形 45"/>
          <p:cNvSpPr/>
          <p:nvPr/>
        </p:nvSpPr>
        <p:spPr>
          <a:xfrm>
            <a:off x="5582715" y="1186806"/>
            <a:ext cx="2236510" cy="4305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系統使用者的角度</a:t>
            </a:r>
          </a:p>
        </p:txBody>
      </p:sp>
      <p:sp>
        <p:nvSpPr>
          <p:cNvPr id="47" name="矩形 46"/>
          <p:cNvSpPr/>
          <p:nvPr/>
        </p:nvSpPr>
        <p:spPr>
          <a:xfrm>
            <a:off x="201187" y="275731"/>
            <a:ext cx="189403" cy="588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480197" y="246833"/>
            <a:ext cx="27780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結論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457652" y="627320"/>
            <a:ext cx="30243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以不同角度提出優點與結果驗證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134125" y="128199"/>
            <a:ext cx="161764" cy="60698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218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grpId="0" nodeType="withEffect" p14:presetBounceEnd="56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5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 p14:presetBounceEnd="56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32" grpId="1" animBg="1"/>
          <p:bldP spid="36" grpId="0" animBg="1"/>
          <p:bldP spid="36" grpId="1" animBg="1"/>
          <p:bldP spid="74" grpId="0"/>
          <p:bldP spid="7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5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32" grpId="1" animBg="1"/>
          <p:bldP spid="36" grpId="0" animBg="1"/>
          <p:bldP spid="36" grpId="1" animBg="1"/>
          <p:bldP spid="74" grpId="0"/>
          <p:bldP spid="75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201187" y="275731"/>
            <a:ext cx="189403" cy="588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480197" y="246833"/>
            <a:ext cx="27780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結論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457652" y="627320"/>
            <a:ext cx="30243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以不同角度提出優點與結果驗證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134125" y="128199"/>
            <a:ext cx="161764" cy="60698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43" y="2210916"/>
            <a:ext cx="4246534" cy="260797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2262763"/>
            <a:ext cx="4032448" cy="250427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1187" y="1539028"/>
            <a:ext cx="36872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推廣人</a:t>
            </a:r>
            <a:r>
              <a:rPr lang="en-US" altLang="zh-TW" sz="2000" dirty="0" smtClean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(9~10 </a:t>
            </a:r>
            <a:r>
              <a:rPr lang="zh-TW" altLang="en-US" sz="2000" dirty="0" smtClean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分</a:t>
            </a:r>
            <a:r>
              <a:rPr lang="en-US" altLang="zh-TW" sz="2000" dirty="0" smtClean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)</a:t>
            </a:r>
            <a:r>
              <a:rPr lang="zh-TW" altLang="en-US" sz="2000" dirty="0" smtClean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佔比 </a:t>
            </a:r>
            <a:r>
              <a:rPr lang="en-US" altLang="zh-TW" sz="2000" dirty="0" smtClean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32.6%</a:t>
            </a:r>
            <a:endParaRPr lang="zh-TW" altLang="en-US" sz="2000" dirty="0">
              <a:solidFill>
                <a:srgbClr val="FF0000"/>
              </a:solidFill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632829" y="1539028"/>
            <a:ext cx="4511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bg2">
                    <a:lumMod val="10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有</a:t>
            </a:r>
            <a:r>
              <a:rPr lang="zh-TW" altLang="en-US" sz="2000" dirty="0" smtClean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88.4 %</a:t>
            </a:r>
            <a:r>
              <a:rPr lang="zh-TW" altLang="en-US" sz="2000" dirty="0" smtClean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 </a:t>
            </a:r>
            <a:r>
              <a:rPr lang="zh-TW" altLang="en-US" sz="2000" dirty="0" smtClean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的</a:t>
            </a:r>
            <a:r>
              <a:rPr lang="zh-TW" altLang="en-US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人感到滿意與非常滿意</a:t>
            </a:r>
            <a:endParaRPr lang="zh-TW" altLang="en-US" sz="2000" dirty="0">
              <a:solidFill>
                <a:srgbClr val="FF0000"/>
              </a:solidFill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709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331640" y="986780"/>
            <a:ext cx="2222812" cy="2923236"/>
            <a:chOff x="1078816" y="964066"/>
            <a:chExt cx="2222812" cy="2923236"/>
          </a:xfrm>
        </p:grpSpPr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1078816" y="2540257"/>
              <a:ext cx="696716" cy="1019561"/>
            </a:xfrm>
            <a:custGeom>
              <a:avLst/>
              <a:gdLst>
                <a:gd name="T0" fmla="*/ 94 w 375"/>
                <a:gd name="T1" fmla="*/ 0 h 549"/>
                <a:gd name="T2" fmla="*/ 11 w 375"/>
                <a:gd name="T3" fmla="*/ 12 h 549"/>
                <a:gd name="T4" fmla="*/ 0 w 375"/>
                <a:gd name="T5" fmla="*/ 127 h 549"/>
                <a:gd name="T6" fmla="*/ 174 w 375"/>
                <a:gd name="T7" fmla="*/ 549 h 549"/>
                <a:gd name="T8" fmla="*/ 375 w 375"/>
                <a:gd name="T9" fmla="*/ 280 h 549"/>
                <a:gd name="T10" fmla="*/ 94 w 375"/>
                <a:gd name="T11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549">
                  <a:moveTo>
                    <a:pt x="94" y="0"/>
                  </a:moveTo>
                  <a:cubicBezTo>
                    <a:pt x="65" y="0"/>
                    <a:pt x="37" y="4"/>
                    <a:pt x="11" y="12"/>
                  </a:cubicBezTo>
                  <a:cubicBezTo>
                    <a:pt x="3" y="49"/>
                    <a:pt x="0" y="87"/>
                    <a:pt x="0" y="127"/>
                  </a:cubicBezTo>
                  <a:cubicBezTo>
                    <a:pt x="0" y="291"/>
                    <a:pt x="66" y="441"/>
                    <a:pt x="174" y="549"/>
                  </a:cubicBezTo>
                  <a:cubicBezTo>
                    <a:pt x="290" y="514"/>
                    <a:pt x="375" y="407"/>
                    <a:pt x="375" y="280"/>
                  </a:cubicBezTo>
                  <a:cubicBezTo>
                    <a:pt x="375" y="125"/>
                    <a:pt x="249" y="0"/>
                    <a:pt x="94" y="0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1088093" y="2231327"/>
              <a:ext cx="600234" cy="615077"/>
            </a:xfrm>
            <a:custGeom>
              <a:avLst/>
              <a:gdLst>
                <a:gd name="T0" fmla="*/ 158 w 323"/>
                <a:gd name="T1" fmla="*/ 0 h 331"/>
                <a:gd name="T2" fmla="*/ 51 w 323"/>
                <a:gd name="T3" fmla="*/ 38 h 331"/>
                <a:gd name="T4" fmla="*/ 0 w 323"/>
                <a:gd name="T5" fmla="*/ 216 h 331"/>
                <a:gd name="T6" fmla="*/ 158 w 323"/>
                <a:gd name="T7" fmla="*/ 331 h 331"/>
                <a:gd name="T8" fmla="*/ 323 w 323"/>
                <a:gd name="T9" fmla="*/ 166 h 331"/>
                <a:gd name="T10" fmla="*/ 158 w 323"/>
                <a:gd name="T11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331">
                  <a:moveTo>
                    <a:pt x="158" y="0"/>
                  </a:moveTo>
                  <a:cubicBezTo>
                    <a:pt x="117" y="0"/>
                    <a:pt x="80" y="14"/>
                    <a:pt x="51" y="38"/>
                  </a:cubicBezTo>
                  <a:cubicBezTo>
                    <a:pt x="25" y="94"/>
                    <a:pt x="8" y="153"/>
                    <a:pt x="0" y="216"/>
                  </a:cubicBezTo>
                  <a:cubicBezTo>
                    <a:pt x="21" y="283"/>
                    <a:pt x="84" y="331"/>
                    <a:pt x="158" y="331"/>
                  </a:cubicBezTo>
                  <a:cubicBezTo>
                    <a:pt x="249" y="331"/>
                    <a:pt x="323" y="257"/>
                    <a:pt x="323" y="166"/>
                  </a:cubicBezTo>
                  <a:cubicBezTo>
                    <a:pt x="323" y="74"/>
                    <a:pt x="249" y="0"/>
                    <a:pt x="158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Oval 9"/>
            <p:cNvSpPr>
              <a:spLocks noChangeArrowheads="1"/>
            </p:cNvSpPr>
            <p:nvPr/>
          </p:nvSpPr>
          <p:spPr bwMode="auto">
            <a:xfrm>
              <a:off x="1530616" y="2179723"/>
              <a:ext cx="506964" cy="507925"/>
            </a:xfrm>
            <a:prstGeom prst="ellipse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Oval 10"/>
            <p:cNvSpPr>
              <a:spLocks noChangeArrowheads="1"/>
            </p:cNvSpPr>
            <p:nvPr/>
          </p:nvSpPr>
          <p:spPr bwMode="auto">
            <a:xfrm>
              <a:off x="2050137" y="1993832"/>
              <a:ext cx="576113" cy="574257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Oval 11"/>
            <p:cNvSpPr>
              <a:spLocks noChangeArrowheads="1"/>
            </p:cNvSpPr>
            <p:nvPr/>
          </p:nvSpPr>
          <p:spPr bwMode="auto">
            <a:xfrm>
              <a:off x="1688327" y="1950229"/>
              <a:ext cx="413762" cy="41283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Oval 12"/>
            <p:cNvSpPr>
              <a:spLocks noChangeArrowheads="1"/>
            </p:cNvSpPr>
            <p:nvPr/>
          </p:nvSpPr>
          <p:spPr bwMode="auto">
            <a:xfrm>
              <a:off x="1955510" y="1555021"/>
              <a:ext cx="256050" cy="256050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Oval 13"/>
            <p:cNvSpPr>
              <a:spLocks noChangeArrowheads="1"/>
            </p:cNvSpPr>
            <p:nvPr/>
          </p:nvSpPr>
          <p:spPr bwMode="auto">
            <a:xfrm>
              <a:off x="2389682" y="1158887"/>
              <a:ext cx="86278" cy="87205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14"/>
            <p:cNvSpPr>
              <a:spLocks noChangeArrowheads="1"/>
            </p:cNvSpPr>
            <p:nvPr/>
          </p:nvSpPr>
          <p:spPr bwMode="auto">
            <a:xfrm>
              <a:off x="1532470" y="1755408"/>
              <a:ext cx="85350" cy="85350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Oval 15"/>
            <p:cNvSpPr>
              <a:spLocks noChangeArrowheads="1"/>
            </p:cNvSpPr>
            <p:nvPr/>
          </p:nvSpPr>
          <p:spPr bwMode="auto">
            <a:xfrm>
              <a:off x="2068691" y="1905698"/>
              <a:ext cx="87205" cy="88133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1673483" y="1653359"/>
              <a:ext cx="376653" cy="377581"/>
            </a:xfrm>
            <a:custGeom>
              <a:avLst/>
              <a:gdLst>
                <a:gd name="T0" fmla="*/ 201 w 203"/>
                <a:gd name="T1" fmla="*/ 98 h 203"/>
                <a:gd name="T2" fmla="*/ 105 w 203"/>
                <a:gd name="T3" fmla="*/ 201 h 203"/>
                <a:gd name="T4" fmla="*/ 1 w 203"/>
                <a:gd name="T5" fmla="*/ 105 h 203"/>
                <a:gd name="T6" fmla="*/ 98 w 203"/>
                <a:gd name="T7" fmla="*/ 1 h 203"/>
                <a:gd name="T8" fmla="*/ 201 w 203"/>
                <a:gd name="T9" fmla="*/ 9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1" y="98"/>
                  </a:moveTo>
                  <a:cubicBezTo>
                    <a:pt x="203" y="153"/>
                    <a:pt x="160" y="200"/>
                    <a:pt x="105" y="201"/>
                  </a:cubicBezTo>
                  <a:cubicBezTo>
                    <a:pt x="49" y="203"/>
                    <a:pt x="3" y="160"/>
                    <a:pt x="1" y="105"/>
                  </a:cubicBezTo>
                  <a:cubicBezTo>
                    <a:pt x="0" y="49"/>
                    <a:pt x="43" y="3"/>
                    <a:pt x="98" y="1"/>
                  </a:cubicBezTo>
                  <a:cubicBezTo>
                    <a:pt x="153" y="0"/>
                    <a:pt x="200" y="43"/>
                    <a:pt x="201" y="98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17"/>
            <p:cNvSpPr>
              <a:spLocks noChangeArrowheads="1"/>
            </p:cNvSpPr>
            <p:nvPr/>
          </p:nvSpPr>
          <p:spPr bwMode="auto">
            <a:xfrm>
              <a:off x="1504639" y="1901988"/>
              <a:ext cx="141013" cy="143796"/>
            </a:xfrm>
            <a:prstGeom prst="ellipse">
              <a:avLst/>
            </a:prstGeom>
            <a:solidFill>
              <a:srgbClr val="00A0E9">
                <a:alpha val="7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Oval 18"/>
            <p:cNvSpPr>
              <a:spLocks noChangeArrowheads="1"/>
            </p:cNvSpPr>
            <p:nvPr/>
          </p:nvSpPr>
          <p:spPr bwMode="auto">
            <a:xfrm>
              <a:off x="2167029" y="964066"/>
              <a:ext cx="142869" cy="142868"/>
            </a:xfrm>
            <a:prstGeom prst="ellipse">
              <a:avLst/>
            </a:prstGeom>
            <a:solidFill>
              <a:srgbClr val="00A0E9">
                <a:alpha val="7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Oval 19"/>
            <p:cNvSpPr>
              <a:spLocks noChangeArrowheads="1"/>
            </p:cNvSpPr>
            <p:nvPr/>
          </p:nvSpPr>
          <p:spPr bwMode="auto">
            <a:xfrm>
              <a:off x="2276500" y="1307321"/>
              <a:ext cx="312641" cy="312641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20"/>
            <p:cNvSpPr>
              <a:spLocks noChangeArrowheads="1"/>
            </p:cNvSpPr>
            <p:nvPr/>
          </p:nvSpPr>
          <p:spPr bwMode="auto">
            <a:xfrm>
              <a:off x="2276500" y="1816638"/>
              <a:ext cx="312641" cy="314496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Oval 21"/>
            <p:cNvSpPr>
              <a:spLocks noChangeArrowheads="1"/>
            </p:cNvSpPr>
            <p:nvPr/>
          </p:nvSpPr>
          <p:spPr bwMode="auto">
            <a:xfrm>
              <a:off x="2754274" y="1514202"/>
              <a:ext cx="141013" cy="141013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"/>
            <p:cNvSpPr>
              <a:spLocks/>
            </p:cNvSpPr>
            <p:nvPr/>
          </p:nvSpPr>
          <p:spPr bwMode="auto">
            <a:xfrm>
              <a:off x="2947240" y="2064338"/>
              <a:ext cx="348822" cy="600233"/>
            </a:xfrm>
            <a:custGeom>
              <a:avLst/>
              <a:gdLst>
                <a:gd name="T0" fmla="*/ 0 w 188"/>
                <a:gd name="T1" fmla="*/ 132 h 323"/>
                <a:gd name="T2" fmla="*/ 188 w 188"/>
                <a:gd name="T3" fmla="*/ 323 h 323"/>
                <a:gd name="T4" fmla="*/ 53 w 188"/>
                <a:gd name="T5" fmla="*/ 0 h 323"/>
                <a:gd name="T6" fmla="*/ 0 w 188"/>
                <a:gd name="T7" fmla="*/ 132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323">
                  <a:moveTo>
                    <a:pt x="0" y="132"/>
                  </a:moveTo>
                  <a:cubicBezTo>
                    <a:pt x="0" y="237"/>
                    <a:pt x="84" y="321"/>
                    <a:pt x="188" y="323"/>
                  </a:cubicBezTo>
                  <a:cubicBezTo>
                    <a:pt x="176" y="201"/>
                    <a:pt x="127" y="89"/>
                    <a:pt x="53" y="0"/>
                  </a:cubicBezTo>
                  <a:cubicBezTo>
                    <a:pt x="20" y="34"/>
                    <a:pt x="0" y="81"/>
                    <a:pt x="0" y="132"/>
                  </a:cubicBezTo>
                  <a:close/>
                </a:path>
              </a:pathLst>
            </a:custGeom>
            <a:solidFill>
              <a:srgbClr val="00A0E9">
                <a:alpha val="7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3"/>
            <p:cNvSpPr>
              <a:spLocks/>
            </p:cNvSpPr>
            <p:nvPr/>
          </p:nvSpPr>
          <p:spPr bwMode="auto">
            <a:xfrm>
              <a:off x="2563165" y="2261014"/>
              <a:ext cx="738463" cy="894319"/>
            </a:xfrm>
            <a:custGeom>
              <a:avLst/>
              <a:gdLst>
                <a:gd name="T0" fmla="*/ 0 w 398"/>
                <a:gd name="T1" fmla="*/ 241 h 481"/>
                <a:gd name="T2" fmla="*/ 241 w 398"/>
                <a:gd name="T3" fmla="*/ 481 h 481"/>
                <a:gd name="T4" fmla="*/ 375 w 398"/>
                <a:gd name="T5" fmla="*/ 440 h 481"/>
                <a:gd name="T6" fmla="*/ 398 w 398"/>
                <a:gd name="T7" fmla="*/ 277 h 481"/>
                <a:gd name="T8" fmla="*/ 342 w 398"/>
                <a:gd name="T9" fmla="*/ 22 h 481"/>
                <a:gd name="T10" fmla="*/ 241 w 398"/>
                <a:gd name="T11" fmla="*/ 0 h 481"/>
                <a:gd name="T12" fmla="*/ 0 w 398"/>
                <a:gd name="T13" fmla="*/ 24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8" h="481">
                  <a:moveTo>
                    <a:pt x="0" y="241"/>
                  </a:moveTo>
                  <a:cubicBezTo>
                    <a:pt x="0" y="374"/>
                    <a:pt x="108" y="481"/>
                    <a:pt x="241" y="481"/>
                  </a:cubicBezTo>
                  <a:cubicBezTo>
                    <a:pt x="291" y="481"/>
                    <a:pt x="337" y="466"/>
                    <a:pt x="375" y="440"/>
                  </a:cubicBezTo>
                  <a:cubicBezTo>
                    <a:pt x="390" y="388"/>
                    <a:pt x="398" y="333"/>
                    <a:pt x="398" y="277"/>
                  </a:cubicBezTo>
                  <a:cubicBezTo>
                    <a:pt x="398" y="186"/>
                    <a:pt x="378" y="100"/>
                    <a:pt x="342" y="22"/>
                  </a:cubicBezTo>
                  <a:cubicBezTo>
                    <a:pt x="311" y="8"/>
                    <a:pt x="277" y="0"/>
                    <a:pt x="241" y="0"/>
                  </a:cubicBezTo>
                  <a:cubicBezTo>
                    <a:pt x="108" y="0"/>
                    <a:pt x="0" y="108"/>
                    <a:pt x="0" y="241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4"/>
            <p:cNvSpPr>
              <a:spLocks/>
            </p:cNvSpPr>
            <p:nvPr/>
          </p:nvSpPr>
          <p:spPr bwMode="auto">
            <a:xfrm>
              <a:off x="2574297" y="2261014"/>
              <a:ext cx="415618" cy="355316"/>
            </a:xfrm>
            <a:custGeom>
              <a:avLst/>
              <a:gdLst>
                <a:gd name="T0" fmla="*/ 0 w 224"/>
                <a:gd name="T1" fmla="*/ 188 h 191"/>
                <a:gd name="T2" fmla="*/ 33 w 224"/>
                <a:gd name="T3" fmla="*/ 191 h 191"/>
                <a:gd name="T4" fmla="*/ 224 w 224"/>
                <a:gd name="T5" fmla="*/ 0 h 191"/>
                <a:gd name="T6" fmla="*/ 0 w 224"/>
                <a:gd name="T7" fmla="*/ 18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191">
                  <a:moveTo>
                    <a:pt x="0" y="188"/>
                  </a:moveTo>
                  <a:cubicBezTo>
                    <a:pt x="11" y="190"/>
                    <a:pt x="22" y="191"/>
                    <a:pt x="33" y="191"/>
                  </a:cubicBezTo>
                  <a:cubicBezTo>
                    <a:pt x="138" y="191"/>
                    <a:pt x="224" y="106"/>
                    <a:pt x="224" y="0"/>
                  </a:cubicBezTo>
                  <a:cubicBezTo>
                    <a:pt x="114" y="5"/>
                    <a:pt x="23" y="84"/>
                    <a:pt x="0" y="188"/>
                  </a:cubicBezTo>
                  <a:close/>
                </a:path>
              </a:pathLst>
            </a:custGeom>
            <a:solidFill>
              <a:srgbClr val="00A0E9">
                <a:alpha val="7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5"/>
            <p:cNvSpPr>
              <a:spLocks/>
            </p:cNvSpPr>
            <p:nvPr/>
          </p:nvSpPr>
          <p:spPr bwMode="auto">
            <a:xfrm>
              <a:off x="2840364" y="3083913"/>
              <a:ext cx="420165" cy="581208"/>
            </a:xfrm>
            <a:custGeom>
              <a:avLst/>
              <a:gdLst>
                <a:gd name="T0" fmla="*/ 224 w 224"/>
                <a:gd name="T1" fmla="*/ 0 h 310"/>
                <a:gd name="T2" fmla="*/ 0 w 224"/>
                <a:gd name="T3" fmla="*/ 240 h 310"/>
                <a:gd name="T4" fmla="*/ 11 w 224"/>
                <a:gd name="T5" fmla="*/ 310 h 310"/>
                <a:gd name="T6" fmla="*/ 224 w 224"/>
                <a:gd name="T7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310">
                  <a:moveTo>
                    <a:pt x="224" y="0"/>
                  </a:moveTo>
                  <a:cubicBezTo>
                    <a:pt x="99" y="9"/>
                    <a:pt x="0" y="113"/>
                    <a:pt x="0" y="240"/>
                  </a:cubicBezTo>
                  <a:cubicBezTo>
                    <a:pt x="0" y="265"/>
                    <a:pt x="4" y="288"/>
                    <a:pt x="11" y="310"/>
                  </a:cubicBezTo>
                  <a:cubicBezTo>
                    <a:pt x="112" y="233"/>
                    <a:pt x="187" y="125"/>
                    <a:pt x="224" y="0"/>
                  </a:cubicBezTo>
                  <a:close/>
                </a:path>
              </a:pathLst>
            </a:custGeom>
            <a:solidFill>
              <a:srgbClr val="00A0E9">
                <a:alpha val="7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6"/>
            <p:cNvSpPr>
              <a:spLocks/>
            </p:cNvSpPr>
            <p:nvPr/>
          </p:nvSpPr>
          <p:spPr bwMode="auto">
            <a:xfrm>
              <a:off x="1104792" y="3017103"/>
              <a:ext cx="615077" cy="753306"/>
            </a:xfrm>
            <a:custGeom>
              <a:avLst/>
              <a:gdLst>
                <a:gd name="T0" fmla="*/ 22 w 331"/>
                <a:gd name="T1" fmla="*/ 0 h 405"/>
                <a:gd name="T2" fmla="*/ 0 w 331"/>
                <a:gd name="T3" fmla="*/ 0 h 405"/>
                <a:gd name="T4" fmla="*/ 316 w 331"/>
                <a:gd name="T5" fmla="*/ 405 h 405"/>
                <a:gd name="T6" fmla="*/ 331 w 331"/>
                <a:gd name="T7" fmla="*/ 309 h 405"/>
                <a:gd name="T8" fmla="*/ 22 w 331"/>
                <a:gd name="T9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405">
                  <a:moveTo>
                    <a:pt x="22" y="0"/>
                  </a:moveTo>
                  <a:cubicBezTo>
                    <a:pt x="14" y="0"/>
                    <a:pt x="7" y="0"/>
                    <a:pt x="0" y="0"/>
                  </a:cubicBezTo>
                  <a:cubicBezTo>
                    <a:pt x="40" y="178"/>
                    <a:pt x="158" y="325"/>
                    <a:pt x="316" y="405"/>
                  </a:cubicBezTo>
                  <a:cubicBezTo>
                    <a:pt x="326" y="375"/>
                    <a:pt x="331" y="343"/>
                    <a:pt x="331" y="309"/>
                  </a:cubicBezTo>
                  <a:cubicBezTo>
                    <a:pt x="331" y="138"/>
                    <a:pt x="193" y="0"/>
                    <a:pt x="22" y="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auto">
            <a:xfrm>
              <a:off x="1406301" y="2974428"/>
              <a:ext cx="1229226" cy="912874"/>
            </a:xfrm>
            <a:custGeom>
              <a:avLst/>
              <a:gdLst>
                <a:gd name="T0" fmla="*/ 331 w 662"/>
                <a:gd name="T1" fmla="*/ 0 h 491"/>
                <a:gd name="T2" fmla="*/ 0 w 662"/>
                <a:gd name="T3" fmla="*/ 317 h 491"/>
                <a:gd name="T4" fmla="*/ 422 w 662"/>
                <a:gd name="T5" fmla="*/ 491 h 491"/>
                <a:gd name="T6" fmla="*/ 639 w 662"/>
                <a:gd name="T7" fmla="*/ 451 h 491"/>
                <a:gd name="T8" fmla="*/ 662 w 662"/>
                <a:gd name="T9" fmla="*/ 331 h 491"/>
                <a:gd name="T10" fmla="*/ 331 w 662"/>
                <a:gd name="T1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2" h="491">
                  <a:moveTo>
                    <a:pt x="331" y="0"/>
                  </a:moveTo>
                  <a:cubicBezTo>
                    <a:pt x="153" y="0"/>
                    <a:pt x="7" y="141"/>
                    <a:pt x="0" y="317"/>
                  </a:cubicBezTo>
                  <a:cubicBezTo>
                    <a:pt x="108" y="425"/>
                    <a:pt x="258" y="491"/>
                    <a:pt x="422" y="491"/>
                  </a:cubicBezTo>
                  <a:cubicBezTo>
                    <a:pt x="499" y="491"/>
                    <a:pt x="572" y="477"/>
                    <a:pt x="639" y="451"/>
                  </a:cubicBezTo>
                  <a:cubicBezTo>
                    <a:pt x="654" y="414"/>
                    <a:pt x="662" y="373"/>
                    <a:pt x="662" y="331"/>
                  </a:cubicBezTo>
                  <a:cubicBezTo>
                    <a:pt x="662" y="148"/>
                    <a:pt x="514" y="0"/>
                    <a:pt x="331" y="0"/>
                  </a:cubicBezTo>
                  <a:close/>
                </a:path>
              </a:pathLst>
            </a:custGeom>
            <a:solidFill>
              <a:schemeClr val="accent6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8"/>
            <p:cNvSpPr>
              <a:spLocks/>
            </p:cNvSpPr>
            <p:nvPr/>
          </p:nvSpPr>
          <p:spPr bwMode="auto">
            <a:xfrm>
              <a:off x="2335874" y="2933609"/>
              <a:ext cx="874838" cy="872054"/>
            </a:xfrm>
            <a:custGeom>
              <a:avLst/>
              <a:gdLst>
                <a:gd name="T0" fmla="*/ 471 w 471"/>
                <a:gd name="T1" fmla="*/ 153 h 469"/>
                <a:gd name="T2" fmla="*/ 244 w 471"/>
                <a:gd name="T3" fmla="*/ 0 h 469"/>
                <a:gd name="T4" fmla="*/ 0 w 471"/>
                <a:gd name="T5" fmla="*/ 244 h 469"/>
                <a:gd name="T6" fmla="*/ 149 w 471"/>
                <a:gd name="T7" fmla="*/ 469 h 469"/>
                <a:gd name="T8" fmla="*/ 471 w 471"/>
                <a:gd name="T9" fmla="*/ 153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469">
                  <a:moveTo>
                    <a:pt x="471" y="153"/>
                  </a:moveTo>
                  <a:cubicBezTo>
                    <a:pt x="435" y="63"/>
                    <a:pt x="347" y="0"/>
                    <a:pt x="244" y="0"/>
                  </a:cubicBezTo>
                  <a:cubicBezTo>
                    <a:pt x="109" y="0"/>
                    <a:pt x="0" y="109"/>
                    <a:pt x="0" y="244"/>
                  </a:cubicBezTo>
                  <a:cubicBezTo>
                    <a:pt x="0" y="345"/>
                    <a:pt x="61" y="432"/>
                    <a:pt x="149" y="469"/>
                  </a:cubicBezTo>
                  <a:cubicBezTo>
                    <a:pt x="293" y="410"/>
                    <a:pt x="409" y="296"/>
                    <a:pt x="471" y="153"/>
                  </a:cubicBezTo>
                  <a:close/>
                </a:path>
              </a:pathLst>
            </a:custGeom>
            <a:solidFill>
              <a:srgbClr val="00A0E9">
                <a:alpha val="7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30"/>
            <p:cNvSpPr>
              <a:spLocks noChangeArrowheads="1"/>
            </p:cNvSpPr>
            <p:nvPr/>
          </p:nvSpPr>
          <p:spPr bwMode="auto">
            <a:xfrm>
              <a:off x="2540899" y="1675625"/>
              <a:ext cx="493546" cy="496329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11"/>
            <p:cNvSpPr>
              <a:spLocks noChangeArrowheads="1"/>
            </p:cNvSpPr>
            <p:nvPr/>
          </p:nvSpPr>
          <p:spPr bwMode="auto">
            <a:xfrm>
              <a:off x="1833627" y="2696302"/>
              <a:ext cx="557332" cy="556080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11"/>
            <p:cNvSpPr>
              <a:spLocks noChangeArrowheads="1"/>
            </p:cNvSpPr>
            <p:nvPr/>
          </p:nvSpPr>
          <p:spPr bwMode="auto">
            <a:xfrm>
              <a:off x="2226489" y="2491874"/>
              <a:ext cx="249471" cy="248912"/>
            </a:xfrm>
            <a:prstGeom prst="ellipse">
              <a:avLst/>
            </a:prstGeom>
            <a:solidFill>
              <a:srgbClr val="00A0E9">
                <a:alpha val="7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6" name="TextBox 143"/>
          <p:cNvSpPr txBox="1"/>
          <p:nvPr/>
        </p:nvSpPr>
        <p:spPr>
          <a:xfrm>
            <a:off x="4283968" y="231587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n w="6350">
                  <a:noFill/>
                </a:ln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謝謝大家觀看</a:t>
            </a:r>
            <a:endParaRPr lang="zh-CN" altLang="en-US" sz="36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302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4663820" y="1921206"/>
            <a:ext cx="387808" cy="387806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4663820" y="2689833"/>
            <a:ext cx="387808" cy="387806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4663820" y="3435559"/>
            <a:ext cx="387808" cy="387806"/>
          </a:xfrm>
          <a:prstGeom prst="ellipse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4663820" y="1184571"/>
            <a:ext cx="387808" cy="38780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-628324" y="1064464"/>
            <a:ext cx="3522588" cy="4632582"/>
            <a:chOff x="1078816" y="964066"/>
            <a:chExt cx="2222812" cy="2923236"/>
          </a:xfrm>
        </p:grpSpPr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1078816" y="2540257"/>
              <a:ext cx="696716" cy="1019561"/>
            </a:xfrm>
            <a:custGeom>
              <a:avLst/>
              <a:gdLst>
                <a:gd name="T0" fmla="*/ 94 w 375"/>
                <a:gd name="T1" fmla="*/ 0 h 549"/>
                <a:gd name="T2" fmla="*/ 11 w 375"/>
                <a:gd name="T3" fmla="*/ 12 h 549"/>
                <a:gd name="T4" fmla="*/ 0 w 375"/>
                <a:gd name="T5" fmla="*/ 127 h 549"/>
                <a:gd name="T6" fmla="*/ 174 w 375"/>
                <a:gd name="T7" fmla="*/ 549 h 549"/>
                <a:gd name="T8" fmla="*/ 375 w 375"/>
                <a:gd name="T9" fmla="*/ 280 h 549"/>
                <a:gd name="T10" fmla="*/ 94 w 375"/>
                <a:gd name="T11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549">
                  <a:moveTo>
                    <a:pt x="94" y="0"/>
                  </a:moveTo>
                  <a:cubicBezTo>
                    <a:pt x="65" y="0"/>
                    <a:pt x="37" y="4"/>
                    <a:pt x="11" y="12"/>
                  </a:cubicBezTo>
                  <a:cubicBezTo>
                    <a:pt x="3" y="49"/>
                    <a:pt x="0" y="87"/>
                    <a:pt x="0" y="127"/>
                  </a:cubicBezTo>
                  <a:cubicBezTo>
                    <a:pt x="0" y="291"/>
                    <a:pt x="66" y="441"/>
                    <a:pt x="174" y="549"/>
                  </a:cubicBezTo>
                  <a:cubicBezTo>
                    <a:pt x="290" y="514"/>
                    <a:pt x="375" y="407"/>
                    <a:pt x="375" y="280"/>
                  </a:cubicBezTo>
                  <a:cubicBezTo>
                    <a:pt x="375" y="125"/>
                    <a:pt x="249" y="0"/>
                    <a:pt x="94" y="0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8"/>
            <p:cNvSpPr>
              <a:spLocks/>
            </p:cNvSpPr>
            <p:nvPr/>
          </p:nvSpPr>
          <p:spPr bwMode="auto">
            <a:xfrm>
              <a:off x="1088093" y="2231327"/>
              <a:ext cx="600234" cy="615077"/>
            </a:xfrm>
            <a:custGeom>
              <a:avLst/>
              <a:gdLst>
                <a:gd name="T0" fmla="*/ 158 w 323"/>
                <a:gd name="T1" fmla="*/ 0 h 331"/>
                <a:gd name="T2" fmla="*/ 51 w 323"/>
                <a:gd name="T3" fmla="*/ 38 h 331"/>
                <a:gd name="T4" fmla="*/ 0 w 323"/>
                <a:gd name="T5" fmla="*/ 216 h 331"/>
                <a:gd name="T6" fmla="*/ 158 w 323"/>
                <a:gd name="T7" fmla="*/ 331 h 331"/>
                <a:gd name="T8" fmla="*/ 323 w 323"/>
                <a:gd name="T9" fmla="*/ 166 h 331"/>
                <a:gd name="T10" fmla="*/ 158 w 323"/>
                <a:gd name="T11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331">
                  <a:moveTo>
                    <a:pt x="158" y="0"/>
                  </a:moveTo>
                  <a:cubicBezTo>
                    <a:pt x="117" y="0"/>
                    <a:pt x="80" y="14"/>
                    <a:pt x="51" y="38"/>
                  </a:cubicBezTo>
                  <a:cubicBezTo>
                    <a:pt x="25" y="94"/>
                    <a:pt x="8" y="153"/>
                    <a:pt x="0" y="216"/>
                  </a:cubicBezTo>
                  <a:cubicBezTo>
                    <a:pt x="21" y="283"/>
                    <a:pt x="84" y="331"/>
                    <a:pt x="158" y="331"/>
                  </a:cubicBezTo>
                  <a:cubicBezTo>
                    <a:pt x="249" y="331"/>
                    <a:pt x="323" y="257"/>
                    <a:pt x="323" y="166"/>
                  </a:cubicBezTo>
                  <a:cubicBezTo>
                    <a:pt x="323" y="74"/>
                    <a:pt x="249" y="0"/>
                    <a:pt x="158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Oval 9"/>
            <p:cNvSpPr>
              <a:spLocks noChangeArrowheads="1"/>
            </p:cNvSpPr>
            <p:nvPr/>
          </p:nvSpPr>
          <p:spPr bwMode="auto">
            <a:xfrm>
              <a:off x="1530616" y="2179723"/>
              <a:ext cx="506964" cy="507925"/>
            </a:xfrm>
            <a:prstGeom prst="ellipse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Oval 10"/>
            <p:cNvSpPr>
              <a:spLocks noChangeArrowheads="1"/>
            </p:cNvSpPr>
            <p:nvPr/>
          </p:nvSpPr>
          <p:spPr bwMode="auto">
            <a:xfrm>
              <a:off x="2050137" y="1993832"/>
              <a:ext cx="576113" cy="574257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1"/>
            <p:cNvSpPr>
              <a:spLocks noChangeArrowheads="1"/>
            </p:cNvSpPr>
            <p:nvPr/>
          </p:nvSpPr>
          <p:spPr bwMode="auto">
            <a:xfrm>
              <a:off x="1688327" y="1950229"/>
              <a:ext cx="413762" cy="41283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Oval 12"/>
            <p:cNvSpPr>
              <a:spLocks noChangeArrowheads="1"/>
            </p:cNvSpPr>
            <p:nvPr/>
          </p:nvSpPr>
          <p:spPr bwMode="auto">
            <a:xfrm>
              <a:off x="1955510" y="1555021"/>
              <a:ext cx="256050" cy="256050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Oval 13"/>
            <p:cNvSpPr>
              <a:spLocks noChangeArrowheads="1"/>
            </p:cNvSpPr>
            <p:nvPr/>
          </p:nvSpPr>
          <p:spPr bwMode="auto">
            <a:xfrm>
              <a:off x="2389682" y="1158887"/>
              <a:ext cx="86278" cy="87205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Oval 14"/>
            <p:cNvSpPr>
              <a:spLocks noChangeArrowheads="1"/>
            </p:cNvSpPr>
            <p:nvPr/>
          </p:nvSpPr>
          <p:spPr bwMode="auto">
            <a:xfrm>
              <a:off x="1532470" y="1755408"/>
              <a:ext cx="85350" cy="85350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Oval 15"/>
            <p:cNvSpPr>
              <a:spLocks noChangeArrowheads="1"/>
            </p:cNvSpPr>
            <p:nvPr/>
          </p:nvSpPr>
          <p:spPr bwMode="auto">
            <a:xfrm>
              <a:off x="2068691" y="1905698"/>
              <a:ext cx="87205" cy="88133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6"/>
            <p:cNvSpPr>
              <a:spLocks/>
            </p:cNvSpPr>
            <p:nvPr/>
          </p:nvSpPr>
          <p:spPr bwMode="auto">
            <a:xfrm>
              <a:off x="1673483" y="1653359"/>
              <a:ext cx="376653" cy="377581"/>
            </a:xfrm>
            <a:custGeom>
              <a:avLst/>
              <a:gdLst>
                <a:gd name="T0" fmla="*/ 201 w 203"/>
                <a:gd name="T1" fmla="*/ 98 h 203"/>
                <a:gd name="T2" fmla="*/ 105 w 203"/>
                <a:gd name="T3" fmla="*/ 201 h 203"/>
                <a:gd name="T4" fmla="*/ 1 w 203"/>
                <a:gd name="T5" fmla="*/ 105 h 203"/>
                <a:gd name="T6" fmla="*/ 98 w 203"/>
                <a:gd name="T7" fmla="*/ 1 h 203"/>
                <a:gd name="T8" fmla="*/ 201 w 203"/>
                <a:gd name="T9" fmla="*/ 9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1" y="98"/>
                  </a:moveTo>
                  <a:cubicBezTo>
                    <a:pt x="203" y="153"/>
                    <a:pt x="160" y="200"/>
                    <a:pt x="105" y="201"/>
                  </a:cubicBezTo>
                  <a:cubicBezTo>
                    <a:pt x="49" y="203"/>
                    <a:pt x="3" y="160"/>
                    <a:pt x="1" y="105"/>
                  </a:cubicBezTo>
                  <a:cubicBezTo>
                    <a:pt x="0" y="49"/>
                    <a:pt x="43" y="3"/>
                    <a:pt x="98" y="1"/>
                  </a:cubicBezTo>
                  <a:cubicBezTo>
                    <a:pt x="153" y="0"/>
                    <a:pt x="200" y="43"/>
                    <a:pt x="201" y="98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Oval 17"/>
            <p:cNvSpPr>
              <a:spLocks noChangeArrowheads="1"/>
            </p:cNvSpPr>
            <p:nvPr/>
          </p:nvSpPr>
          <p:spPr bwMode="auto">
            <a:xfrm>
              <a:off x="1504639" y="1901988"/>
              <a:ext cx="141013" cy="143796"/>
            </a:xfrm>
            <a:prstGeom prst="ellipse">
              <a:avLst/>
            </a:prstGeom>
            <a:solidFill>
              <a:srgbClr val="00A0E9">
                <a:alpha val="7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Oval 18"/>
            <p:cNvSpPr>
              <a:spLocks noChangeArrowheads="1"/>
            </p:cNvSpPr>
            <p:nvPr/>
          </p:nvSpPr>
          <p:spPr bwMode="auto">
            <a:xfrm>
              <a:off x="2167029" y="964066"/>
              <a:ext cx="142869" cy="142868"/>
            </a:xfrm>
            <a:prstGeom prst="ellipse">
              <a:avLst/>
            </a:prstGeom>
            <a:solidFill>
              <a:srgbClr val="00A0E9">
                <a:alpha val="7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19"/>
            <p:cNvSpPr>
              <a:spLocks noChangeArrowheads="1"/>
            </p:cNvSpPr>
            <p:nvPr/>
          </p:nvSpPr>
          <p:spPr bwMode="auto">
            <a:xfrm>
              <a:off x="2276500" y="1307321"/>
              <a:ext cx="312641" cy="312641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20"/>
            <p:cNvSpPr>
              <a:spLocks noChangeArrowheads="1"/>
            </p:cNvSpPr>
            <p:nvPr/>
          </p:nvSpPr>
          <p:spPr bwMode="auto">
            <a:xfrm>
              <a:off x="2276500" y="1816638"/>
              <a:ext cx="312641" cy="314496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Oval 21"/>
            <p:cNvSpPr>
              <a:spLocks noChangeArrowheads="1"/>
            </p:cNvSpPr>
            <p:nvPr/>
          </p:nvSpPr>
          <p:spPr bwMode="auto">
            <a:xfrm>
              <a:off x="2754274" y="1514202"/>
              <a:ext cx="141013" cy="141013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2"/>
            <p:cNvSpPr>
              <a:spLocks/>
            </p:cNvSpPr>
            <p:nvPr/>
          </p:nvSpPr>
          <p:spPr bwMode="auto">
            <a:xfrm>
              <a:off x="2947240" y="2064338"/>
              <a:ext cx="348822" cy="600233"/>
            </a:xfrm>
            <a:custGeom>
              <a:avLst/>
              <a:gdLst>
                <a:gd name="T0" fmla="*/ 0 w 188"/>
                <a:gd name="T1" fmla="*/ 132 h 323"/>
                <a:gd name="T2" fmla="*/ 188 w 188"/>
                <a:gd name="T3" fmla="*/ 323 h 323"/>
                <a:gd name="T4" fmla="*/ 53 w 188"/>
                <a:gd name="T5" fmla="*/ 0 h 323"/>
                <a:gd name="T6" fmla="*/ 0 w 188"/>
                <a:gd name="T7" fmla="*/ 132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323">
                  <a:moveTo>
                    <a:pt x="0" y="132"/>
                  </a:moveTo>
                  <a:cubicBezTo>
                    <a:pt x="0" y="237"/>
                    <a:pt x="84" y="321"/>
                    <a:pt x="188" y="323"/>
                  </a:cubicBezTo>
                  <a:cubicBezTo>
                    <a:pt x="176" y="201"/>
                    <a:pt x="127" y="89"/>
                    <a:pt x="53" y="0"/>
                  </a:cubicBezTo>
                  <a:cubicBezTo>
                    <a:pt x="20" y="34"/>
                    <a:pt x="0" y="81"/>
                    <a:pt x="0" y="132"/>
                  </a:cubicBezTo>
                  <a:close/>
                </a:path>
              </a:pathLst>
            </a:custGeom>
            <a:solidFill>
              <a:srgbClr val="00A0E9">
                <a:alpha val="7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3"/>
            <p:cNvSpPr>
              <a:spLocks/>
            </p:cNvSpPr>
            <p:nvPr/>
          </p:nvSpPr>
          <p:spPr bwMode="auto">
            <a:xfrm>
              <a:off x="2563165" y="2261014"/>
              <a:ext cx="738463" cy="894319"/>
            </a:xfrm>
            <a:custGeom>
              <a:avLst/>
              <a:gdLst>
                <a:gd name="T0" fmla="*/ 0 w 398"/>
                <a:gd name="T1" fmla="*/ 241 h 481"/>
                <a:gd name="T2" fmla="*/ 241 w 398"/>
                <a:gd name="T3" fmla="*/ 481 h 481"/>
                <a:gd name="T4" fmla="*/ 375 w 398"/>
                <a:gd name="T5" fmla="*/ 440 h 481"/>
                <a:gd name="T6" fmla="*/ 398 w 398"/>
                <a:gd name="T7" fmla="*/ 277 h 481"/>
                <a:gd name="T8" fmla="*/ 342 w 398"/>
                <a:gd name="T9" fmla="*/ 22 h 481"/>
                <a:gd name="T10" fmla="*/ 241 w 398"/>
                <a:gd name="T11" fmla="*/ 0 h 481"/>
                <a:gd name="T12" fmla="*/ 0 w 398"/>
                <a:gd name="T13" fmla="*/ 24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8" h="481">
                  <a:moveTo>
                    <a:pt x="0" y="241"/>
                  </a:moveTo>
                  <a:cubicBezTo>
                    <a:pt x="0" y="374"/>
                    <a:pt x="108" y="481"/>
                    <a:pt x="241" y="481"/>
                  </a:cubicBezTo>
                  <a:cubicBezTo>
                    <a:pt x="291" y="481"/>
                    <a:pt x="337" y="466"/>
                    <a:pt x="375" y="440"/>
                  </a:cubicBezTo>
                  <a:cubicBezTo>
                    <a:pt x="390" y="388"/>
                    <a:pt x="398" y="333"/>
                    <a:pt x="398" y="277"/>
                  </a:cubicBezTo>
                  <a:cubicBezTo>
                    <a:pt x="398" y="186"/>
                    <a:pt x="378" y="100"/>
                    <a:pt x="342" y="22"/>
                  </a:cubicBezTo>
                  <a:cubicBezTo>
                    <a:pt x="311" y="8"/>
                    <a:pt x="277" y="0"/>
                    <a:pt x="241" y="0"/>
                  </a:cubicBezTo>
                  <a:cubicBezTo>
                    <a:pt x="108" y="0"/>
                    <a:pt x="0" y="108"/>
                    <a:pt x="0" y="241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4"/>
            <p:cNvSpPr>
              <a:spLocks/>
            </p:cNvSpPr>
            <p:nvPr/>
          </p:nvSpPr>
          <p:spPr bwMode="auto">
            <a:xfrm>
              <a:off x="2574297" y="2261014"/>
              <a:ext cx="415618" cy="355316"/>
            </a:xfrm>
            <a:custGeom>
              <a:avLst/>
              <a:gdLst>
                <a:gd name="T0" fmla="*/ 0 w 224"/>
                <a:gd name="T1" fmla="*/ 188 h 191"/>
                <a:gd name="T2" fmla="*/ 33 w 224"/>
                <a:gd name="T3" fmla="*/ 191 h 191"/>
                <a:gd name="T4" fmla="*/ 224 w 224"/>
                <a:gd name="T5" fmla="*/ 0 h 191"/>
                <a:gd name="T6" fmla="*/ 0 w 224"/>
                <a:gd name="T7" fmla="*/ 18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191">
                  <a:moveTo>
                    <a:pt x="0" y="188"/>
                  </a:moveTo>
                  <a:cubicBezTo>
                    <a:pt x="11" y="190"/>
                    <a:pt x="22" y="191"/>
                    <a:pt x="33" y="191"/>
                  </a:cubicBezTo>
                  <a:cubicBezTo>
                    <a:pt x="138" y="191"/>
                    <a:pt x="224" y="106"/>
                    <a:pt x="224" y="0"/>
                  </a:cubicBezTo>
                  <a:cubicBezTo>
                    <a:pt x="114" y="5"/>
                    <a:pt x="23" y="84"/>
                    <a:pt x="0" y="188"/>
                  </a:cubicBezTo>
                  <a:close/>
                </a:path>
              </a:pathLst>
            </a:custGeom>
            <a:solidFill>
              <a:srgbClr val="00A0E9">
                <a:alpha val="7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5"/>
            <p:cNvSpPr>
              <a:spLocks/>
            </p:cNvSpPr>
            <p:nvPr/>
          </p:nvSpPr>
          <p:spPr bwMode="auto">
            <a:xfrm>
              <a:off x="2840364" y="3083913"/>
              <a:ext cx="420165" cy="581208"/>
            </a:xfrm>
            <a:custGeom>
              <a:avLst/>
              <a:gdLst>
                <a:gd name="T0" fmla="*/ 224 w 224"/>
                <a:gd name="T1" fmla="*/ 0 h 310"/>
                <a:gd name="T2" fmla="*/ 0 w 224"/>
                <a:gd name="T3" fmla="*/ 240 h 310"/>
                <a:gd name="T4" fmla="*/ 11 w 224"/>
                <a:gd name="T5" fmla="*/ 310 h 310"/>
                <a:gd name="T6" fmla="*/ 224 w 224"/>
                <a:gd name="T7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310">
                  <a:moveTo>
                    <a:pt x="224" y="0"/>
                  </a:moveTo>
                  <a:cubicBezTo>
                    <a:pt x="99" y="9"/>
                    <a:pt x="0" y="113"/>
                    <a:pt x="0" y="240"/>
                  </a:cubicBezTo>
                  <a:cubicBezTo>
                    <a:pt x="0" y="265"/>
                    <a:pt x="4" y="288"/>
                    <a:pt x="11" y="310"/>
                  </a:cubicBezTo>
                  <a:cubicBezTo>
                    <a:pt x="112" y="233"/>
                    <a:pt x="187" y="125"/>
                    <a:pt x="224" y="0"/>
                  </a:cubicBezTo>
                  <a:close/>
                </a:path>
              </a:pathLst>
            </a:custGeom>
            <a:solidFill>
              <a:srgbClr val="00A0E9">
                <a:alpha val="7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"/>
            <p:cNvSpPr>
              <a:spLocks/>
            </p:cNvSpPr>
            <p:nvPr/>
          </p:nvSpPr>
          <p:spPr bwMode="auto">
            <a:xfrm>
              <a:off x="1104792" y="3017103"/>
              <a:ext cx="615077" cy="753306"/>
            </a:xfrm>
            <a:custGeom>
              <a:avLst/>
              <a:gdLst>
                <a:gd name="T0" fmla="*/ 22 w 331"/>
                <a:gd name="T1" fmla="*/ 0 h 405"/>
                <a:gd name="T2" fmla="*/ 0 w 331"/>
                <a:gd name="T3" fmla="*/ 0 h 405"/>
                <a:gd name="T4" fmla="*/ 316 w 331"/>
                <a:gd name="T5" fmla="*/ 405 h 405"/>
                <a:gd name="T6" fmla="*/ 331 w 331"/>
                <a:gd name="T7" fmla="*/ 309 h 405"/>
                <a:gd name="T8" fmla="*/ 22 w 331"/>
                <a:gd name="T9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405">
                  <a:moveTo>
                    <a:pt x="22" y="0"/>
                  </a:moveTo>
                  <a:cubicBezTo>
                    <a:pt x="14" y="0"/>
                    <a:pt x="7" y="0"/>
                    <a:pt x="0" y="0"/>
                  </a:cubicBezTo>
                  <a:cubicBezTo>
                    <a:pt x="40" y="178"/>
                    <a:pt x="158" y="325"/>
                    <a:pt x="316" y="405"/>
                  </a:cubicBezTo>
                  <a:cubicBezTo>
                    <a:pt x="326" y="375"/>
                    <a:pt x="331" y="343"/>
                    <a:pt x="331" y="309"/>
                  </a:cubicBezTo>
                  <a:cubicBezTo>
                    <a:pt x="331" y="138"/>
                    <a:pt x="193" y="0"/>
                    <a:pt x="22" y="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7"/>
            <p:cNvSpPr>
              <a:spLocks/>
            </p:cNvSpPr>
            <p:nvPr/>
          </p:nvSpPr>
          <p:spPr bwMode="auto">
            <a:xfrm>
              <a:off x="1406301" y="2974428"/>
              <a:ext cx="1229226" cy="912874"/>
            </a:xfrm>
            <a:custGeom>
              <a:avLst/>
              <a:gdLst>
                <a:gd name="T0" fmla="*/ 331 w 662"/>
                <a:gd name="T1" fmla="*/ 0 h 491"/>
                <a:gd name="T2" fmla="*/ 0 w 662"/>
                <a:gd name="T3" fmla="*/ 317 h 491"/>
                <a:gd name="T4" fmla="*/ 422 w 662"/>
                <a:gd name="T5" fmla="*/ 491 h 491"/>
                <a:gd name="T6" fmla="*/ 639 w 662"/>
                <a:gd name="T7" fmla="*/ 451 h 491"/>
                <a:gd name="T8" fmla="*/ 662 w 662"/>
                <a:gd name="T9" fmla="*/ 331 h 491"/>
                <a:gd name="T10" fmla="*/ 331 w 662"/>
                <a:gd name="T1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2" h="491">
                  <a:moveTo>
                    <a:pt x="331" y="0"/>
                  </a:moveTo>
                  <a:cubicBezTo>
                    <a:pt x="153" y="0"/>
                    <a:pt x="7" y="141"/>
                    <a:pt x="0" y="317"/>
                  </a:cubicBezTo>
                  <a:cubicBezTo>
                    <a:pt x="108" y="425"/>
                    <a:pt x="258" y="491"/>
                    <a:pt x="422" y="491"/>
                  </a:cubicBezTo>
                  <a:cubicBezTo>
                    <a:pt x="499" y="491"/>
                    <a:pt x="572" y="477"/>
                    <a:pt x="639" y="451"/>
                  </a:cubicBezTo>
                  <a:cubicBezTo>
                    <a:pt x="654" y="414"/>
                    <a:pt x="662" y="373"/>
                    <a:pt x="662" y="331"/>
                  </a:cubicBezTo>
                  <a:cubicBezTo>
                    <a:pt x="662" y="148"/>
                    <a:pt x="514" y="0"/>
                    <a:pt x="331" y="0"/>
                  </a:cubicBezTo>
                  <a:close/>
                </a:path>
              </a:pathLst>
            </a:custGeom>
            <a:solidFill>
              <a:schemeClr val="accent6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8"/>
            <p:cNvSpPr>
              <a:spLocks/>
            </p:cNvSpPr>
            <p:nvPr/>
          </p:nvSpPr>
          <p:spPr bwMode="auto">
            <a:xfrm>
              <a:off x="2335874" y="2933609"/>
              <a:ext cx="874838" cy="872054"/>
            </a:xfrm>
            <a:custGeom>
              <a:avLst/>
              <a:gdLst>
                <a:gd name="T0" fmla="*/ 471 w 471"/>
                <a:gd name="T1" fmla="*/ 153 h 469"/>
                <a:gd name="T2" fmla="*/ 244 w 471"/>
                <a:gd name="T3" fmla="*/ 0 h 469"/>
                <a:gd name="T4" fmla="*/ 0 w 471"/>
                <a:gd name="T5" fmla="*/ 244 h 469"/>
                <a:gd name="T6" fmla="*/ 149 w 471"/>
                <a:gd name="T7" fmla="*/ 469 h 469"/>
                <a:gd name="T8" fmla="*/ 471 w 471"/>
                <a:gd name="T9" fmla="*/ 153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469">
                  <a:moveTo>
                    <a:pt x="471" y="153"/>
                  </a:moveTo>
                  <a:cubicBezTo>
                    <a:pt x="435" y="63"/>
                    <a:pt x="347" y="0"/>
                    <a:pt x="244" y="0"/>
                  </a:cubicBezTo>
                  <a:cubicBezTo>
                    <a:pt x="109" y="0"/>
                    <a:pt x="0" y="109"/>
                    <a:pt x="0" y="244"/>
                  </a:cubicBezTo>
                  <a:cubicBezTo>
                    <a:pt x="0" y="345"/>
                    <a:pt x="61" y="432"/>
                    <a:pt x="149" y="469"/>
                  </a:cubicBezTo>
                  <a:cubicBezTo>
                    <a:pt x="293" y="410"/>
                    <a:pt x="409" y="296"/>
                    <a:pt x="471" y="153"/>
                  </a:cubicBezTo>
                  <a:close/>
                </a:path>
              </a:pathLst>
            </a:custGeom>
            <a:solidFill>
              <a:srgbClr val="00A0E9">
                <a:alpha val="7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30"/>
            <p:cNvSpPr>
              <a:spLocks noChangeArrowheads="1"/>
            </p:cNvSpPr>
            <p:nvPr/>
          </p:nvSpPr>
          <p:spPr bwMode="auto">
            <a:xfrm>
              <a:off x="2540899" y="1675625"/>
              <a:ext cx="493546" cy="496329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Oval 11"/>
            <p:cNvSpPr>
              <a:spLocks noChangeArrowheads="1"/>
            </p:cNvSpPr>
            <p:nvPr/>
          </p:nvSpPr>
          <p:spPr bwMode="auto">
            <a:xfrm>
              <a:off x="1833627" y="2696302"/>
              <a:ext cx="557332" cy="556080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11"/>
            <p:cNvSpPr>
              <a:spLocks noChangeArrowheads="1"/>
            </p:cNvSpPr>
            <p:nvPr/>
          </p:nvSpPr>
          <p:spPr bwMode="auto">
            <a:xfrm>
              <a:off x="2226489" y="2491874"/>
              <a:ext cx="249471" cy="248912"/>
            </a:xfrm>
            <a:prstGeom prst="ellipse">
              <a:avLst/>
            </a:prstGeom>
            <a:solidFill>
              <a:srgbClr val="00A0E9">
                <a:alpha val="7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4" name="椭圆 83"/>
          <p:cNvSpPr/>
          <p:nvPr/>
        </p:nvSpPr>
        <p:spPr>
          <a:xfrm>
            <a:off x="227050" y="3014489"/>
            <a:ext cx="1845590" cy="1845588"/>
          </a:xfrm>
          <a:prstGeom prst="ellips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TextBox 28"/>
          <p:cNvSpPr txBox="1"/>
          <p:nvPr/>
        </p:nvSpPr>
        <p:spPr>
          <a:xfrm>
            <a:off x="717797" y="3691061"/>
            <a:ext cx="8640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TW" altLang="en-US" sz="2000" dirty="0" smtClean="0">
                <a:ln w="6350">
                  <a:noFill/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目錄</a:t>
            </a:r>
            <a:endParaRPr lang="en-US" altLang="zh-CN" sz="2000" dirty="0">
              <a:ln w="6350">
                <a:noFill/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/>
            <a:r>
              <a:rPr lang="en-US" altLang="zh-CN" sz="12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CONTENTS</a:t>
            </a:r>
            <a:endParaRPr lang="zh-CN" altLang="en-US" sz="12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6" name="Freeform 9"/>
          <p:cNvSpPr>
            <a:spLocks noEditPoints="1"/>
          </p:cNvSpPr>
          <p:nvPr/>
        </p:nvSpPr>
        <p:spPr bwMode="auto">
          <a:xfrm>
            <a:off x="4735243" y="3548050"/>
            <a:ext cx="249890" cy="162824"/>
          </a:xfrm>
          <a:custGeom>
            <a:avLst/>
            <a:gdLst>
              <a:gd name="T0" fmla="*/ 58 w 215"/>
              <a:gd name="T1" fmla="*/ 83 h 140"/>
              <a:gd name="T2" fmla="*/ 58 w 215"/>
              <a:gd name="T3" fmla="*/ 91 h 140"/>
              <a:gd name="T4" fmla="*/ 161 w 215"/>
              <a:gd name="T5" fmla="*/ 87 h 140"/>
              <a:gd name="T6" fmla="*/ 58 w 215"/>
              <a:gd name="T7" fmla="*/ 73 h 140"/>
              <a:gd name="T8" fmla="*/ 98 w 215"/>
              <a:gd name="T9" fmla="*/ 73 h 140"/>
              <a:gd name="T10" fmla="*/ 102 w 215"/>
              <a:gd name="T11" fmla="*/ 34 h 140"/>
              <a:gd name="T12" fmla="*/ 58 w 215"/>
              <a:gd name="T13" fmla="*/ 30 h 140"/>
              <a:gd name="T14" fmla="*/ 54 w 215"/>
              <a:gd name="T15" fmla="*/ 69 h 140"/>
              <a:gd name="T16" fmla="*/ 63 w 215"/>
              <a:gd name="T17" fmla="*/ 38 h 140"/>
              <a:gd name="T18" fmla="*/ 94 w 215"/>
              <a:gd name="T19" fmla="*/ 38 h 140"/>
              <a:gd name="T20" fmla="*/ 63 w 215"/>
              <a:gd name="T21" fmla="*/ 65 h 140"/>
              <a:gd name="T22" fmla="*/ 27 w 215"/>
              <a:gd name="T23" fmla="*/ 121 h 140"/>
              <a:gd name="T24" fmla="*/ 189 w 215"/>
              <a:gd name="T25" fmla="*/ 121 h 140"/>
              <a:gd name="T26" fmla="*/ 196 w 215"/>
              <a:gd name="T27" fmla="*/ 7 h 140"/>
              <a:gd name="T28" fmla="*/ 27 w 215"/>
              <a:gd name="T29" fmla="*/ 0 h 140"/>
              <a:gd name="T30" fmla="*/ 20 w 215"/>
              <a:gd name="T31" fmla="*/ 114 h 140"/>
              <a:gd name="T32" fmla="*/ 33 w 215"/>
              <a:gd name="T33" fmla="*/ 13 h 140"/>
              <a:gd name="T34" fmla="*/ 182 w 215"/>
              <a:gd name="T35" fmla="*/ 13 h 140"/>
              <a:gd name="T36" fmla="*/ 33 w 215"/>
              <a:gd name="T37" fmla="*/ 107 h 140"/>
              <a:gd name="T38" fmla="*/ 157 w 215"/>
              <a:gd name="T39" fmla="*/ 48 h 140"/>
              <a:gd name="T40" fmla="*/ 111 w 215"/>
              <a:gd name="T41" fmla="*/ 48 h 140"/>
              <a:gd name="T42" fmla="*/ 111 w 215"/>
              <a:gd name="T43" fmla="*/ 56 h 140"/>
              <a:gd name="T44" fmla="*/ 161 w 215"/>
              <a:gd name="T45" fmla="*/ 52 h 140"/>
              <a:gd name="T46" fmla="*/ 157 w 215"/>
              <a:gd name="T47" fmla="*/ 65 h 140"/>
              <a:gd name="T48" fmla="*/ 111 w 215"/>
              <a:gd name="T49" fmla="*/ 65 h 140"/>
              <a:gd name="T50" fmla="*/ 111 w 215"/>
              <a:gd name="T51" fmla="*/ 73 h 140"/>
              <a:gd name="T52" fmla="*/ 161 w 215"/>
              <a:gd name="T53" fmla="*/ 69 h 140"/>
              <a:gd name="T54" fmla="*/ 157 w 215"/>
              <a:gd name="T55" fmla="*/ 30 h 140"/>
              <a:gd name="T56" fmla="*/ 111 w 215"/>
              <a:gd name="T57" fmla="*/ 30 h 140"/>
              <a:gd name="T58" fmla="*/ 111 w 215"/>
              <a:gd name="T59" fmla="*/ 38 h 140"/>
              <a:gd name="T60" fmla="*/ 161 w 215"/>
              <a:gd name="T61" fmla="*/ 34 h 140"/>
              <a:gd name="T62" fmla="*/ 209 w 215"/>
              <a:gd name="T63" fmla="*/ 127 h 140"/>
              <a:gd name="T64" fmla="*/ 7 w 215"/>
              <a:gd name="T65" fmla="*/ 127 h 140"/>
              <a:gd name="T66" fmla="*/ 7 w 215"/>
              <a:gd name="T67" fmla="*/ 140 h 140"/>
              <a:gd name="T68" fmla="*/ 215 w 215"/>
              <a:gd name="T69" fmla="*/ 13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5" h="140">
                <a:moveTo>
                  <a:pt x="157" y="83"/>
                </a:moveTo>
                <a:cubicBezTo>
                  <a:pt x="58" y="83"/>
                  <a:pt x="58" y="83"/>
                  <a:pt x="58" y="83"/>
                </a:cubicBezTo>
                <a:cubicBezTo>
                  <a:pt x="56" y="83"/>
                  <a:pt x="54" y="84"/>
                  <a:pt x="54" y="87"/>
                </a:cubicBezTo>
                <a:cubicBezTo>
                  <a:pt x="54" y="89"/>
                  <a:pt x="56" y="91"/>
                  <a:pt x="58" y="91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9" y="91"/>
                  <a:pt x="161" y="89"/>
                  <a:pt x="161" y="87"/>
                </a:cubicBezTo>
                <a:cubicBezTo>
                  <a:pt x="161" y="84"/>
                  <a:pt x="159" y="83"/>
                  <a:pt x="157" y="83"/>
                </a:cubicBezTo>
                <a:close/>
                <a:moveTo>
                  <a:pt x="58" y="73"/>
                </a:moveTo>
                <a:cubicBezTo>
                  <a:pt x="58" y="73"/>
                  <a:pt x="58" y="73"/>
                  <a:pt x="58" y="73"/>
                </a:cubicBezTo>
                <a:cubicBezTo>
                  <a:pt x="98" y="73"/>
                  <a:pt x="98" y="73"/>
                  <a:pt x="98" y="73"/>
                </a:cubicBezTo>
                <a:cubicBezTo>
                  <a:pt x="100" y="73"/>
                  <a:pt x="102" y="71"/>
                  <a:pt x="102" y="69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2" y="32"/>
                  <a:pt x="100" y="30"/>
                  <a:pt x="9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6" y="30"/>
                  <a:pt x="54" y="32"/>
                  <a:pt x="54" y="34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71"/>
                  <a:pt x="56" y="73"/>
                  <a:pt x="58" y="73"/>
                </a:cubicBezTo>
                <a:close/>
                <a:moveTo>
                  <a:pt x="63" y="38"/>
                </a:moveTo>
                <a:cubicBezTo>
                  <a:pt x="63" y="38"/>
                  <a:pt x="63" y="38"/>
                  <a:pt x="63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4" y="65"/>
                  <a:pt x="94" y="65"/>
                  <a:pt x="94" y="65"/>
                </a:cubicBezTo>
                <a:cubicBezTo>
                  <a:pt x="63" y="65"/>
                  <a:pt x="63" y="65"/>
                  <a:pt x="63" y="65"/>
                </a:cubicBezTo>
                <a:cubicBezTo>
                  <a:pt x="63" y="38"/>
                  <a:pt x="63" y="38"/>
                  <a:pt x="63" y="38"/>
                </a:cubicBezTo>
                <a:close/>
                <a:moveTo>
                  <a:pt x="27" y="121"/>
                </a:moveTo>
                <a:cubicBezTo>
                  <a:pt x="27" y="121"/>
                  <a:pt x="27" y="121"/>
                  <a:pt x="27" y="121"/>
                </a:cubicBezTo>
                <a:cubicBezTo>
                  <a:pt x="189" y="121"/>
                  <a:pt x="189" y="121"/>
                  <a:pt x="189" y="121"/>
                </a:cubicBezTo>
                <a:cubicBezTo>
                  <a:pt x="193" y="121"/>
                  <a:pt x="196" y="118"/>
                  <a:pt x="196" y="114"/>
                </a:cubicBezTo>
                <a:cubicBezTo>
                  <a:pt x="196" y="7"/>
                  <a:pt x="196" y="7"/>
                  <a:pt x="196" y="7"/>
                </a:cubicBezTo>
                <a:cubicBezTo>
                  <a:pt x="196" y="3"/>
                  <a:pt x="193" y="0"/>
                  <a:pt x="189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3" y="0"/>
                  <a:pt x="20" y="3"/>
                  <a:pt x="20" y="7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18"/>
                  <a:pt x="23" y="121"/>
                  <a:pt x="27" y="121"/>
                </a:cubicBezTo>
                <a:close/>
                <a:moveTo>
                  <a:pt x="33" y="13"/>
                </a:moveTo>
                <a:cubicBezTo>
                  <a:pt x="33" y="13"/>
                  <a:pt x="33" y="13"/>
                  <a:pt x="33" y="13"/>
                </a:cubicBezTo>
                <a:cubicBezTo>
                  <a:pt x="182" y="13"/>
                  <a:pt x="182" y="13"/>
                  <a:pt x="182" y="13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3"/>
                  <a:pt x="33" y="13"/>
                  <a:pt x="33" y="13"/>
                </a:cubicBezTo>
                <a:close/>
                <a:moveTo>
                  <a:pt x="157" y="48"/>
                </a:moveTo>
                <a:cubicBezTo>
                  <a:pt x="157" y="48"/>
                  <a:pt x="157" y="48"/>
                  <a:pt x="157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08" y="48"/>
                  <a:pt x="107" y="49"/>
                  <a:pt x="107" y="52"/>
                </a:cubicBezTo>
                <a:cubicBezTo>
                  <a:pt x="107" y="54"/>
                  <a:pt x="108" y="56"/>
                  <a:pt x="111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59" y="56"/>
                  <a:pt x="161" y="54"/>
                  <a:pt x="161" y="52"/>
                </a:cubicBezTo>
                <a:cubicBezTo>
                  <a:pt x="161" y="49"/>
                  <a:pt x="159" y="48"/>
                  <a:pt x="157" y="48"/>
                </a:cubicBezTo>
                <a:close/>
                <a:moveTo>
                  <a:pt x="157" y="65"/>
                </a:moveTo>
                <a:cubicBezTo>
                  <a:pt x="157" y="65"/>
                  <a:pt x="157" y="65"/>
                  <a:pt x="157" y="65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08" y="65"/>
                  <a:pt x="107" y="67"/>
                  <a:pt x="107" y="69"/>
                </a:cubicBezTo>
                <a:cubicBezTo>
                  <a:pt x="107" y="71"/>
                  <a:pt x="108" y="73"/>
                  <a:pt x="111" y="73"/>
                </a:cubicBezTo>
                <a:cubicBezTo>
                  <a:pt x="157" y="73"/>
                  <a:pt x="157" y="73"/>
                  <a:pt x="157" y="73"/>
                </a:cubicBezTo>
                <a:cubicBezTo>
                  <a:pt x="159" y="73"/>
                  <a:pt x="161" y="71"/>
                  <a:pt x="161" y="69"/>
                </a:cubicBezTo>
                <a:cubicBezTo>
                  <a:pt x="161" y="67"/>
                  <a:pt x="159" y="65"/>
                  <a:pt x="157" y="65"/>
                </a:cubicBezTo>
                <a:close/>
                <a:moveTo>
                  <a:pt x="157" y="30"/>
                </a:moveTo>
                <a:cubicBezTo>
                  <a:pt x="157" y="30"/>
                  <a:pt x="157" y="30"/>
                  <a:pt x="157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08" y="30"/>
                  <a:pt x="107" y="32"/>
                  <a:pt x="107" y="34"/>
                </a:cubicBezTo>
                <a:cubicBezTo>
                  <a:pt x="107" y="37"/>
                  <a:pt x="108" y="38"/>
                  <a:pt x="111" y="38"/>
                </a:cubicBezTo>
                <a:cubicBezTo>
                  <a:pt x="157" y="38"/>
                  <a:pt x="157" y="38"/>
                  <a:pt x="157" y="38"/>
                </a:cubicBezTo>
                <a:cubicBezTo>
                  <a:pt x="159" y="38"/>
                  <a:pt x="161" y="37"/>
                  <a:pt x="161" y="34"/>
                </a:cubicBezTo>
                <a:cubicBezTo>
                  <a:pt x="161" y="32"/>
                  <a:pt x="159" y="30"/>
                  <a:pt x="157" y="30"/>
                </a:cubicBezTo>
                <a:close/>
                <a:moveTo>
                  <a:pt x="209" y="127"/>
                </a:moveTo>
                <a:cubicBezTo>
                  <a:pt x="209" y="127"/>
                  <a:pt x="209" y="127"/>
                  <a:pt x="209" y="127"/>
                </a:cubicBezTo>
                <a:cubicBezTo>
                  <a:pt x="7" y="127"/>
                  <a:pt x="7" y="127"/>
                  <a:pt x="7" y="127"/>
                </a:cubicBezTo>
                <a:cubicBezTo>
                  <a:pt x="3" y="127"/>
                  <a:pt x="0" y="130"/>
                  <a:pt x="0" y="134"/>
                </a:cubicBezTo>
                <a:cubicBezTo>
                  <a:pt x="0" y="137"/>
                  <a:pt x="3" y="140"/>
                  <a:pt x="7" y="140"/>
                </a:cubicBezTo>
                <a:cubicBezTo>
                  <a:pt x="209" y="140"/>
                  <a:pt x="209" y="140"/>
                  <a:pt x="209" y="140"/>
                </a:cubicBezTo>
                <a:cubicBezTo>
                  <a:pt x="212" y="140"/>
                  <a:pt x="215" y="137"/>
                  <a:pt x="215" y="134"/>
                </a:cubicBezTo>
                <a:cubicBezTo>
                  <a:pt x="215" y="130"/>
                  <a:pt x="212" y="127"/>
                  <a:pt x="209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" name="Freeform 11"/>
          <p:cNvSpPr>
            <a:spLocks noEditPoints="1"/>
          </p:cNvSpPr>
          <p:nvPr/>
        </p:nvSpPr>
        <p:spPr bwMode="auto">
          <a:xfrm>
            <a:off x="4776100" y="2781788"/>
            <a:ext cx="161842" cy="205620"/>
          </a:xfrm>
          <a:custGeom>
            <a:avLst/>
            <a:gdLst>
              <a:gd name="T0" fmla="*/ 104 w 139"/>
              <a:gd name="T1" fmla="*/ 99 h 177"/>
              <a:gd name="T2" fmla="*/ 91 w 139"/>
              <a:gd name="T3" fmla="*/ 160 h 177"/>
              <a:gd name="T4" fmla="*/ 133 w 139"/>
              <a:gd name="T5" fmla="*/ 164 h 177"/>
              <a:gd name="T6" fmla="*/ 133 w 139"/>
              <a:gd name="T7" fmla="*/ 177 h 177"/>
              <a:gd name="T8" fmla="*/ 0 w 139"/>
              <a:gd name="T9" fmla="*/ 170 h 177"/>
              <a:gd name="T10" fmla="*/ 51 w 139"/>
              <a:gd name="T11" fmla="*/ 164 h 177"/>
              <a:gd name="T12" fmla="*/ 81 w 139"/>
              <a:gd name="T13" fmla="*/ 151 h 177"/>
              <a:gd name="T14" fmla="*/ 10 w 139"/>
              <a:gd name="T15" fmla="*/ 147 h 177"/>
              <a:gd name="T16" fmla="*/ 10 w 139"/>
              <a:gd name="T17" fmla="*/ 139 h 177"/>
              <a:gd name="T18" fmla="*/ 94 w 139"/>
              <a:gd name="T19" fmla="*/ 120 h 177"/>
              <a:gd name="T20" fmla="*/ 84 w 139"/>
              <a:gd name="T21" fmla="*/ 92 h 177"/>
              <a:gd name="T22" fmla="*/ 69 w 139"/>
              <a:gd name="T23" fmla="*/ 94 h 177"/>
              <a:gd name="T24" fmla="*/ 53 w 139"/>
              <a:gd name="T25" fmla="*/ 113 h 177"/>
              <a:gd name="T26" fmla="*/ 46 w 139"/>
              <a:gd name="T27" fmla="*/ 117 h 177"/>
              <a:gd name="T28" fmla="*/ 24 w 139"/>
              <a:gd name="T29" fmla="*/ 109 h 177"/>
              <a:gd name="T30" fmla="*/ 26 w 139"/>
              <a:gd name="T31" fmla="*/ 97 h 177"/>
              <a:gd name="T32" fmla="*/ 21 w 139"/>
              <a:gd name="T33" fmla="*/ 89 h 177"/>
              <a:gd name="T34" fmla="*/ 63 w 139"/>
              <a:gd name="T35" fmla="*/ 24 h 177"/>
              <a:gd name="T36" fmla="*/ 67 w 139"/>
              <a:gd name="T37" fmla="*/ 26 h 177"/>
              <a:gd name="T38" fmla="*/ 69 w 139"/>
              <a:gd name="T39" fmla="*/ 14 h 177"/>
              <a:gd name="T40" fmla="*/ 76 w 139"/>
              <a:gd name="T41" fmla="*/ 2 h 177"/>
              <a:gd name="T42" fmla="*/ 109 w 139"/>
              <a:gd name="T43" fmla="*/ 29 h 177"/>
              <a:gd name="T44" fmla="*/ 96 w 139"/>
              <a:gd name="T45" fmla="*/ 30 h 177"/>
              <a:gd name="T46" fmla="*/ 94 w 139"/>
              <a:gd name="T47" fmla="*/ 42 h 177"/>
              <a:gd name="T48" fmla="*/ 87 w 139"/>
              <a:gd name="T49" fmla="*/ 63 h 177"/>
              <a:gd name="T50" fmla="*/ 92 w 139"/>
              <a:gd name="T51" fmla="*/ 81 h 177"/>
              <a:gd name="T52" fmla="*/ 89 w 139"/>
              <a:gd name="T53" fmla="*/ 26 h 177"/>
              <a:gd name="T54" fmla="*/ 74 w 139"/>
              <a:gd name="T55" fmla="*/ 30 h 177"/>
              <a:gd name="T56" fmla="*/ 89 w 139"/>
              <a:gd name="T57" fmla="*/ 26 h 177"/>
              <a:gd name="T58" fmla="*/ 80 w 139"/>
              <a:gd name="T59" fmla="*/ 59 h 177"/>
              <a:gd name="T60" fmla="*/ 62 w 139"/>
              <a:gd name="T61" fmla="*/ 33 h 177"/>
              <a:gd name="T62" fmla="*/ 54 w 139"/>
              <a:gd name="T63" fmla="*/ 104 h 177"/>
              <a:gd name="T64" fmla="*/ 56 w 139"/>
              <a:gd name="T65" fmla="*/ 76 h 177"/>
              <a:gd name="T66" fmla="*/ 62 w 139"/>
              <a:gd name="T67" fmla="*/ 63 h 177"/>
              <a:gd name="T68" fmla="*/ 82 w 139"/>
              <a:gd name="T69" fmla="*/ 69 h 177"/>
              <a:gd name="T70" fmla="*/ 67 w 139"/>
              <a:gd name="T71" fmla="*/ 69 h 177"/>
              <a:gd name="T72" fmla="*/ 67 w 139"/>
              <a:gd name="T73" fmla="*/ 69 h 177"/>
              <a:gd name="T74" fmla="*/ 75 w 139"/>
              <a:gd name="T75" fmla="*/ 86 h 177"/>
              <a:gd name="T76" fmla="*/ 82 w 139"/>
              <a:gd name="T77" fmla="*/ 83 h 177"/>
              <a:gd name="T78" fmla="*/ 82 w 139"/>
              <a:gd name="T79" fmla="*/ 69 h 177"/>
              <a:gd name="T80" fmla="*/ 33 w 139"/>
              <a:gd name="T81" fmla="*/ 101 h 177"/>
              <a:gd name="T82" fmla="*/ 31 w 139"/>
              <a:gd name="T83" fmla="*/ 104 h 177"/>
              <a:gd name="T84" fmla="*/ 42 w 139"/>
              <a:gd name="T85" fmla="*/ 10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" h="177">
                <a:moveTo>
                  <a:pt x="92" y="81"/>
                </a:moveTo>
                <a:cubicBezTo>
                  <a:pt x="97" y="87"/>
                  <a:pt x="101" y="92"/>
                  <a:pt x="104" y="99"/>
                </a:cubicBezTo>
                <a:cubicBezTo>
                  <a:pt x="106" y="106"/>
                  <a:pt x="108" y="113"/>
                  <a:pt x="108" y="120"/>
                </a:cubicBezTo>
                <a:cubicBezTo>
                  <a:pt x="108" y="136"/>
                  <a:pt x="101" y="150"/>
                  <a:pt x="91" y="160"/>
                </a:cubicBezTo>
                <a:cubicBezTo>
                  <a:pt x="90" y="162"/>
                  <a:pt x="89" y="163"/>
                  <a:pt x="88" y="164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6" y="164"/>
                  <a:pt x="139" y="167"/>
                  <a:pt x="139" y="170"/>
                </a:cubicBezTo>
                <a:cubicBezTo>
                  <a:pt x="139" y="174"/>
                  <a:pt x="136" y="177"/>
                  <a:pt x="133" y="177"/>
                </a:cubicBezTo>
                <a:cubicBezTo>
                  <a:pt x="91" y="177"/>
                  <a:pt x="49" y="177"/>
                  <a:pt x="7" y="177"/>
                </a:cubicBezTo>
                <a:cubicBezTo>
                  <a:pt x="3" y="177"/>
                  <a:pt x="0" y="174"/>
                  <a:pt x="0" y="170"/>
                </a:cubicBezTo>
                <a:cubicBezTo>
                  <a:pt x="0" y="167"/>
                  <a:pt x="3" y="164"/>
                  <a:pt x="7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63" y="164"/>
                  <a:pt x="74" y="159"/>
                  <a:pt x="81" y="151"/>
                </a:cubicBezTo>
                <a:cubicBezTo>
                  <a:pt x="83" y="150"/>
                  <a:pt x="84" y="148"/>
                  <a:pt x="85" y="147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8" y="147"/>
                  <a:pt x="6" y="145"/>
                  <a:pt x="6" y="143"/>
                </a:cubicBezTo>
                <a:cubicBezTo>
                  <a:pt x="6" y="141"/>
                  <a:pt x="8" y="139"/>
                  <a:pt x="10" y="139"/>
                </a:cubicBezTo>
                <a:cubicBezTo>
                  <a:pt x="90" y="139"/>
                  <a:pt x="90" y="139"/>
                  <a:pt x="90" y="139"/>
                </a:cubicBezTo>
                <a:cubicBezTo>
                  <a:pt x="93" y="133"/>
                  <a:pt x="94" y="127"/>
                  <a:pt x="94" y="120"/>
                </a:cubicBezTo>
                <a:cubicBezTo>
                  <a:pt x="94" y="114"/>
                  <a:pt x="93" y="109"/>
                  <a:pt x="91" y="104"/>
                </a:cubicBezTo>
                <a:cubicBezTo>
                  <a:pt x="89" y="100"/>
                  <a:pt x="87" y="96"/>
                  <a:pt x="84" y="92"/>
                </a:cubicBezTo>
                <a:cubicBezTo>
                  <a:pt x="81" y="94"/>
                  <a:pt x="78" y="94"/>
                  <a:pt x="75" y="94"/>
                </a:cubicBezTo>
                <a:cubicBezTo>
                  <a:pt x="73" y="94"/>
                  <a:pt x="71" y="94"/>
                  <a:pt x="69" y="94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8" y="113"/>
                  <a:pt x="55" y="114"/>
                  <a:pt x="53" y="113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45" y="119"/>
                  <a:pt x="42" y="119"/>
                  <a:pt x="40" y="118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2" y="108"/>
                  <a:pt x="21" y="105"/>
                  <a:pt x="22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0" y="94"/>
                  <a:pt x="20" y="91"/>
                  <a:pt x="21" y="89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4"/>
                  <a:pt x="61" y="23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7" y="26"/>
                  <a:pt x="67" y="26"/>
                  <a:pt x="67" y="26"/>
                </a:cubicBezTo>
                <a:cubicBezTo>
                  <a:pt x="73" y="16"/>
                  <a:pt x="73" y="16"/>
                  <a:pt x="73" y="16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2"/>
                  <a:pt x="65" y="8"/>
                  <a:pt x="66" y="5"/>
                </a:cubicBezTo>
                <a:cubicBezTo>
                  <a:pt x="68" y="1"/>
                  <a:pt x="72" y="0"/>
                  <a:pt x="76" y="2"/>
                </a:cubicBezTo>
                <a:cubicBezTo>
                  <a:pt x="86" y="8"/>
                  <a:pt x="96" y="14"/>
                  <a:pt x="107" y="20"/>
                </a:cubicBezTo>
                <a:cubicBezTo>
                  <a:pt x="110" y="22"/>
                  <a:pt x="111" y="26"/>
                  <a:pt x="109" y="29"/>
                </a:cubicBezTo>
                <a:cubicBezTo>
                  <a:pt x="107" y="33"/>
                  <a:pt x="103" y="34"/>
                  <a:pt x="100" y="32"/>
                </a:cubicBezTo>
                <a:cubicBezTo>
                  <a:pt x="96" y="30"/>
                  <a:pt x="96" y="30"/>
                  <a:pt x="96" y="30"/>
                </a:cubicBezTo>
                <a:cubicBezTo>
                  <a:pt x="90" y="40"/>
                  <a:pt x="90" y="40"/>
                  <a:pt x="90" y="40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3"/>
                  <a:pt x="97" y="46"/>
                  <a:pt x="96" y="48"/>
                </a:cubicBezTo>
                <a:cubicBezTo>
                  <a:pt x="87" y="63"/>
                  <a:pt x="87" y="63"/>
                  <a:pt x="87" y="63"/>
                </a:cubicBezTo>
                <a:cubicBezTo>
                  <a:pt x="91" y="66"/>
                  <a:pt x="93" y="71"/>
                  <a:pt x="93" y="76"/>
                </a:cubicBezTo>
                <a:cubicBezTo>
                  <a:pt x="93" y="78"/>
                  <a:pt x="93" y="80"/>
                  <a:pt x="92" y="81"/>
                </a:cubicBezTo>
                <a:close/>
                <a:moveTo>
                  <a:pt x="89" y="26"/>
                </a:moveTo>
                <a:cubicBezTo>
                  <a:pt x="89" y="26"/>
                  <a:pt x="89" y="26"/>
                  <a:pt x="89" y="26"/>
                </a:cubicBezTo>
                <a:cubicBezTo>
                  <a:pt x="86" y="24"/>
                  <a:pt x="83" y="22"/>
                  <a:pt x="80" y="20"/>
                </a:cubicBezTo>
                <a:cubicBezTo>
                  <a:pt x="74" y="30"/>
                  <a:pt x="74" y="30"/>
                  <a:pt x="74" y="30"/>
                </a:cubicBezTo>
                <a:cubicBezTo>
                  <a:pt x="83" y="36"/>
                  <a:pt x="83" y="36"/>
                  <a:pt x="83" y="36"/>
                </a:cubicBezTo>
                <a:cubicBezTo>
                  <a:pt x="89" y="26"/>
                  <a:pt x="89" y="26"/>
                  <a:pt x="89" y="26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7" y="47"/>
                  <a:pt x="87" y="47"/>
                  <a:pt x="87" y="47"/>
                </a:cubicBezTo>
                <a:cubicBezTo>
                  <a:pt x="78" y="43"/>
                  <a:pt x="70" y="38"/>
                  <a:pt x="62" y="33"/>
                </a:cubicBezTo>
                <a:cubicBezTo>
                  <a:pt x="30" y="90"/>
                  <a:pt x="30" y="90"/>
                  <a:pt x="30" y="90"/>
                </a:cubicBezTo>
                <a:cubicBezTo>
                  <a:pt x="38" y="94"/>
                  <a:pt x="46" y="99"/>
                  <a:pt x="54" y="104"/>
                </a:cubicBezTo>
                <a:cubicBezTo>
                  <a:pt x="62" y="90"/>
                  <a:pt x="62" y="90"/>
                  <a:pt x="62" y="90"/>
                </a:cubicBezTo>
                <a:cubicBezTo>
                  <a:pt x="58" y="86"/>
                  <a:pt x="56" y="81"/>
                  <a:pt x="56" y="76"/>
                </a:cubicBezTo>
                <a:cubicBezTo>
                  <a:pt x="56" y="71"/>
                  <a:pt x="58" y="66"/>
                  <a:pt x="62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7" y="58"/>
                  <a:pt x="73" y="57"/>
                  <a:pt x="80" y="59"/>
                </a:cubicBezTo>
                <a:close/>
                <a:moveTo>
                  <a:pt x="82" y="69"/>
                </a:moveTo>
                <a:cubicBezTo>
                  <a:pt x="82" y="69"/>
                  <a:pt x="82" y="69"/>
                  <a:pt x="82" y="69"/>
                </a:cubicBezTo>
                <a:cubicBezTo>
                  <a:pt x="78" y="65"/>
                  <a:pt x="71" y="65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5" y="71"/>
                  <a:pt x="64" y="73"/>
                  <a:pt x="64" y="76"/>
                </a:cubicBezTo>
                <a:cubicBezTo>
                  <a:pt x="64" y="82"/>
                  <a:pt x="69" y="86"/>
                  <a:pt x="75" y="86"/>
                </a:cubicBezTo>
                <a:cubicBezTo>
                  <a:pt x="77" y="86"/>
                  <a:pt x="80" y="85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4" y="81"/>
                  <a:pt x="85" y="79"/>
                  <a:pt x="85" y="76"/>
                </a:cubicBezTo>
                <a:cubicBezTo>
                  <a:pt x="85" y="73"/>
                  <a:pt x="84" y="71"/>
                  <a:pt x="82" y="69"/>
                </a:cubicBezTo>
                <a:cubicBezTo>
                  <a:pt x="82" y="69"/>
                  <a:pt x="82" y="69"/>
                  <a:pt x="82" y="69"/>
                </a:cubicBezTo>
                <a:close/>
                <a:moveTo>
                  <a:pt x="33" y="101"/>
                </a:moveTo>
                <a:cubicBezTo>
                  <a:pt x="33" y="101"/>
                  <a:pt x="33" y="101"/>
                  <a:pt x="33" y="101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3" y="101"/>
                  <a:pt x="33" y="101"/>
                  <a:pt x="33" y="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" name="Freeform 12"/>
          <p:cNvSpPr>
            <a:spLocks noEditPoints="1"/>
          </p:cNvSpPr>
          <p:nvPr/>
        </p:nvSpPr>
        <p:spPr bwMode="auto">
          <a:xfrm>
            <a:off x="4785465" y="2015978"/>
            <a:ext cx="140692" cy="202184"/>
          </a:xfrm>
          <a:custGeom>
            <a:avLst/>
            <a:gdLst>
              <a:gd name="T0" fmla="*/ 3 w 121"/>
              <a:gd name="T1" fmla="*/ 119 h 174"/>
              <a:gd name="T2" fmla="*/ 23 w 121"/>
              <a:gd name="T3" fmla="*/ 115 h 174"/>
              <a:gd name="T4" fmla="*/ 38 w 121"/>
              <a:gd name="T5" fmla="*/ 74 h 174"/>
              <a:gd name="T6" fmla="*/ 38 w 121"/>
              <a:gd name="T7" fmla="*/ 74 h 174"/>
              <a:gd name="T8" fmla="*/ 38 w 121"/>
              <a:gd name="T9" fmla="*/ 29 h 174"/>
              <a:gd name="T10" fmla="*/ 54 w 121"/>
              <a:gd name="T11" fmla="*/ 21 h 174"/>
              <a:gd name="T12" fmla="*/ 60 w 121"/>
              <a:gd name="T13" fmla="*/ 0 h 174"/>
              <a:gd name="T14" fmla="*/ 67 w 121"/>
              <a:gd name="T15" fmla="*/ 21 h 174"/>
              <a:gd name="T16" fmla="*/ 92 w 121"/>
              <a:gd name="T17" fmla="*/ 51 h 174"/>
              <a:gd name="T18" fmla="*/ 82 w 121"/>
              <a:gd name="T19" fmla="*/ 74 h 174"/>
              <a:gd name="T20" fmla="*/ 98 w 121"/>
              <a:gd name="T21" fmla="*/ 115 h 174"/>
              <a:gd name="T22" fmla="*/ 117 w 121"/>
              <a:gd name="T23" fmla="*/ 119 h 174"/>
              <a:gd name="T24" fmla="*/ 102 w 121"/>
              <a:gd name="T25" fmla="*/ 124 h 174"/>
              <a:gd name="T26" fmla="*/ 116 w 121"/>
              <a:gd name="T27" fmla="*/ 159 h 174"/>
              <a:gd name="T28" fmla="*/ 120 w 121"/>
              <a:gd name="T29" fmla="*/ 168 h 174"/>
              <a:gd name="T30" fmla="*/ 113 w 121"/>
              <a:gd name="T31" fmla="*/ 171 h 174"/>
              <a:gd name="T32" fmla="*/ 108 w 121"/>
              <a:gd name="T33" fmla="*/ 162 h 174"/>
              <a:gd name="T34" fmla="*/ 87 w 121"/>
              <a:gd name="T35" fmla="*/ 124 h 174"/>
              <a:gd name="T36" fmla="*/ 67 w 121"/>
              <a:gd name="T37" fmla="*/ 129 h 174"/>
              <a:gd name="T38" fmla="*/ 54 w 121"/>
              <a:gd name="T39" fmla="*/ 129 h 174"/>
              <a:gd name="T40" fmla="*/ 34 w 121"/>
              <a:gd name="T41" fmla="*/ 124 h 174"/>
              <a:gd name="T42" fmla="*/ 13 w 121"/>
              <a:gd name="T43" fmla="*/ 162 h 174"/>
              <a:gd name="T44" fmla="*/ 8 w 121"/>
              <a:gd name="T45" fmla="*/ 171 h 174"/>
              <a:gd name="T46" fmla="*/ 1 w 121"/>
              <a:gd name="T47" fmla="*/ 168 h 174"/>
              <a:gd name="T48" fmla="*/ 5 w 121"/>
              <a:gd name="T49" fmla="*/ 159 h 174"/>
              <a:gd name="T50" fmla="*/ 19 w 121"/>
              <a:gd name="T51" fmla="*/ 124 h 174"/>
              <a:gd name="T52" fmla="*/ 54 w 121"/>
              <a:gd name="T53" fmla="*/ 115 h 174"/>
              <a:gd name="T54" fmla="*/ 54 w 121"/>
              <a:gd name="T55" fmla="*/ 110 h 174"/>
              <a:gd name="T56" fmla="*/ 67 w 121"/>
              <a:gd name="T57" fmla="*/ 110 h 174"/>
              <a:gd name="T58" fmla="*/ 83 w 121"/>
              <a:gd name="T59" fmla="*/ 115 h 174"/>
              <a:gd name="T60" fmla="*/ 54 w 121"/>
              <a:gd name="T61" fmla="*/ 82 h 174"/>
              <a:gd name="T62" fmla="*/ 54 w 121"/>
              <a:gd name="T63" fmla="*/ 115 h 174"/>
              <a:gd name="T64" fmla="*/ 73 w 121"/>
              <a:gd name="T65" fmla="*/ 39 h 174"/>
              <a:gd name="T66" fmla="*/ 48 w 121"/>
              <a:gd name="T67" fmla="*/ 39 h 174"/>
              <a:gd name="T68" fmla="*/ 48 w 121"/>
              <a:gd name="T69" fmla="*/ 64 h 174"/>
              <a:gd name="T70" fmla="*/ 68 w 121"/>
              <a:gd name="T71" fmla="*/ 68 h 174"/>
              <a:gd name="T72" fmla="*/ 73 w 121"/>
              <a:gd name="T73" fmla="*/ 64 h 174"/>
              <a:gd name="T74" fmla="*/ 73 w 121"/>
              <a:gd name="T75" fmla="*/ 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1" h="174">
                <a:moveTo>
                  <a:pt x="8" y="124"/>
                </a:moveTo>
                <a:cubicBezTo>
                  <a:pt x="5" y="124"/>
                  <a:pt x="3" y="122"/>
                  <a:pt x="3" y="119"/>
                </a:cubicBezTo>
                <a:cubicBezTo>
                  <a:pt x="3" y="117"/>
                  <a:pt x="5" y="115"/>
                  <a:pt x="8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42" y="77"/>
                  <a:pt x="42" y="77"/>
                  <a:pt x="42" y="77"/>
                </a:cubicBezTo>
                <a:cubicBezTo>
                  <a:pt x="41" y="76"/>
                  <a:pt x="40" y="75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3" y="68"/>
                  <a:pt x="29" y="60"/>
                  <a:pt x="29" y="51"/>
                </a:cubicBezTo>
                <a:cubicBezTo>
                  <a:pt x="29" y="43"/>
                  <a:pt x="33" y="35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3" y="25"/>
                  <a:pt x="48" y="22"/>
                  <a:pt x="54" y="2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7" y="0"/>
                  <a:pt x="60" y="0"/>
                </a:cubicBezTo>
                <a:cubicBezTo>
                  <a:pt x="64" y="0"/>
                  <a:pt x="67" y="3"/>
                  <a:pt x="67" y="7"/>
                </a:cubicBezTo>
                <a:cubicBezTo>
                  <a:pt x="67" y="21"/>
                  <a:pt x="67" y="21"/>
                  <a:pt x="67" y="21"/>
                </a:cubicBezTo>
                <a:cubicBezTo>
                  <a:pt x="73" y="22"/>
                  <a:pt x="78" y="25"/>
                  <a:pt x="82" y="29"/>
                </a:cubicBezTo>
                <a:cubicBezTo>
                  <a:pt x="88" y="35"/>
                  <a:pt x="92" y="43"/>
                  <a:pt x="92" y="51"/>
                </a:cubicBezTo>
                <a:cubicBezTo>
                  <a:pt x="92" y="60"/>
                  <a:pt x="88" y="68"/>
                  <a:pt x="82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1" y="75"/>
                  <a:pt x="80" y="76"/>
                  <a:pt x="79" y="77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6" y="115"/>
                  <a:pt x="117" y="117"/>
                  <a:pt x="117" y="119"/>
                </a:cubicBezTo>
                <a:cubicBezTo>
                  <a:pt x="117" y="122"/>
                  <a:pt x="116" y="124"/>
                  <a:pt x="113" y="124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7" y="155"/>
                  <a:pt x="117" y="157"/>
                  <a:pt x="116" y="159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1" y="170"/>
                  <a:pt x="120" y="172"/>
                  <a:pt x="118" y="173"/>
                </a:cubicBezTo>
                <a:cubicBezTo>
                  <a:pt x="116" y="174"/>
                  <a:pt x="114" y="173"/>
                  <a:pt x="113" y="171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06" y="162"/>
                  <a:pt x="104" y="160"/>
                  <a:pt x="103" y="158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32"/>
                  <a:pt x="64" y="136"/>
                  <a:pt x="60" y="136"/>
                </a:cubicBezTo>
                <a:cubicBezTo>
                  <a:pt x="57" y="136"/>
                  <a:pt x="54" y="132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6" y="160"/>
                  <a:pt x="15" y="162"/>
                  <a:pt x="13" y="16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8" y="171"/>
                  <a:pt x="8" y="171"/>
                  <a:pt x="8" y="171"/>
                </a:cubicBezTo>
                <a:cubicBezTo>
                  <a:pt x="7" y="173"/>
                  <a:pt x="5" y="174"/>
                  <a:pt x="3" y="173"/>
                </a:cubicBezTo>
                <a:cubicBezTo>
                  <a:pt x="1" y="172"/>
                  <a:pt x="0" y="170"/>
                  <a:pt x="1" y="168"/>
                </a:cubicBezTo>
                <a:cubicBezTo>
                  <a:pt x="4" y="162"/>
                  <a:pt x="4" y="162"/>
                  <a:pt x="4" y="162"/>
                </a:cubicBezTo>
                <a:cubicBezTo>
                  <a:pt x="5" y="159"/>
                  <a:pt x="5" y="159"/>
                  <a:pt x="5" y="159"/>
                </a:cubicBezTo>
                <a:cubicBezTo>
                  <a:pt x="4" y="157"/>
                  <a:pt x="4" y="155"/>
                  <a:pt x="5" y="153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8" y="124"/>
                  <a:pt x="8" y="124"/>
                  <a:pt x="8" y="124"/>
                </a:cubicBezTo>
                <a:close/>
                <a:moveTo>
                  <a:pt x="54" y="115"/>
                </a:moveTo>
                <a:cubicBezTo>
                  <a:pt x="54" y="115"/>
                  <a:pt x="54" y="115"/>
                  <a:pt x="54" y="115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07"/>
                  <a:pt x="57" y="103"/>
                  <a:pt x="60" y="103"/>
                </a:cubicBezTo>
                <a:cubicBezTo>
                  <a:pt x="64" y="103"/>
                  <a:pt x="67" y="107"/>
                  <a:pt x="67" y="110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67" y="82"/>
                  <a:pt x="67" y="82"/>
                  <a:pt x="67" y="82"/>
                </a:cubicBezTo>
                <a:cubicBezTo>
                  <a:pt x="63" y="83"/>
                  <a:pt x="58" y="83"/>
                  <a:pt x="54" y="82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54" y="115"/>
                  <a:pt x="54" y="115"/>
                  <a:pt x="54" y="115"/>
                </a:cubicBezTo>
                <a:close/>
                <a:moveTo>
                  <a:pt x="73" y="39"/>
                </a:moveTo>
                <a:cubicBezTo>
                  <a:pt x="73" y="39"/>
                  <a:pt x="73" y="39"/>
                  <a:pt x="73" y="39"/>
                </a:cubicBezTo>
                <a:cubicBezTo>
                  <a:pt x="66" y="32"/>
                  <a:pt x="55" y="32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5" y="42"/>
                  <a:pt x="43" y="47"/>
                  <a:pt x="43" y="51"/>
                </a:cubicBezTo>
                <a:cubicBezTo>
                  <a:pt x="43" y="56"/>
                  <a:pt x="45" y="61"/>
                  <a:pt x="48" y="64"/>
                </a:cubicBezTo>
                <a:cubicBezTo>
                  <a:pt x="53" y="69"/>
                  <a:pt x="61" y="71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7"/>
                  <a:pt x="71" y="66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1"/>
                  <a:pt x="78" y="56"/>
                  <a:pt x="78" y="51"/>
                </a:cubicBezTo>
                <a:cubicBezTo>
                  <a:pt x="78" y="47"/>
                  <a:pt x="76" y="42"/>
                  <a:pt x="73" y="39"/>
                </a:cubicBezTo>
                <a:cubicBezTo>
                  <a:pt x="73" y="39"/>
                  <a:pt x="73" y="39"/>
                  <a:pt x="73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" name="Freeform 13"/>
          <p:cNvSpPr>
            <a:spLocks noEditPoints="1"/>
          </p:cNvSpPr>
          <p:nvPr/>
        </p:nvSpPr>
        <p:spPr bwMode="auto">
          <a:xfrm>
            <a:off x="4744933" y="1283288"/>
            <a:ext cx="229234" cy="190370"/>
          </a:xfrm>
          <a:custGeom>
            <a:avLst/>
            <a:gdLst>
              <a:gd name="T0" fmla="*/ 111 w 197"/>
              <a:gd name="T1" fmla="*/ 11 h 164"/>
              <a:gd name="T2" fmla="*/ 0 w 197"/>
              <a:gd name="T3" fmla="*/ 15 h 164"/>
              <a:gd name="T4" fmla="*/ 105 w 197"/>
              <a:gd name="T5" fmla="*/ 164 h 164"/>
              <a:gd name="T6" fmla="*/ 136 w 197"/>
              <a:gd name="T7" fmla="*/ 159 h 164"/>
              <a:gd name="T8" fmla="*/ 196 w 197"/>
              <a:gd name="T9" fmla="*/ 142 h 164"/>
              <a:gd name="T10" fmla="*/ 52 w 197"/>
              <a:gd name="T11" fmla="*/ 150 h 164"/>
              <a:gd name="T12" fmla="*/ 52 w 197"/>
              <a:gd name="T13" fmla="*/ 22 h 164"/>
              <a:gd name="T14" fmla="*/ 99 w 197"/>
              <a:gd name="T15" fmla="*/ 150 h 164"/>
              <a:gd name="T16" fmla="*/ 99 w 197"/>
              <a:gd name="T17" fmla="*/ 22 h 164"/>
              <a:gd name="T18" fmla="*/ 147 w 197"/>
              <a:gd name="T19" fmla="*/ 149 h 164"/>
              <a:gd name="T20" fmla="*/ 181 w 197"/>
              <a:gd name="T21" fmla="*/ 139 h 164"/>
              <a:gd name="T22" fmla="*/ 23 w 197"/>
              <a:gd name="T23" fmla="*/ 133 h 164"/>
              <a:gd name="T24" fmla="*/ 42 w 197"/>
              <a:gd name="T25" fmla="*/ 134 h 164"/>
              <a:gd name="T26" fmla="*/ 43 w 197"/>
              <a:gd name="T27" fmla="*/ 114 h 164"/>
              <a:gd name="T28" fmla="*/ 23 w 197"/>
              <a:gd name="T29" fmla="*/ 114 h 164"/>
              <a:gd name="T30" fmla="*/ 29 w 197"/>
              <a:gd name="T31" fmla="*/ 120 h 164"/>
              <a:gd name="T32" fmla="*/ 37 w 197"/>
              <a:gd name="T33" fmla="*/ 120 h 164"/>
              <a:gd name="T34" fmla="*/ 37 w 197"/>
              <a:gd name="T35" fmla="*/ 128 h 164"/>
              <a:gd name="T36" fmla="*/ 29 w 197"/>
              <a:gd name="T37" fmla="*/ 127 h 164"/>
              <a:gd name="T38" fmla="*/ 32 w 197"/>
              <a:gd name="T39" fmla="*/ 91 h 164"/>
              <a:gd name="T40" fmla="*/ 36 w 197"/>
              <a:gd name="T41" fmla="*/ 38 h 164"/>
              <a:gd name="T42" fmla="*/ 28 w 197"/>
              <a:gd name="T43" fmla="*/ 87 h 164"/>
              <a:gd name="T44" fmla="*/ 134 w 197"/>
              <a:gd name="T45" fmla="*/ 31 h 164"/>
              <a:gd name="T46" fmla="*/ 149 w 197"/>
              <a:gd name="T47" fmla="*/ 86 h 164"/>
              <a:gd name="T48" fmla="*/ 134 w 197"/>
              <a:gd name="T49" fmla="*/ 31 h 164"/>
              <a:gd name="T50" fmla="*/ 69 w 197"/>
              <a:gd name="T51" fmla="*/ 133 h 164"/>
              <a:gd name="T52" fmla="*/ 88 w 197"/>
              <a:gd name="T53" fmla="*/ 133 h 164"/>
              <a:gd name="T54" fmla="*/ 79 w 197"/>
              <a:gd name="T55" fmla="*/ 110 h 164"/>
              <a:gd name="T56" fmla="*/ 65 w 197"/>
              <a:gd name="T57" fmla="*/ 124 h 164"/>
              <a:gd name="T58" fmla="*/ 75 w 197"/>
              <a:gd name="T59" fmla="*/ 120 h 164"/>
              <a:gd name="T60" fmla="*/ 82 w 197"/>
              <a:gd name="T61" fmla="*/ 120 h 164"/>
              <a:gd name="T62" fmla="*/ 82 w 197"/>
              <a:gd name="T63" fmla="*/ 128 h 164"/>
              <a:gd name="T64" fmla="*/ 74 w 197"/>
              <a:gd name="T65" fmla="*/ 127 h 164"/>
              <a:gd name="T66" fmla="*/ 81 w 197"/>
              <a:gd name="T67" fmla="*/ 91 h 164"/>
              <a:gd name="T68" fmla="*/ 85 w 197"/>
              <a:gd name="T69" fmla="*/ 38 h 164"/>
              <a:gd name="T70" fmla="*/ 77 w 197"/>
              <a:gd name="T71" fmla="*/ 87 h 164"/>
              <a:gd name="T72" fmla="*/ 148 w 197"/>
              <a:gd name="T73" fmla="*/ 109 h 164"/>
              <a:gd name="T74" fmla="*/ 148 w 197"/>
              <a:gd name="T75" fmla="*/ 128 h 164"/>
              <a:gd name="T76" fmla="*/ 167 w 197"/>
              <a:gd name="T77" fmla="*/ 128 h 164"/>
              <a:gd name="T78" fmla="*/ 168 w 197"/>
              <a:gd name="T79" fmla="*/ 109 h 164"/>
              <a:gd name="T80" fmla="*/ 158 w 197"/>
              <a:gd name="T81" fmla="*/ 105 h 164"/>
              <a:gd name="T82" fmla="*/ 154 w 197"/>
              <a:gd name="T83" fmla="*/ 114 h 164"/>
              <a:gd name="T84" fmla="*/ 163 w 197"/>
              <a:gd name="T85" fmla="*/ 118 h 164"/>
              <a:gd name="T86" fmla="*/ 154 w 197"/>
              <a:gd name="T87" fmla="*/ 122 h 164"/>
              <a:gd name="T88" fmla="*/ 154 w 197"/>
              <a:gd name="T89" fmla="*/ 11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164">
                <a:moveTo>
                  <a:pt x="159" y="6"/>
                </a:moveTo>
                <a:cubicBezTo>
                  <a:pt x="158" y="2"/>
                  <a:pt x="155" y="0"/>
                  <a:pt x="151" y="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0"/>
                  <a:pt x="108" y="8"/>
                  <a:pt x="105" y="8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1"/>
                  <a:pt x="0" y="15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1"/>
                  <a:pt x="3" y="164"/>
                  <a:pt x="7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9" y="164"/>
                  <a:pt x="112" y="161"/>
                  <a:pt x="112" y="157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62"/>
                  <a:pt x="140" y="164"/>
                  <a:pt x="144" y="163"/>
                </a:cubicBezTo>
                <a:cubicBezTo>
                  <a:pt x="191" y="151"/>
                  <a:pt x="191" y="151"/>
                  <a:pt x="191" y="151"/>
                </a:cubicBezTo>
                <a:cubicBezTo>
                  <a:pt x="195" y="150"/>
                  <a:pt x="197" y="146"/>
                  <a:pt x="196" y="142"/>
                </a:cubicBezTo>
                <a:cubicBezTo>
                  <a:pt x="159" y="6"/>
                  <a:pt x="159" y="6"/>
                  <a:pt x="159" y="6"/>
                </a:cubicBezTo>
                <a:close/>
                <a:moveTo>
                  <a:pt x="52" y="150"/>
                </a:moveTo>
                <a:cubicBezTo>
                  <a:pt x="52" y="150"/>
                  <a:pt x="52" y="150"/>
                  <a:pt x="52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22"/>
                  <a:pt x="14" y="22"/>
                  <a:pt x="14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150"/>
                  <a:pt x="52" y="150"/>
                  <a:pt x="52" y="150"/>
                </a:cubicBezTo>
                <a:close/>
                <a:moveTo>
                  <a:pt x="99" y="150"/>
                </a:moveTo>
                <a:cubicBezTo>
                  <a:pt x="99" y="150"/>
                  <a:pt x="99" y="150"/>
                  <a:pt x="99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22"/>
                  <a:pt x="60" y="22"/>
                  <a:pt x="60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150"/>
                  <a:pt x="99" y="150"/>
                  <a:pt x="99" y="150"/>
                </a:cubicBezTo>
                <a:close/>
                <a:moveTo>
                  <a:pt x="147" y="149"/>
                </a:moveTo>
                <a:cubicBezTo>
                  <a:pt x="147" y="149"/>
                  <a:pt x="147" y="149"/>
                  <a:pt x="147" y="149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81" y="139"/>
                  <a:pt x="181" y="139"/>
                  <a:pt x="181" y="139"/>
                </a:cubicBezTo>
                <a:cubicBezTo>
                  <a:pt x="147" y="149"/>
                  <a:pt x="147" y="149"/>
                  <a:pt x="147" y="149"/>
                </a:cubicBezTo>
                <a:close/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6" y="136"/>
                  <a:pt x="29" y="137"/>
                  <a:pt x="33" y="137"/>
                </a:cubicBezTo>
                <a:cubicBezTo>
                  <a:pt x="37" y="137"/>
                  <a:pt x="40" y="136"/>
                  <a:pt x="42" y="134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5" y="131"/>
                  <a:pt x="47" y="127"/>
                  <a:pt x="47" y="124"/>
                </a:cubicBezTo>
                <a:cubicBezTo>
                  <a:pt x="47" y="120"/>
                  <a:pt x="45" y="116"/>
                  <a:pt x="43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0" y="112"/>
                  <a:pt x="37" y="110"/>
                  <a:pt x="33" y="110"/>
                </a:cubicBezTo>
                <a:cubicBezTo>
                  <a:pt x="29" y="110"/>
                  <a:pt x="26" y="112"/>
                  <a:pt x="23" y="114"/>
                </a:cubicBezTo>
                <a:cubicBezTo>
                  <a:pt x="21" y="116"/>
                  <a:pt x="19" y="120"/>
                  <a:pt x="19" y="124"/>
                </a:cubicBezTo>
                <a:cubicBezTo>
                  <a:pt x="19" y="127"/>
                  <a:pt x="21" y="131"/>
                  <a:pt x="23" y="133"/>
                </a:cubicBezTo>
                <a:close/>
                <a:moveTo>
                  <a:pt x="29" y="120"/>
                </a:moveTo>
                <a:cubicBezTo>
                  <a:pt x="29" y="120"/>
                  <a:pt x="29" y="120"/>
                  <a:pt x="29" y="120"/>
                </a:cubicBezTo>
                <a:cubicBezTo>
                  <a:pt x="30" y="119"/>
                  <a:pt x="31" y="118"/>
                  <a:pt x="33" y="118"/>
                </a:cubicBezTo>
                <a:cubicBezTo>
                  <a:pt x="34" y="118"/>
                  <a:pt x="36" y="119"/>
                  <a:pt x="37" y="12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8" y="121"/>
                  <a:pt x="38" y="122"/>
                  <a:pt x="38" y="124"/>
                </a:cubicBezTo>
                <a:cubicBezTo>
                  <a:pt x="38" y="125"/>
                  <a:pt x="38" y="127"/>
                  <a:pt x="37" y="128"/>
                </a:cubicBezTo>
                <a:cubicBezTo>
                  <a:pt x="36" y="129"/>
                  <a:pt x="34" y="129"/>
                  <a:pt x="33" y="129"/>
                </a:cubicBezTo>
                <a:cubicBezTo>
                  <a:pt x="31" y="129"/>
                  <a:pt x="30" y="129"/>
                  <a:pt x="29" y="128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6"/>
                  <a:pt x="27" y="125"/>
                  <a:pt x="27" y="124"/>
                </a:cubicBezTo>
                <a:cubicBezTo>
                  <a:pt x="27" y="122"/>
                  <a:pt x="28" y="121"/>
                  <a:pt x="29" y="120"/>
                </a:cubicBezTo>
                <a:close/>
                <a:moveTo>
                  <a:pt x="32" y="91"/>
                </a:moveTo>
                <a:cubicBezTo>
                  <a:pt x="32" y="91"/>
                  <a:pt x="32" y="91"/>
                  <a:pt x="32" y="91"/>
                </a:cubicBezTo>
                <a:cubicBezTo>
                  <a:pt x="34" y="91"/>
                  <a:pt x="36" y="89"/>
                  <a:pt x="36" y="87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5"/>
                  <a:pt x="34" y="34"/>
                  <a:pt x="32" y="34"/>
                </a:cubicBezTo>
                <a:cubicBezTo>
                  <a:pt x="29" y="34"/>
                  <a:pt x="28" y="35"/>
                  <a:pt x="28" y="38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89"/>
                  <a:pt x="29" y="91"/>
                  <a:pt x="32" y="91"/>
                </a:cubicBezTo>
                <a:close/>
                <a:moveTo>
                  <a:pt x="134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2" y="32"/>
                  <a:pt x="131" y="34"/>
                  <a:pt x="131" y="36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6"/>
                  <a:pt x="146" y="87"/>
                  <a:pt x="149" y="86"/>
                </a:cubicBezTo>
                <a:cubicBezTo>
                  <a:pt x="151" y="86"/>
                  <a:pt x="152" y="84"/>
                  <a:pt x="152" y="82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38" y="32"/>
                  <a:pt x="136" y="31"/>
                  <a:pt x="134" y="31"/>
                </a:cubicBezTo>
                <a:close/>
                <a:moveTo>
                  <a:pt x="69" y="133"/>
                </a:moveTo>
                <a:cubicBezTo>
                  <a:pt x="69" y="133"/>
                  <a:pt x="69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71" y="136"/>
                  <a:pt x="75" y="137"/>
                  <a:pt x="79" y="137"/>
                </a:cubicBezTo>
                <a:cubicBezTo>
                  <a:pt x="82" y="137"/>
                  <a:pt x="86" y="136"/>
                  <a:pt x="88" y="134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91" y="131"/>
                  <a:pt x="92" y="127"/>
                  <a:pt x="92" y="124"/>
                </a:cubicBezTo>
                <a:cubicBezTo>
                  <a:pt x="92" y="120"/>
                  <a:pt x="91" y="116"/>
                  <a:pt x="88" y="114"/>
                </a:cubicBezTo>
                <a:cubicBezTo>
                  <a:pt x="86" y="112"/>
                  <a:pt x="82" y="110"/>
                  <a:pt x="79" y="110"/>
                </a:cubicBezTo>
                <a:cubicBezTo>
                  <a:pt x="75" y="110"/>
                  <a:pt x="71" y="112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66" y="116"/>
                  <a:pt x="65" y="120"/>
                  <a:pt x="65" y="124"/>
                </a:cubicBezTo>
                <a:cubicBezTo>
                  <a:pt x="65" y="127"/>
                  <a:pt x="66" y="131"/>
                  <a:pt x="69" y="133"/>
                </a:cubicBezTo>
                <a:close/>
                <a:moveTo>
                  <a:pt x="75" y="120"/>
                </a:moveTo>
                <a:cubicBezTo>
                  <a:pt x="75" y="120"/>
                  <a:pt x="75" y="120"/>
                  <a:pt x="75" y="120"/>
                </a:cubicBezTo>
                <a:cubicBezTo>
                  <a:pt x="76" y="119"/>
                  <a:pt x="77" y="118"/>
                  <a:pt x="79" y="118"/>
                </a:cubicBezTo>
                <a:cubicBezTo>
                  <a:pt x="80" y="118"/>
                  <a:pt x="81" y="119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4" y="121"/>
                  <a:pt x="84" y="122"/>
                  <a:pt x="84" y="124"/>
                </a:cubicBezTo>
                <a:cubicBezTo>
                  <a:pt x="84" y="125"/>
                  <a:pt x="84" y="127"/>
                  <a:pt x="83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1" y="129"/>
                  <a:pt x="80" y="129"/>
                  <a:pt x="79" y="129"/>
                </a:cubicBezTo>
                <a:cubicBezTo>
                  <a:pt x="77" y="129"/>
                  <a:pt x="76" y="129"/>
                  <a:pt x="75" y="128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6"/>
                  <a:pt x="73" y="125"/>
                  <a:pt x="73" y="124"/>
                </a:cubicBezTo>
                <a:cubicBezTo>
                  <a:pt x="73" y="122"/>
                  <a:pt x="74" y="121"/>
                  <a:pt x="75" y="120"/>
                </a:cubicBezTo>
                <a:close/>
                <a:moveTo>
                  <a:pt x="81" y="91"/>
                </a:moveTo>
                <a:cubicBezTo>
                  <a:pt x="81" y="91"/>
                  <a:pt x="81" y="91"/>
                  <a:pt x="81" y="91"/>
                </a:cubicBezTo>
                <a:cubicBezTo>
                  <a:pt x="83" y="91"/>
                  <a:pt x="85" y="89"/>
                  <a:pt x="85" y="87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5"/>
                  <a:pt x="83" y="34"/>
                  <a:pt x="81" y="34"/>
                </a:cubicBezTo>
                <a:cubicBezTo>
                  <a:pt x="79" y="34"/>
                  <a:pt x="77" y="35"/>
                  <a:pt x="77" y="38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9"/>
                  <a:pt x="79" y="91"/>
                  <a:pt x="81" y="91"/>
                </a:cubicBezTo>
                <a:close/>
                <a:moveTo>
                  <a:pt x="148" y="109"/>
                </a:moveTo>
                <a:cubicBezTo>
                  <a:pt x="148" y="109"/>
                  <a:pt x="148" y="109"/>
                  <a:pt x="148" y="109"/>
                </a:cubicBezTo>
                <a:cubicBezTo>
                  <a:pt x="146" y="111"/>
                  <a:pt x="144" y="114"/>
                  <a:pt x="144" y="118"/>
                </a:cubicBezTo>
                <a:cubicBezTo>
                  <a:pt x="144" y="122"/>
                  <a:pt x="146" y="125"/>
                  <a:pt x="148" y="128"/>
                </a:cubicBezTo>
                <a:cubicBezTo>
                  <a:pt x="148" y="128"/>
                  <a:pt x="148" y="128"/>
                  <a:pt x="148" y="128"/>
                </a:cubicBezTo>
                <a:cubicBezTo>
                  <a:pt x="151" y="130"/>
                  <a:pt x="154" y="132"/>
                  <a:pt x="158" y="132"/>
                </a:cubicBezTo>
                <a:cubicBezTo>
                  <a:pt x="161" y="132"/>
                  <a:pt x="165" y="131"/>
                  <a:pt x="167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0" y="126"/>
                  <a:pt x="171" y="122"/>
                  <a:pt x="171" y="118"/>
                </a:cubicBezTo>
                <a:cubicBezTo>
                  <a:pt x="171" y="114"/>
                  <a:pt x="170" y="111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5" y="106"/>
                  <a:pt x="162" y="105"/>
                  <a:pt x="158" y="105"/>
                </a:cubicBezTo>
                <a:cubicBezTo>
                  <a:pt x="154" y="105"/>
                  <a:pt x="151" y="106"/>
                  <a:pt x="148" y="109"/>
                </a:cubicBezTo>
                <a:close/>
                <a:moveTo>
                  <a:pt x="154" y="114"/>
                </a:moveTo>
                <a:cubicBezTo>
                  <a:pt x="154" y="114"/>
                  <a:pt x="154" y="114"/>
                  <a:pt x="154" y="114"/>
                </a:cubicBezTo>
                <a:cubicBezTo>
                  <a:pt x="155" y="113"/>
                  <a:pt x="156" y="113"/>
                  <a:pt x="158" y="113"/>
                </a:cubicBezTo>
                <a:cubicBezTo>
                  <a:pt x="159" y="113"/>
                  <a:pt x="161" y="113"/>
                  <a:pt x="162" y="114"/>
                </a:cubicBezTo>
                <a:cubicBezTo>
                  <a:pt x="163" y="115"/>
                  <a:pt x="163" y="117"/>
                  <a:pt x="163" y="118"/>
                </a:cubicBezTo>
                <a:cubicBezTo>
                  <a:pt x="163" y="120"/>
                  <a:pt x="163" y="121"/>
                  <a:pt x="162" y="122"/>
                </a:cubicBezTo>
                <a:cubicBezTo>
                  <a:pt x="161" y="123"/>
                  <a:pt x="159" y="124"/>
                  <a:pt x="158" y="124"/>
                </a:cubicBezTo>
                <a:cubicBezTo>
                  <a:pt x="156" y="124"/>
                  <a:pt x="155" y="123"/>
                  <a:pt x="154" y="122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3" y="121"/>
                  <a:pt x="152" y="120"/>
                  <a:pt x="152" y="118"/>
                </a:cubicBezTo>
                <a:cubicBezTo>
                  <a:pt x="152" y="117"/>
                  <a:pt x="153" y="115"/>
                  <a:pt x="154" y="1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>
            <a:off x="5217250" y="1922615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研究方法</a:t>
            </a:r>
            <a:endParaRPr lang="zh-CN" altLang="en-US" sz="2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5220072" y="3412925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結論</a:t>
            </a:r>
            <a:endParaRPr lang="zh-CN" altLang="en-US" sz="2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5217250" y="2689833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研究結果</a:t>
            </a:r>
            <a:endParaRPr lang="zh-CN" altLang="en-US" sz="2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5220072" y="1203011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 smtClean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緒論</a:t>
            </a:r>
            <a:endParaRPr lang="zh-CN" altLang="en-US" sz="2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  <p:cxnSp>
        <p:nvCxnSpPr>
          <p:cNvPr id="96" name="直接连接符 95"/>
          <p:cNvCxnSpPr/>
          <p:nvPr/>
        </p:nvCxnSpPr>
        <p:spPr>
          <a:xfrm flipV="1">
            <a:off x="5217250" y="1239974"/>
            <a:ext cx="0" cy="276999"/>
          </a:xfrm>
          <a:prstGeom prst="line">
            <a:avLst/>
          </a:prstGeom>
          <a:ln w="63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 flipV="1">
            <a:off x="5217250" y="1986363"/>
            <a:ext cx="0" cy="276999"/>
          </a:xfrm>
          <a:prstGeom prst="line">
            <a:avLst/>
          </a:prstGeom>
          <a:ln w="63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V="1">
            <a:off x="5217250" y="2739901"/>
            <a:ext cx="0" cy="276999"/>
          </a:xfrm>
          <a:prstGeom prst="line">
            <a:avLst/>
          </a:prstGeom>
          <a:ln w="63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 flipV="1">
            <a:off x="5217250" y="3490964"/>
            <a:ext cx="0" cy="276999"/>
          </a:xfrm>
          <a:prstGeom prst="line">
            <a:avLst/>
          </a:prstGeom>
          <a:ln w="63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31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0" y="4803204"/>
            <a:ext cx="9144000" cy="3387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01187" y="275731"/>
            <a:ext cx="189403" cy="588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480197" y="246833"/>
            <a:ext cx="27780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緒論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  <p:sp>
        <p:nvSpPr>
          <p:cNvPr id="32" name="Rectangle 39"/>
          <p:cNvSpPr>
            <a:spLocks noChangeArrowheads="1"/>
          </p:cNvSpPr>
          <p:nvPr/>
        </p:nvSpPr>
        <p:spPr bwMode="auto">
          <a:xfrm>
            <a:off x="457652" y="626740"/>
            <a:ext cx="30243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新住民與移工在就醫看診所遇到的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困難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995936" y="1202804"/>
            <a:ext cx="4824536" cy="9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bg2">
                    <a:lumMod val="2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新住民及移</a:t>
            </a:r>
            <a:r>
              <a:rPr lang="zh-TW" altLang="en-US" sz="2000" dirty="0" smtClean="0">
                <a:solidFill>
                  <a:schemeClr val="bg2">
                    <a:lumMod val="2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工們</a:t>
            </a:r>
            <a:r>
              <a:rPr lang="zh-TW" altLang="en-US" sz="2000" dirty="0">
                <a:solidFill>
                  <a:schemeClr val="bg2">
                    <a:lumMod val="2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，缺乏來自原生家庭、親友等</a:t>
            </a:r>
            <a:r>
              <a:rPr lang="zh-TW" altLang="en-US" sz="2000" dirty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非正式的社會</a:t>
            </a:r>
            <a:r>
              <a:rPr lang="zh-TW" altLang="en-US" sz="2000" dirty="0" smtClean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支持網絡</a:t>
            </a:r>
            <a:endParaRPr lang="zh-TW" altLang="en-US" sz="2000" dirty="0">
              <a:solidFill>
                <a:srgbClr val="FF0000"/>
              </a:solidFill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95936" y="2736421"/>
            <a:ext cx="4752528" cy="1423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bg2">
                    <a:lumMod val="2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語言及文化的隔閡、經濟的弱勢處境</a:t>
            </a:r>
            <a:r>
              <a:rPr lang="zh-TW" altLang="en-US" sz="2000" dirty="0" smtClean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，使就醫過程</a:t>
            </a:r>
            <a:r>
              <a:rPr lang="zh-TW" altLang="en-US" sz="2000" dirty="0" smtClean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因溝通障礙</a:t>
            </a:r>
            <a:r>
              <a:rPr lang="zh-TW" altLang="en-US" sz="2000" dirty="0" smtClean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而無法獲得合宜的醫療照護</a:t>
            </a:r>
            <a:endParaRPr lang="zh-TW" altLang="en-US" sz="2000" dirty="0"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  <p:pic>
        <p:nvPicPr>
          <p:cNvPr id="1026" name="Picture 2" descr="搜尋結果｜太報Tai Sound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3" t="18437"/>
          <a:stretch/>
        </p:blipFill>
        <p:spPr bwMode="auto">
          <a:xfrm>
            <a:off x="134125" y="1121528"/>
            <a:ext cx="3672408" cy="3214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矩形 37"/>
          <p:cNvSpPr/>
          <p:nvPr/>
        </p:nvSpPr>
        <p:spPr>
          <a:xfrm>
            <a:off x="134125" y="128199"/>
            <a:ext cx="161764" cy="60698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108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055797"/>
            <a:ext cx="1894113" cy="3684229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0" y="4803204"/>
            <a:ext cx="9144000" cy="3387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01187" y="275731"/>
            <a:ext cx="189403" cy="588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480197" y="246833"/>
            <a:ext cx="27780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緒論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  <p:sp>
        <p:nvSpPr>
          <p:cNvPr id="32" name="Rectangle 39"/>
          <p:cNvSpPr>
            <a:spLocks noChangeArrowheads="1"/>
          </p:cNvSpPr>
          <p:nvPr/>
        </p:nvSpPr>
        <p:spPr bwMode="auto">
          <a:xfrm>
            <a:off x="457652" y="627320"/>
            <a:ext cx="30243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透過社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群通訊平台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提供醫療資訊服務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34125" y="128199"/>
            <a:ext cx="161764" cy="60698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284" y="3364253"/>
            <a:ext cx="973459" cy="973459"/>
          </a:xfrm>
          <a:prstGeom prst="rect">
            <a:avLst/>
          </a:prstGeom>
        </p:spPr>
      </p:pic>
      <p:pic>
        <p:nvPicPr>
          <p:cNvPr id="2060" name="Picture 12" descr="First aid kit free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166" y="1452294"/>
            <a:ext cx="517493" cy="51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Vitamin fre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13" y="1924900"/>
            <a:ext cx="499120" cy="49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Diagnosis free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04" y="2613033"/>
            <a:ext cx="543506" cy="54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Syringe free ico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0" t="11081" r="574" b="49804"/>
          <a:stretch/>
        </p:blipFill>
        <p:spPr bwMode="auto">
          <a:xfrm>
            <a:off x="959032" y="2684776"/>
            <a:ext cx="339161" cy="54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Syringe free ico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0" t="11081" r="574" b="49804"/>
          <a:stretch/>
        </p:blipFill>
        <p:spPr bwMode="auto">
          <a:xfrm>
            <a:off x="1792368" y="2006899"/>
            <a:ext cx="319767" cy="51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3277467" y="1146902"/>
            <a:ext cx="5372356" cy="9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 smtClean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藉由多</a:t>
            </a:r>
            <a:r>
              <a:rPr lang="zh-TW" altLang="en-US" sz="2000" dirty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國語系翻譯服務</a:t>
            </a:r>
            <a:r>
              <a:rPr lang="zh-TW" altLang="en-US" sz="2000" dirty="0">
                <a:solidFill>
                  <a:schemeClr val="bg2">
                    <a:lumMod val="2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之社群通訊</a:t>
            </a:r>
            <a:r>
              <a:rPr lang="zh-TW" altLang="en-US" sz="2000" dirty="0" smtClean="0">
                <a:solidFill>
                  <a:schemeClr val="bg2">
                    <a:lumMod val="2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平台介面服務</a:t>
            </a:r>
            <a:r>
              <a:rPr lang="en-US" altLang="zh-TW" sz="2000" dirty="0" smtClean="0">
                <a:solidFill>
                  <a:schemeClr val="bg2">
                    <a:lumMod val="2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(</a:t>
            </a:r>
            <a:r>
              <a:rPr lang="en-US" altLang="zh-TW" sz="2000" dirty="0">
                <a:solidFill>
                  <a:schemeClr val="bg2">
                    <a:lumMod val="2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LINE)</a:t>
            </a:r>
            <a:r>
              <a:rPr lang="zh-TW" altLang="en-US" sz="2000" dirty="0">
                <a:solidFill>
                  <a:schemeClr val="bg2">
                    <a:lumMod val="2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，</a:t>
            </a:r>
            <a:r>
              <a:rPr lang="zh-TW" altLang="en-US" sz="2000" dirty="0" smtClean="0">
                <a:solidFill>
                  <a:schemeClr val="bg2">
                    <a:lumMod val="2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提供所</a:t>
            </a:r>
            <a:r>
              <a:rPr lang="zh-TW" altLang="en-US" sz="2000" dirty="0">
                <a:solidFill>
                  <a:schemeClr val="bg2">
                    <a:lumMod val="2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需之醫療資訊服務</a:t>
            </a:r>
          </a:p>
        </p:txBody>
      </p:sp>
      <p:sp>
        <p:nvSpPr>
          <p:cNvPr id="16" name="橢圓 15"/>
          <p:cNvSpPr/>
          <p:nvPr/>
        </p:nvSpPr>
        <p:spPr>
          <a:xfrm>
            <a:off x="3119925" y="1375282"/>
            <a:ext cx="62116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3258255" y="2353185"/>
            <a:ext cx="5372357" cy="9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 smtClean="0">
                <a:solidFill>
                  <a:schemeClr val="bg2">
                    <a:lumMod val="2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提供醫療</a:t>
            </a:r>
            <a:r>
              <a:rPr lang="zh-TW" altLang="en-US" sz="2000" dirty="0">
                <a:solidFill>
                  <a:schemeClr val="bg2">
                    <a:lumMod val="2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資訊與就醫科別之</a:t>
            </a:r>
            <a:r>
              <a:rPr lang="zh-TW" altLang="en-US" sz="2000" dirty="0" smtClean="0">
                <a:solidFill>
                  <a:schemeClr val="bg2">
                    <a:lumMod val="2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建議減少</a:t>
            </a:r>
            <a:r>
              <a:rPr lang="zh-TW" altLang="en-US" sz="2000" dirty="0">
                <a:solidFill>
                  <a:schemeClr val="bg2">
                    <a:lumMod val="2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民眾就診錯科別，以</a:t>
            </a:r>
            <a:r>
              <a:rPr lang="zh-TW" altLang="en-US" sz="2000" dirty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減低醫療資源之時間</a:t>
            </a:r>
            <a:r>
              <a:rPr lang="zh-TW" altLang="en-US" sz="2000" dirty="0">
                <a:solidFill>
                  <a:schemeClr val="bg2">
                    <a:lumMod val="2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與</a:t>
            </a:r>
            <a:r>
              <a:rPr lang="zh-TW" altLang="en-US" sz="2000" dirty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資源耗損</a:t>
            </a:r>
          </a:p>
        </p:txBody>
      </p:sp>
      <p:sp>
        <p:nvSpPr>
          <p:cNvPr id="30" name="橢圓 29"/>
          <p:cNvSpPr/>
          <p:nvPr/>
        </p:nvSpPr>
        <p:spPr>
          <a:xfrm>
            <a:off x="3122539" y="2585198"/>
            <a:ext cx="62116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258255" y="3587343"/>
            <a:ext cx="5254133" cy="9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solidFill>
                  <a:schemeClr val="bg2">
                    <a:lumMod val="2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社群通訊平台之高</a:t>
            </a:r>
            <a:r>
              <a:rPr lang="zh-TW" altLang="en-US" sz="2000" dirty="0" smtClean="0">
                <a:solidFill>
                  <a:schemeClr val="bg2">
                    <a:lumMod val="2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滲透率能及時</a:t>
            </a:r>
            <a:r>
              <a:rPr lang="zh-TW" altLang="en-US" sz="2000" dirty="0">
                <a:solidFill>
                  <a:schemeClr val="bg2">
                    <a:lumMod val="2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傳遞重要</a:t>
            </a:r>
            <a:r>
              <a:rPr lang="zh-TW" altLang="en-US" sz="2000" dirty="0" smtClean="0">
                <a:solidFill>
                  <a:schemeClr val="bg2">
                    <a:lumMod val="2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傳染病防治</a:t>
            </a:r>
            <a:r>
              <a:rPr lang="zh-TW" altLang="en-US" sz="2000" dirty="0">
                <a:solidFill>
                  <a:schemeClr val="bg2">
                    <a:lumMod val="2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資訊</a:t>
            </a:r>
            <a:r>
              <a:rPr lang="zh-TW" altLang="en-US" sz="2000" dirty="0" smtClean="0">
                <a:solidFill>
                  <a:schemeClr val="bg2">
                    <a:lumMod val="2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，</a:t>
            </a:r>
            <a:r>
              <a:rPr lang="zh-TW" altLang="en-US" sz="2000" dirty="0" smtClean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提升</a:t>
            </a:r>
            <a:r>
              <a:rPr lang="zh-TW" altLang="en-US" sz="2000" dirty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在地傳染</a:t>
            </a:r>
            <a:r>
              <a:rPr lang="zh-TW" altLang="en-US" sz="2000" dirty="0" smtClean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疾病防疫</a:t>
            </a:r>
            <a:r>
              <a:rPr lang="zh-TW" altLang="en-US" sz="2000" dirty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能力</a:t>
            </a:r>
          </a:p>
        </p:txBody>
      </p:sp>
      <p:sp>
        <p:nvSpPr>
          <p:cNvPr id="33" name="橢圓 32"/>
          <p:cNvSpPr/>
          <p:nvPr/>
        </p:nvSpPr>
        <p:spPr>
          <a:xfrm>
            <a:off x="3127751" y="3833585"/>
            <a:ext cx="62116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357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0" y="4803204"/>
            <a:ext cx="9144000" cy="3387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01187" y="275731"/>
            <a:ext cx="189403" cy="588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480197" y="246833"/>
            <a:ext cx="27780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研究方法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  <p:sp>
        <p:nvSpPr>
          <p:cNvPr id="32" name="Rectangle 39"/>
          <p:cNvSpPr>
            <a:spLocks noChangeArrowheads="1"/>
          </p:cNvSpPr>
          <p:nvPr/>
        </p:nvSpPr>
        <p:spPr bwMode="auto">
          <a:xfrm>
            <a:off x="457652" y="627320"/>
            <a:ext cx="36823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建立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系統軟體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範式幫助使用者確定系統需求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34125" y="128199"/>
            <a:ext cx="161764" cy="60698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151" y="1427916"/>
            <a:ext cx="4849175" cy="290441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16016" y="1994892"/>
            <a:ext cx="4320480" cy="1423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採用</a:t>
            </a:r>
            <a:r>
              <a:rPr lang="en-US" altLang="zh-TW" sz="2000" dirty="0" smtClean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”</a:t>
            </a:r>
            <a:r>
              <a:rPr lang="zh-TW" altLang="en-US" sz="2000" dirty="0" smtClean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雛型</a:t>
            </a:r>
            <a:r>
              <a:rPr lang="zh-TW" altLang="en-US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法”的觀念使系統</a:t>
            </a:r>
            <a:r>
              <a:rPr lang="zh-TW" altLang="en-US" sz="2000" dirty="0" smtClean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開發過程</a:t>
            </a:r>
            <a:r>
              <a:rPr lang="zh-TW" altLang="en-US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可以</a:t>
            </a:r>
            <a:r>
              <a:rPr lang="zh-TW" altLang="en-US" sz="2000" dirty="0" smtClean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隨時</a:t>
            </a:r>
            <a:r>
              <a:rPr lang="zh-TW" altLang="en-US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檢視各階段的系統</a:t>
            </a:r>
            <a:r>
              <a:rPr lang="zh-TW" altLang="en-US" sz="2000" dirty="0" smtClean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雛型</a:t>
            </a:r>
            <a:r>
              <a:rPr lang="zh-TW" altLang="en-US" sz="2000" dirty="0" smtClean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使</a:t>
            </a:r>
            <a:r>
              <a:rPr lang="zh-TW" altLang="en-US" sz="2000" dirty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系統具有</a:t>
            </a:r>
            <a:r>
              <a:rPr lang="zh-TW" altLang="en-US" sz="2000" dirty="0" smtClean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整合性</a:t>
            </a:r>
            <a:r>
              <a:rPr lang="zh-TW" altLang="en-US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與</a:t>
            </a:r>
            <a:r>
              <a:rPr lang="zh-TW" altLang="en-US" sz="2000" dirty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擴充之特性</a:t>
            </a:r>
          </a:p>
        </p:txBody>
      </p:sp>
    </p:spTree>
    <p:extLst>
      <p:ext uri="{BB962C8B-B14F-4D97-AF65-F5344CB8AC3E}">
        <p14:creationId xmlns:p14="http://schemas.microsoft.com/office/powerpoint/2010/main" val="128505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圓角矩形 9"/>
          <p:cNvSpPr/>
          <p:nvPr/>
        </p:nvSpPr>
        <p:spPr>
          <a:xfrm>
            <a:off x="5766644" y="925138"/>
            <a:ext cx="3131840" cy="16899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0" y="4803204"/>
            <a:ext cx="9144000" cy="3387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01187" y="275731"/>
            <a:ext cx="189403" cy="588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480197" y="246833"/>
            <a:ext cx="27780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研究方法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  <p:sp>
        <p:nvSpPr>
          <p:cNvPr id="32" name="Rectangle 39"/>
          <p:cNvSpPr>
            <a:spLocks noChangeArrowheads="1"/>
          </p:cNvSpPr>
          <p:nvPr/>
        </p:nvSpPr>
        <p:spPr bwMode="auto">
          <a:xfrm>
            <a:off x="457652" y="627320"/>
            <a:ext cx="30243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以雲端服務架構為主要平台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34125" y="128199"/>
            <a:ext cx="161764" cy="60698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pic>
        <p:nvPicPr>
          <p:cNvPr id="4102" name="Picture 6" descr="https://4.bp.blogspot.com/-rQuBnxrtO_g/XGuZDnTgNvI/AAAAAAADQxw/u2vhj-3-lH0UD9BneN6r0IjfVYqZZsRfACEwYBhgL/s640/LINE-MESSAGING-API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05"/>
          <a:stretch/>
        </p:blipFill>
        <p:spPr bwMode="auto">
          <a:xfrm>
            <a:off x="1280152" y="2661148"/>
            <a:ext cx="5174684" cy="214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eam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9" y="136418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向右箭號 7"/>
          <p:cNvSpPr/>
          <p:nvPr/>
        </p:nvSpPr>
        <p:spPr>
          <a:xfrm rot="2327359">
            <a:off x="996670" y="2639506"/>
            <a:ext cx="566963" cy="44427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106" name="Picture 10" descr="Cloud fre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094" y="1708235"/>
            <a:ext cx="766354" cy="76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5973444" y="958551"/>
            <a:ext cx="304288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sz="1600" dirty="0"/>
              <a:t>就診科別</a:t>
            </a:r>
            <a:r>
              <a:rPr lang="zh-TW" altLang="en-US" sz="1600" dirty="0" smtClean="0"/>
              <a:t>建議</a:t>
            </a:r>
            <a:endParaRPr lang="en-US" altLang="zh-TW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1600" dirty="0"/>
              <a:t>鄰近醫院</a:t>
            </a:r>
            <a:r>
              <a:rPr lang="zh-TW" altLang="en-US" sz="1600" dirty="0" smtClean="0"/>
              <a:t>診所查詢</a:t>
            </a:r>
            <a:r>
              <a:rPr lang="zh-TW" altLang="en-US" sz="1600" dirty="0"/>
              <a:t>與</a:t>
            </a:r>
            <a:r>
              <a:rPr lang="zh-TW" altLang="en-US" sz="1600" dirty="0" smtClean="0"/>
              <a:t>導航</a:t>
            </a:r>
            <a:endParaRPr lang="en-US" altLang="zh-TW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1600" dirty="0"/>
              <a:t>我的</a:t>
            </a:r>
            <a:r>
              <a:rPr lang="zh-TW" altLang="en-US" sz="1600" dirty="0" smtClean="0"/>
              <a:t>醫院</a:t>
            </a:r>
            <a:endParaRPr lang="en-US" altLang="zh-TW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1600" dirty="0"/>
              <a:t>翻譯</a:t>
            </a:r>
            <a:r>
              <a:rPr lang="zh-TW" altLang="en-US" sz="1600" dirty="0" smtClean="0"/>
              <a:t>服務</a:t>
            </a:r>
            <a:endParaRPr lang="en-US" altLang="zh-TW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1600" dirty="0"/>
              <a:t>衛教資訊</a:t>
            </a:r>
            <a:r>
              <a:rPr lang="zh-TW" altLang="en-US" sz="1600" dirty="0" smtClean="0"/>
              <a:t>查詢</a:t>
            </a:r>
            <a:endParaRPr lang="en-US" altLang="zh-TW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1600" dirty="0"/>
              <a:t>公衛防疫資訊</a:t>
            </a:r>
            <a:endParaRPr lang="zh-CN" altLang="en-US" sz="1600" dirty="0"/>
          </a:p>
          <a:p>
            <a:pPr marL="342900" indent="-342900">
              <a:buFont typeface="+mj-lt"/>
              <a:buAutoNum type="arabicPeriod"/>
            </a:pPr>
            <a:endParaRPr lang="zh-TW" altLang="en-US" sz="1400" dirty="0"/>
          </a:p>
        </p:txBody>
      </p:sp>
      <p:sp>
        <p:nvSpPr>
          <p:cNvPr id="21" name="向右箭號 20"/>
          <p:cNvSpPr/>
          <p:nvPr/>
        </p:nvSpPr>
        <p:spPr>
          <a:xfrm rot="18920732">
            <a:off x="6667265" y="2750236"/>
            <a:ext cx="566963" cy="44427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209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0" y="4803204"/>
            <a:ext cx="9144000" cy="3387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01187" y="275731"/>
            <a:ext cx="189403" cy="588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480197" y="246833"/>
            <a:ext cx="27780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研究方法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  <p:sp>
        <p:nvSpPr>
          <p:cNvPr id="32" name="Rectangle 39"/>
          <p:cNvSpPr>
            <a:spLocks noChangeArrowheads="1"/>
          </p:cNvSpPr>
          <p:nvPr/>
        </p:nvSpPr>
        <p:spPr bwMode="auto">
          <a:xfrm>
            <a:off x="457652" y="627320"/>
            <a:ext cx="30243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與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使用者互動架構之演算法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34125" y="128199"/>
            <a:ext cx="161764" cy="60698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t="1706" r="2370"/>
          <a:stretch/>
        </p:blipFill>
        <p:spPr>
          <a:xfrm>
            <a:off x="778883" y="1043296"/>
            <a:ext cx="2381874" cy="36505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95504" y="1043296"/>
            <a:ext cx="5273744" cy="1423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我們</a:t>
            </a:r>
            <a:r>
              <a:rPr lang="zh-TW" altLang="en-US" sz="2000" dirty="0" smtClean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提出一個</a:t>
            </a:r>
            <a:r>
              <a:rPr lang="zh-TW" altLang="en-US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「</a:t>
            </a:r>
            <a:r>
              <a:rPr lang="zh-TW" altLang="en-US" sz="2000" dirty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使用者</a:t>
            </a:r>
            <a:r>
              <a:rPr lang="zh-TW" altLang="en-US" sz="2000" dirty="0" smtClean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狀態</a:t>
            </a:r>
            <a:r>
              <a:rPr lang="zh-TW" altLang="en-US" sz="2000" dirty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設定</a:t>
            </a:r>
            <a:r>
              <a:rPr lang="zh-TW" altLang="en-US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」與「</a:t>
            </a:r>
            <a:r>
              <a:rPr lang="zh-TW" altLang="en-US" sz="2000" dirty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多行邏輯判斷式</a:t>
            </a:r>
            <a:r>
              <a:rPr lang="zh-TW" altLang="en-US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」的整合演算法，以減少</a:t>
            </a:r>
            <a:r>
              <a:rPr lang="en-US" altLang="zh-TW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LINE-Bot </a:t>
            </a:r>
            <a:r>
              <a:rPr lang="zh-TW" altLang="en-US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與使用者互動的邏輯判斷結構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595504" y="2868558"/>
            <a:ext cx="5040560" cy="1423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此結構能判斷目前功能狀態而</a:t>
            </a:r>
            <a:r>
              <a:rPr lang="zh-TW" altLang="en-US" sz="2000" dirty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不用執行多行的邏輯判斷式</a:t>
            </a:r>
            <a:r>
              <a:rPr lang="zh-TW" altLang="en-US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，以降低程式的執行時間與 </a:t>
            </a:r>
            <a:r>
              <a:rPr lang="en-US" altLang="zh-TW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LINE-Bot </a:t>
            </a:r>
            <a:r>
              <a:rPr lang="zh-TW" altLang="en-US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的回應時間</a:t>
            </a:r>
          </a:p>
        </p:txBody>
      </p:sp>
    </p:spTree>
    <p:extLst>
      <p:ext uri="{BB962C8B-B14F-4D97-AF65-F5344CB8AC3E}">
        <p14:creationId xmlns:p14="http://schemas.microsoft.com/office/powerpoint/2010/main" val="140355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0" y="4803204"/>
            <a:ext cx="9144000" cy="3387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01187" y="275731"/>
            <a:ext cx="189403" cy="588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480197" y="246833"/>
            <a:ext cx="27780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研究方法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  <p:sp>
        <p:nvSpPr>
          <p:cNvPr id="32" name="Rectangle 39"/>
          <p:cNvSpPr>
            <a:spLocks noChangeArrowheads="1"/>
          </p:cNvSpPr>
          <p:nvPr/>
        </p:nvSpPr>
        <p:spPr bwMode="auto">
          <a:xfrm>
            <a:off x="457652" y="627320"/>
            <a:ext cx="30243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透過可用性量表評估資訊系統的可用度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34125" y="128199"/>
            <a:ext cx="161764" cy="60698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pic>
        <p:nvPicPr>
          <p:cNvPr id="6146" name="Picture 2" descr="https://i2.kknews.cc/SIG=1q3g1oo/19r2000so86r5s53669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7" y="912327"/>
            <a:ext cx="3384376" cy="378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3449632"/>
            <a:ext cx="3409164" cy="123969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95936" y="1187231"/>
            <a:ext cx="48600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Brooke (1996) </a:t>
            </a:r>
            <a:r>
              <a:rPr lang="zh-TW" altLang="en-US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提出一個資訊系統</a:t>
            </a:r>
            <a:r>
              <a:rPr lang="zh-TW" altLang="en-US" sz="2000" dirty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可用性量表問卷</a:t>
            </a:r>
            <a:r>
              <a:rPr lang="zh-TW" altLang="en-US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，</a:t>
            </a:r>
            <a:r>
              <a:rPr lang="en-US" altLang="zh-TW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10 </a:t>
            </a:r>
            <a:r>
              <a:rPr lang="zh-TW" altLang="en-US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個題目有</a:t>
            </a:r>
            <a:r>
              <a:rPr lang="en-US" altLang="zh-TW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5 </a:t>
            </a:r>
            <a:r>
              <a:rPr lang="zh-TW" altLang="en-US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個問題是正面陳述，其餘為負面，</a:t>
            </a:r>
            <a:r>
              <a:rPr lang="zh-TW" altLang="en-US" sz="2000" dirty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分數高於 </a:t>
            </a:r>
            <a:r>
              <a:rPr lang="en-US" altLang="zh-TW" sz="2000" dirty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70 </a:t>
            </a:r>
            <a:r>
              <a:rPr lang="zh-TW" altLang="en-US" sz="2000" dirty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時</a:t>
            </a:r>
            <a:r>
              <a:rPr lang="zh-TW" altLang="en-US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，大多數使用者都能接受此資訊</a:t>
            </a:r>
            <a:r>
              <a:rPr lang="zh-TW" altLang="en-US" sz="2000" dirty="0" smtClean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系統</a:t>
            </a:r>
            <a:endParaRPr lang="en-US" altLang="zh-CN" sz="2000" dirty="0"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TW" altLang="en-US" sz="2000" dirty="0"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671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2" name="Freeform 22"/>
          <p:cNvSpPr>
            <a:spLocks/>
          </p:cNvSpPr>
          <p:nvPr/>
        </p:nvSpPr>
        <p:spPr bwMode="auto">
          <a:xfrm>
            <a:off x="1539509" y="1417611"/>
            <a:ext cx="1603375" cy="1606550"/>
          </a:xfrm>
          <a:custGeom>
            <a:avLst/>
            <a:gdLst>
              <a:gd name="T0" fmla="*/ 298 w 914"/>
              <a:gd name="T1" fmla="*/ 537 h 915"/>
              <a:gd name="T2" fmla="*/ 270 w 914"/>
              <a:gd name="T3" fmla="*/ 610 h 915"/>
              <a:gd name="T4" fmla="*/ 196 w 914"/>
              <a:gd name="T5" fmla="*/ 639 h 915"/>
              <a:gd name="T6" fmla="*/ 45 w 914"/>
              <a:gd name="T7" fmla="*/ 639 h 915"/>
              <a:gd name="T8" fmla="*/ 0 w 914"/>
              <a:gd name="T9" fmla="*/ 684 h 915"/>
              <a:gd name="T10" fmla="*/ 0 w 914"/>
              <a:gd name="T11" fmla="*/ 869 h 915"/>
              <a:gd name="T12" fmla="*/ 45 w 914"/>
              <a:gd name="T13" fmla="*/ 915 h 915"/>
              <a:gd name="T14" fmla="*/ 230 w 914"/>
              <a:gd name="T15" fmla="*/ 915 h 915"/>
              <a:gd name="T16" fmla="*/ 276 w 914"/>
              <a:gd name="T17" fmla="*/ 869 h 915"/>
              <a:gd name="T18" fmla="*/ 276 w 914"/>
              <a:gd name="T19" fmla="*/ 718 h 915"/>
              <a:gd name="T20" fmla="*/ 304 w 914"/>
              <a:gd name="T21" fmla="*/ 645 h 915"/>
              <a:gd name="T22" fmla="*/ 378 w 914"/>
              <a:gd name="T23" fmla="*/ 616 h 915"/>
              <a:gd name="T24" fmla="*/ 869 w 914"/>
              <a:gd name="T25" fmla="*/ 616 h 915"/>
              <a:gd name="T26" fmla="*/ 914 w 914"/>
              <a:gd name="T27" fmla="*/ 571 h 915"/>
              <a:gd name="T28" fmla="*/ 914 w 914"/>
              <a:gd name="T29" fmla="*/ 46 h 915"/>
              <a:gd name="T30" fmla="*/ 869 w 914"/>
              <a:gd name="T31" fmla="*/ 0 h 915"/>
              <a:gd name="T32" fmla="*/ 343 w 914"/>
              <a:gd name="T33" fmla="*/ 0 h 915"/>
              <a:gd name="T34" fmla="*/ 298 w 914"/>
              <a:gd name="T35" fmla="*/ 46 h 915"/>
              <a:gd name="T36" fmla="*/ 298 w 914"/>
              <a:gd name="T37" fmla="*/ 537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4" h="915">
                <a:moveTo>
                  <a:pt x="298" y="537"/>
                </a:moveTo>
                <a:cubicBezTo>
                  <a:pt x="298" y="561"/>
                  <a:pt x="285" y="595"/>
                  <a:pt x="270" y="610"/>
                </a:cubicBezTo>
                <a:cubicBezTo>
                  <a:pt x="254" y="626"/>
                  <a:pt x="221" y="639"/>
                  <a:pt x="196" y="639"/>
                </a:cubicBezTo>
                <a:cubicBezTo>
                  <a:pt x="45" y="639"/>
                  <a:pt x="45" y="639"/>
                  <a:pt x="45" y="639"/>
                </a:cubicBezTo>
                <a:cubicBezTo>
                  <a:pt x="20" y="639"/>
                  <a:pt x="0" y="659"/>
                  <a:pt x="0" y="684"/>
                </a:cubicBezTo>
                <a:cubicBezTo>
                  <a:pt x="0" y="869"/>
                  <a:pt x="0" y="869"/>
                  <a:pt x="0" y="869"/>
                </a:cubicBezTo>
                <a:cubicBezTo>
                  <a:pt x="0" y="894"/>
                  <a:pt x="20" y="915"/>
                  <a:pt x="45" y="915"/>
                </a:cubicBezTo>
                <a:cubicBezTo>
                  <a:pt x="230" y="915"/>
                  <a:pt x="230" y="915"/>
                  <a:pt x="230" y="915"/>
                </a:cubicBezTo>
                <a:cubicBezTo>
                  <a:pt x="255" y="915"/>
                  <a:pt x="276" y="894"/>
                  <a:pt x="276" y="869"/>
                </a:cubicBezTo>
                <a:cubicBezTo>
                  <a:pt x="276" y="718"/>
                  <a:pt x="276" y="718"/>
                  <a:pt x="276" y="718"/>
                </a:cubicBezTo>
                <a:cubicBezTo>
                  <a:pt x="276" y="693"/>
                  <a:pt x="288" y="660"/>
                  <a:pt x="304" y="645"/>
                </a:cubicBezTo>
                <a:cubicBezTo>
                  <a:pt x="320" y="629"/>
                  <a:pt x="353" y="616"/>
                  <a:pt x="378" y="616"/>
                </a:cubicBezTo>
                <a:cubicBezTo>
                  <a:pt x="869" y="616"/>
                  <a:pt x="869" y="616"/>
                  <a:pt x="869" y="616"/>
                </a:cubicBezTo>
                <a:cubicBezTo>
                  <a:pt x="894" y="616"/>
                  <a:pt x="914" y="596"/>
                  <a:pt x="914" y="571"/>
                </a:cubicBezTo>
                <a:cubicBezTo>
                  <a:pt x="914" y="46"/>
                  <a:pt x="914" y="46"/>
                  <a:pt x="914" y="46"/>
                </a:cubicBezTo>
                <a:cubicBezTo>
                  <a:pt x="914" y="21"/>
                  <a:pt x="894" y="0"/>
                  <a:pt x="869" y="0"/>
                </a:cubicBezTo>
                <a:cubicBezTo>
                  <a:pt x="343" y="0"/>
                  <a:pt x="343" y="0"/>
                  <a:pt x="343" y="0"/>
                </a:cubicBezTo>
                <a:cubicBezTo>
                  <a:pt x="318" y="0"/>
                  <a:pt x="298" y="21"/>
                  <a:pt x="298" y="46"/>
                </a:cubicBezTo>
                <a:lnTo>
                  <a:pt x="298" y="5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35863" name="Freeform 23"/>
          <p:cNvSpPr>
            <a:spLocks/>
          </p:cNvSpPr>
          <p:nvPr/>
        </p:nvSpPr>
        <p:spPr bwMode="auto">
          <a:xfrm>
            <a:off x="5940152" y="1417611"/>
            <a:ext cx="1603375" cy="1606550"/>
          </a:xfrm>
          <a:custGeom>
            <a:avLst/>
            <a:gdLst>
              <a:gd name="T0" fmla="*/ 537 w 915"/>
              <a:gd name="T1" fmla="*/ 616 h 914"/>
              <a:gd name="T2" fmla="*/ 610 w 915"/>
              <a:gd name="T3" fmla="*/ 644 h 914"/>
              <a:gd name="T4" fmla="*/ 639 w 915"/>
              <a:gd name="T5" fmla="*/ 718 h 914"/>
              <a:gd name="T6" fmla="*/ 639 w 915"/>
              <a:gd name="T7" fmla="*/ 869 h 914"/>
              <a:gd name="T8" fmla="*/ 684 w 915"/>
              <a:gd name="T9" fmla="*/ 914 h 914"/>
              <a:gd name="T10" fmla="*/ 869 w 915"/>
              <a:gd name="T11" fmla="*/ 914 h 914"/>
              <a:gd name="T12" fmla="*/ 915 w 915"/>
              <a:gd name="T13" fmla="*/ 869 h 914"/>
              <a:gd name="T14" fmla="*/ 915 w 915"/>
              <a:gd name="T15" fmla="*/ 684 h 914"/>
              <a:gd name="T16" fmla="*/ 869 w 915"/>
              <a:gd name="T17" fmla="*/ 638 h 914"/>
              <a:gd name="T18" fmla="*/ 718 w 915"/>
              <a:gd name="T19" fmla="*/ 638 h 914"/>
              <a:gd name="T20" fmla="*/ 645 w 915"/>
              <a:gd name="T21" fmla="*/ 610 h 914"/>
              <a:gd name="T22" fmla="*/ 616 w 915"/>
              <a:gd name="T23" fmla="*/ 536 h 914"/>
              <a:gd name="T24" fmla="*/ 616 w 915"/>
              <a:gd name="T25" fmla="*/ 45 h 914"/>
              <a:gd name="T26" fmla="*/ 571 w 915"/>
              <a:gd name="T27" fmla="*/ 0 h 914"/>
              <a:gd name="T28" fmla="*/ 46 w 915"/>
              <a:gd name="T29" fmla="*/ 0 h 914"/>
              <a:gd name="T30" fmla="*/ 0 w 915"/>
              <a:gd name="T31" fmla="*/ 45 h 914"/>
              <a:gd name="T32" fmla="*/ 0 w 915"/>
              <a:gd name="T33" fmla="*/ 571 h 914"/>
              <a:gd name="T34" fmla="*/ 46 w 915"/>
              <a:gd name="T35" fmla="*/ 616 h 914"/>
              <a:gd name="T36" fmla="*/ 537 w 915"/>
              <a:gd name="T37" fmla="*/ 616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5" h="914">
                <a:moveTo>
                  <a:pt x="537" y="616"/>
                </a:moveTo>
                <a:cubicBezTo>
                  <a:pt x="562" y="616"/>
                  <a:pt x="595" y="629"/>
                  <a:pt x="610" y="644"/>
                </a:cubicBezTo>
                <a:cubicBezTo>
                  <a:pt x="626" y="660"/>
                  <a:pt x="639" y="693"/>
                  <a:pt x="639" y="718"/>
                </a:cubicBezTo>
                <a:cubicBezTo>
                  <a:pt x="639" y="869"/>
                  <a:pt x="639" y="869"/>
                  <a:pt x="639" y="869"/>
                </a:cubicBezTo>
                <a:cubicBezTo>
                  <a:pt x="639" y="894"/>
                  <a:pt x="659" y="914"/>
                  <a:pt x="684" y="914"/>
                </a:cubicBezTo>
                <a:cubicBezTo>
                  <a:pt x="869" y="914"/>
                  <a:pt x="869" y="914"/>
                  <a:pt x="869" y="914"/>
                </a:cubicBezTo>
                <a:cubicBezTo>
                  <a:pt x="894" y="914"/>
                  <a:pt x="915" y="894"/>
                  <a:pt x="915" y="869"/>
                </a:cubicBezTo>
                <a:cubicBezTo>
                  <a:pt x="915" y="684"/>
                  <a:pt x="915" y="684"/>
                  <a:pt x="915" y="684"/>
                </a:cubicBezTo>
                <a:cubicBezTo>
                  <a:pt x="915" y="659"/>
                  <a:pt x="894" y="638"/>
                  <a:pt x="869" y="638"/>
                </a:cubicBezTo>
                <a:cubicBezTo>
                  <a:pt x="718" y="638"/>
                  <a:pt x="718" y="638"/>
                  <a:pt x="718" y="638"/>
                </a:cubicBezTo>
                <a:cubicBezTo>
                  <a:pt x="693" y="638"/>
                  <a:pt x="660" y="625"/>
                  <a:pt x="645" y="610"/>
                </a:cubicBezTo>
                <a:cubicBezTo>
                  <a:pt x="629" y="594"/>
                  <a:pt x="616" y="561"/>
                  <a:pt x="616" y="536"/>
                </a:cubicBezTo>
                <a:cubicBezTo>
                  <a:pt x="616" y="45"/>
                  <a:pt x="616" y="45"/>
                  <a:pt x="616" y="45"/>
                </a:cubicBezTo>
                <a:cubicBezTo>
                  <a:pt x="616" y="20"/>
                  <a:pt x="596" y="0"/>
                  <a:pt x="57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0"/>
                  <a:pt x="0" y="45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96"/>
                  <a:pt x="21" y="616"/>
                  <a:pt x="46" y="616"/>
                </a:cubicBezTo>
                <a:lnTo>
                  <a:pt x="537" y="61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5866" name="Freeform 26"/>
          <p:cNvSpPr>
            <a:spLocks noEditPoints="1"/>
          </p:cNvSpPr>
          <p:nvPr/>
        </p:nvSpPr>
        <p:spPr bwMode="auto">
          <a:xfrm>
            <a:off x="7183164" y="2654274"/>
            <a:ext cx="242888" cy="254000"/>
          </a:xfrm>
          <a:custGeom>
            <a:avLst/>
            <a:gdLst>
              <a:gd name="T0" fmla="*/ 4 w 139"/>
              <a:gd name="T1" fmla="*/ 139 h 145"/>
              <a:gd name="T2" fmla="*/ 56 w 139"/>
              <a:gd name="T3" fmla="*/ 133 h 145"/>
              <a:gd name="T4" fmla="*/ 24 w 139"/>
              <a:gd name="T5" fmla="*/ 117 h 145"/>
              <a:gd name="T6" fmla="*/ 20 w 139"/>
              <a:gd name="T7" fmla="*/ 115 h 145"/>
              <a:gd name="T8" fmla="*/ 2 w 139"/>
              <a:gd name="T9" fmla="*/ 89 h 145"/>
              <a:gd name="T10" fmla="*/ 24 w 139"/>
              <a:gd name="T11" fmla="*/ 70 h 145"/>
              <a:gd name="T12" fmla="*/ 56 w 139"/>
              <a:gd name="T13" fmla="*/ 58 h 145"/>
              <a:gd name="T14" fmla="*/ 19 w 139"/>
              <a:gd name="T15" fmla="*/ 53 h 145"/>
              <a:gd name="T16" fmla="*/ 19 w 139"/>
              <a:gd name="T17" fmla="*/ 18 h 145"/>
              <a:gd name="T18" fmla="*/ 25 w 139"/>
              <a:gd name="T19" fmla="*/ 12 h 145"/>
              <a:gd name="T20" fmla="*/ 56 w 139"/>
              <a:gd name="T21" fmla="*/ 3 h 145"/>
              <a:gd name="T22" fmla="*/ 60 w 139"/>
              <a:gd name="T23" fmla="*/ 0 h 145"/>
              <a:gd name="T24" fmla="*/ 82 w 139"/>
              <a:gd name="T25" fmla="*/ 3 h 145"/>
              <a:gd name="T26" fmla="*/ 82 w 139"/>
              <a:gd name="T27" fmla="*/ 12 h 145"/>
              <a:gd name="T28" fmla="*/ 119 w 139"/>
              <a:gd name="T29" fmla="*/ 14 h 145"/>
              <a:gd name="T30" fmla="*/ 136 w 139"/>
              <a:gd name="T31" fmla="*/ 39 h 145"/>
              <a:gd name="T32" fmla="*/ 119 w 139"/>
              <a:gd name="T33" fmla="*/ 57 h 145"/>
              <a:gd name="T34" fmla="*/ 115 w 139"/>
              <a:gd name="T35" fmla="*/ 58 h 145"/>
              <a:gd name="T36" fmla="*/ 82 w 139"/>
              <a:gd name="T37" fmla="*/ 70 h 145"/>
              <a:gd name="T38" fmla="*/ 114 w 139"/>
              <a:gd name="T39" fmla="*/ 70 h 145"/>
              <a:gd name="T40" fmla="*/ 120 w 139"/>
              <a:gd name="T41" fmla="*/ 111 h 145"/>
              <a:gd name="T42" fmla="*/ 114 w 139"/>
              <a:gd name="T43" fmla="*/ 117 h 145"/>
              <a:gd name="T44" fmla="*/ 82 w 139"/>
              <a:gd name="T45" fmla="*/ 133 h 145"/>
              <a:gd name="T46" fmla="*/ 135 w 139"/>
              <a:gd name="T47" fmla="*/ 139 h 145"/>
              <a:gd name="T48" fmla="*/ 10 w 139"/>
              <a:gd name="T49" fmla="*/ 145 h 145"/>
              <a:gd name="T50" fmla="*/ 63 w 139"/>
              <a:gd name="T51" fmla="*/ 133 h 145"/>
              <a:gd name="T52" fmla="*/ 76 w 139"/>
              <a:gd name="T53" fmla="*/ 117 h 145"/>
              <a:gd name="T54" fmla="*/ 63 w 139"/>
              <a:gd name="T55" fmla="*/ 133 h 145"/>
              <a:gd name="T56" fmla="*/ 76 w 139"/>
              <a:gd name="T57" fmla="*/ 6 h 145"/>
              <a:gd name="T58" fmla="*/ 63 w 139"/>
              <a:gd name="T59" fmla="*/ 12 h 145"/>
              <a:gd name="T60" fmla="*/ 76 w 139"/>
              <a:gd name="T61" fmla="*/ 6 h 145"/>
              <a:gd name="T62" fmla="*/ 76 w 139"/>
              <a:gd name="T63" fmla="*/ 70 h 145"/>
              <a:gd name="T64" fmla="*/ 63 w 139"/>
              <a:gd name="T65" fmla="*/ 58 h 145"/>
              <a:gd name="T66" fmla="*/ 76 w 139"/>
              <a:gd name="T67" fmla="*/ 70 h 145"/>
              <a:gd name="T68" fmla="*/ 113 w 139"/>
              <a:gd name="T69" fmla="*/ 23 h 145"/>
              <a:gd name="T70" fmla="*/ 30 w 139"/>
              <a:gd name="T71" fmla="*/ 47 h 145"/>
              <a:gd name="T72" fmla="*/ 125 w 139"/>
              <a:gd name="T73" fmla="*/ 35 h 145"/>
              <a:gd name="T74" fmla="*/ 109 w 139"/>
              <a:gd name="T75" fmla="*/ 81 h 145"/>
              <a:gd name="T76" fmla="*/ 26 w 139"/>
              <a:gd name="T77" fmla="*/ 81 h 145"/>
              <a:gd name="T78" fmla="*/ 26 w 139"/>
              <a:gd name="T79" fmla="*/ 105 h 145"/>
              <a:gd name="T80" fmla="*/ 109 w 139"/>
              <a:gd name="T81" fmla="*/ 81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9" h="145">
                <a:moveTo>
                  <a:pt x="10" y="145"/>
                </a:moveTo>
                <a:cubicBezTo>
                  <a:pt x="6" y="145"/>
                  <a:pt x="4" y="142"/>
                  <a:pt x="4" y="139"/>
                </a:cubicBezTo>
                <a:cubicBezTo>
                  <a:pt x="4" y="136"/>
                  <a:pt x="6" y="133"/>
                  <a:pt x="10" y="133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6" y="117"/>
                  <a:pt x="56" y="117"/>
                  <a:pt x="56" y="117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2" y="117"/>
                  <a:pt x="21" y="116"/>
                  <a:pt x="20" y="115"/>
                </a:cubicBezTo>
                <a:cubicBezTo>
                  <a:pt x="2" y="97"/>
                  <a:pt x="2" y="97"/>
                  <a:pt x="2" y="97"/>
                </a:cubicBezTo>
                <a:cubicBezTo>
                  <a:pt x="0" y="95"/>
                  <a:pt x="0" y="92"/>
                  <a:pt x="2" y="89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1"/>
                  <a:pt x="22" y="70"/>
                  <a:pt x="24" y="70"/>
                </a:cubicBezTo>
                <a:cubicBezTo>
                  <a:pt x="56" y="70"/>
                  <a:pt x="56" y="70"/>
                  <a:pt x="56" y="70"/>
                </a:cubicBezTo>
                <a:cubicBezTo>
                  <a:pt x="56" y="58"/>
                  <a:pt x="56" y="58"/>
                  <a:pt x="56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1" y="58"/>
                  <a:pt x="19" y="56"/>
                  <a:pt x="19" y="53"/>
                </a:cubicBezTo>
                <a:cubicBezTo>
                  <a:pt x="19" y="52"/>
                  <a:pt x="19" y="52"/>
                  <a:pt x="19" y="52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4"/>
                  <a:pt x="21" y="12"/>
                  <a:pt x="24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56" y="12"/>
                  <a:pt x="56" y="12"/>
                  <a:pt x="56" y="12"/>
                </a:cubicBezTo>
                <a:cubicBezTo>
                  <a:pt x="56" y="3"/>
                  <a:pt x="56" y="3"/>
                  <a:pt x="56" y="3"/>
                </a:cubicBezTo>
                <a:cubicBezTo>
                  <a:pt x="56" y="1"/>
                  <a:pt x="58" y="0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2" y="1"/>
                  <a:pt x="82" y="3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2"/>
                  <a:pt x="82" y="12"/>
                  <a:pt x="82" y="12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7" y="12"/>
                  <a:pt x="118" y="13"/>
                  <a:pt x="119" y="14"/>
                </a:cubicBezTo>
                <a:cubicBezTo>
                  <a:pt x="136" y="31"/>
                  <a:pt x="136" y="31"/>
                  <a:pt x="136" y="31"/>
                </a:cubicBezTo>
                <a:cubicBezTo>
                  <a:pt x="139" y="33"/>
                  <a:pt x="139" y="37"/>
                  <a:pt x="136" y="39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18" y="58"/>
                  <a:pt x="116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70"/>
                  <a:pt x="82" y="70"/>
                  <a:pt x="82" y="70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8" y="70"/>
                  <a:pt x="120" y="73"/>
                  <a:pt x="120" y="76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0" y="114"/>
                  <a:pt x="118" y="117"/>
                  <a:pt x="114" y="117"/>
                </a:cubicBezTo>
                <a:cubicBezTo>
                  <a:pt x="82" y="117"/>
                  <a:pt x="82" y="117"/>
                  <a:pt x="82" y="117"/>
                </a:cubicBezTo>
                <a:cubicBezTo>
                  <a:pt x="82" y="133"/>
                  <a:pt x="82" y="133"/>
                  <a:pt x="82" y="133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32" y="133"/>
                  <a:pt x="135" y="136"/>
                  <a:pt x="135" y="139"/>
                </a:cubicBezTo>
                <a:cubicBezTo>
                  <a:pt x="135" y="142"/>
                  <a:pt x="132" y="145"/>
                  <a:pt x="129" y="145"/>
                </a:cubicBezTo>
                <a:cubicBezTo>
                  <a:pt x="10" y="145"/>
                  <a:pt x="10" y="145"/>
                  <a:pt x="10" y="145"/>
                </a:cubicBezTo>
                <a:close/>
                <a:moveTo>
                  <a:pt x="63" y="133"/>
                </a:moveTo>
                <a:cubicBezTo>
                  <a:pt x="63" y="133"/>
                  <a:pt x="63" y="133"/>
                  <a:pt x="63" y="133"/>
                </a:cubicBezTo>
                <a:cubicBezTo>
                  <a:pt x="76" y="133"/>
                  <a:pt x="76" y="133"/>
                  <a:pt x="76" y="133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63" y="117"/>
                  <a:pt x="63" y="117"/>
                  <a:pt x="63" y="117"/>
                </a:cubicBezTo>
                <a:cubicBezTo>
                  <a:pt x="63" y="133"/>
                  <a:pt x="63" y="133"/>
                  <a:pt x="63" y="133"/>
                </a:cubicBezTo>
                <a:close/>
                <a:moveTo>
                  <a:pt x="76" y="6"/>
                </a:moveTo>
                <a:cubicBezTo>
                  <a:pt x="76" y="6"/>
                  <a:pt x="76" y="6"/>
                  <a:pt x="76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2"/>
                  <a:pt x="63" y="12"/>
                  <a:pt x="63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6"/>
                  <a:pt x="76" y="6"/>
                  <a:pt x="76" y="6"/>
                </a:cubicBezTo>
                <a:close/>
                <a:moveTo>
                  <a:pt x="76" y="70"/>
                </a:moveTo>
                <a:cubicBezTo>
                  <a:pt x="76" y="70"/>
                  <a:pt x="76" y="70"/>
                  <a:pt x="76" y="70"/>
                </a:cubicBezTo>
                <a:cubicBezTo>
                  <a:pt x="76" y="58"/>
                  <a:pt x="76" y="58"/>
                  <a:pt x="76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70"/>
                  <a:pt x="63" y="70"/>
                  <a:pt x="63" y="70"/>
                </a:cubicBezTo>
                <a:cubicBezTo>
                  <a:pt x="76" y="70"/>
                  <a:pt x="76" y="70"/>
                  <a:pt x="76" y="70"/>
                </a:cubicBezTo>
                <a:close/>
                <a:moveTo>
                  <a:pt x="113" y="23"/>
                </a:moveTo>
                <a:cubicBezTo>
                  <a:pt x="113" y="23"/>
                  <a:pt x="113" y="23"/>
                  <a:pt x="113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47"/>
                  <a:pt x="30" y="47"/>
                  <a:pt x="30" y="47"/>
                </a:cubicBezTo>
                <a:cubicBezTo>
                  <a:pt x="113" y="47"/>
                  <a:pt x="113" y="47"/>
                  <a:pt x="113" y="47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13" y="23"/>
                  <a:pt x="113" y="23"/>
                  <a:pt x="113" y="23"/>
                </a:cubicBezTo>
                <a:close/>
                <a:moveTo>
                  <a:pt x="109" y="81"/>
                </a:moveTo>
                <a:cubicBezTo>
                  <a:pt x="109" y="81"/>
                  <a:pt x="109" y="81"/>
                  <a:pt x="109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14" y="93"/>
                  <a:pt x="14" y="93"/>
                  <a:pt x="14" y="93"/>
                </a:cubicBezTo>
                <a:cubicBezTo>
                  <a:pt x="26" y="105"/>
                  <a:pt x="26" y="105"/>
                  <a:pt x="26" y="105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09" y="81"/>
                  <a:pt x="109" y="81"/>
                  <a:pt x="109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5867" name="Freeform 27"/>
          <p:cNvSpPr>
            <a:spLocks noEditPoints="1"/>
          </p:cNvSpPr>
          <p:nvPr/>
        </p:nvSpPr>
        <p:spPr bwMode="auto">
          <a:xfrm>
            <a:off x="1685559" y="2674911"/>
            <a:ext cx="219075" cy="257175"/>
          </a:xfrm>
          <a:custGeom>
            <a:avLst/>
            <a:gdLst>
              <a:gd name="T0" fmla="*/ 6 w 125"/>
              <a:gd name="T1" fmla="*/ 0 h 147"/>
              <a:gd name="T2" fmla="*/ 6 w 125"/>
              <a:gd name="T3" fmla="*/ 0 h 147"/>
              <a:gd name="T4" fmla="*/ 6 w 125"/>
              <a:gd name="T5" fmla="*/ 0 h 147"/>
              <a:gd name="T6" fmla="*/ 6 w 125"/>
              <a:gd name="T7" fmla="*/ 0 h 147"/>
              <a:gd name="T8" fmla="*/ 119 w 125"/>
              <a:gd name="T9" fmla="*/ 0 h 147"/>
              <a:gd name="T10" fmla="*/ 124 w 125"/>
              <a:gd name="T11" fmla="*/ 6 h 147"/>
              <a:gd name="T12" fmla="*/ 123 w 125"/>
              <a:gd name="T13" fmla="*/ 10 h 147"/>
              <a:gd name="T14" fmla="*/ 94 w 125"/>
              <a:gd name="T15" fmla="*/ 38 h 147"/>
              <a:gd name="T16" fmla="*/ 123 w 125"/>
              <a:gd name="T17" fmla="*/ 66 h 147"/>
              <a:gd name="T18" fmla="*/ 123 w 125"/>
              <a:gd name="T19" fmla="*/ 74 h 147"/>
              <a:gd name="T20" fmla="*/ 119 w 125"/>
              <a:gd name="T21" fmla="*/ 76 h 147"/>
              <a:gd name="T22" fmla="*/ 118 w 125"/>
              <a:gd name="T23" fmla="*/ 76 h 147"/>
              <a:gd name="T24" fmla="*/ 12 w 125"/>
              <a:gd name="T25" fmla="*/ 76 h 147"/>
              <a:gd name="T26" fmla="*/ 12 w 125"/>
              <a:gd name="T27" fmla="*/ 142 h 147"/>
              <a:gd name="T28" fmla="*/ 6 w 125"/>
              <a:gd name="T29" fmla="*/ 147 h 147"/>
              <a:gd name="T30" fmla="*/ 0 w 125"/>
              <a:gd name="T31" fmla="*/ 142 h 147"/>
              <a:gd name="T32" fmla="*/ 0 w 125"/>
              <a:gd name="T33" fmla="*/ 70 h 147"/>
              <a:gd name="T34" fmla="*/ 0 w 125"/>
              <a:gd name="T35" fmla="*/ 70 h 147"/>
              <a:gd name="T36" fmla="*/ 0 w 125"/>
              <a:gd name="T37" fmla="*/ 70 h 147"/>
              <a:gd name="T38" fmla="*/ 0 w 125"/>
              <a:gd name="T39" fmla="*/ 6 h 147"/>
              <a:gd name="T40" fmla="*/ 6 w 125"/>
              <a:gd name="T41" fmla="*/ 0 h 147"/>
              <a:gd name="T42" fmla="*/ 6 w 125"/>
              <a:gd name="T43" fmla="*/ 0 h 147"/>
              <a:gd name="T44" fmla="*/ 6 w 125"/>
              <a:gd name="T45" fmla="*/ 0 h 147"/>
              <a:gd name="T46" fmla="*/ 6 w 125"/>
              <a:gd name="T47" fmla="*/ 0 h 147"/>
              <a:gd name="T48" fmla="*/ 6 w 125"/>
              <a:gd name="T49" fmla="*/ 0 h 147"/>
              <a:gd name="T50" fmla="*/ 12 w 125"/>
              <a:gd name="T51" fmla="*/ 11 h 147"/>
              <a:gd name="T52" fmla="*/ 12 w 125"/>
              <a:gd name="T53" fmla="*/ 11 h 147"/>
              <a:gd name="T54" fmla="*/ 12 w 125"/>
              <a:gd name="T55" fmla="*/ 64 h 147"/>
              <a:gd name="T56" fmla="*/ 105 w 125"/>
              <a:gd name="T57" fmla="*/ 64 h 147"/>
              <a:gd name="T58" fmla="*/ 82 w 125"/>
              <a:gd name="T59" fmla="*/ 42 h 147"/>
              <a:gd name="T60" fmla="*/ 82 w 125"/>
              <a:gd name="T61" fmla="*/ 34 h 147"/>
              <a:gd name="T62" fmla="*/ 105 w 125"/>
              <a:gd name="T63" fmla="*/ 11 h 147"/>
              <a:gd name="T64" fmla="*/ 12 w 125"/>
              <a:gd name="T65" fmla="*/ 11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5" h="147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22" y="0"/>
                  <a:pt x="124" y="2"/>
                  <a:pt x="124" y="6"/>
                </a:cubicBezTo>
                <a:cubicBezTo>
                  <a:pt x="124" y="7"/>
                  <a:pt x="124" y="9"/>
                  <a:pt x="123" y="10"/>
                </a:cubicBezTo>
                <a:cubicBezTo>
                  <a:pt x="94" y="38"/>
                  <a:pt x="94" y="38"/>
                  <a:pt x="94" y="38"/>
                </a:cubicBezTo>
                <a:cubicBezTo>
                  <a:pt x="123" y="66"/>
                  <a:pt x="123" y="66"/>
                  <a:pt x="123" y="66"/>
                </a:cubicBezTo>
                <a:cubicBezTo>
                  <a:pt x="125" y="68"/>
                  <a:pt x="125" y="72"/>
                  <a:pt x="123" y="74"/>
                </a:cubicBezTo>
                <a:cubicBezTo>
                  <a:pt x="121" y="75"/>
                  <a:pt x="120" y="76"/>
                  <a:pt x="119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2" y="76"/>
                  <a:pt x="12" y="76"/>
                  <a:pt x="12" y="76"/>
                </a:cubicBezTo>
                <a:cubicBezTo>
                  <a:pt x="12" y="142"/>
                  <a:pt x="12" y="142"/>
                  <a:pt x="12" y="142"/>
                </a:cubicBezTo>
                <a:cubicBezTo>
                  <a:pt x="12" y="145"/>
                  <a:pt x="9" y="147"/>
                  <a:pt x="6" y="147"/>
                </a:cubicBezTo>
                <a:cubicBezTo>
                  <a:pt x="3" y="147"/>
                  <a:pt x="0" y="145"/>
                  <a:pt x="0" y="142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3" y="0"/>
                  <a:pt x="6" y="0"/>
                </a:cubicBezTo>
                <a:close/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lose/>
                <a:moveTo>
                  <a:pt x="12" y="11"/>
                </a:moveTo>
                <a:cubicBezTo>
                  <a:pt x="12" y="11"/>
                  <a:pt x="12" y="11"/>
                  <a:pt x="12" y="11"/>
                </a:cubicBezTo>
                <a:cubicBezTo>
                  <a:pt x="12" y="64"/>
                  <a:pt x="12" y="64"/>
                  <a:pt x="12" y="64"/>
                </a:cubicBezTo>
                <a:cubicBezTo>
                  <a:pt x="105" y="64"/>
                  <a:pt x="105" y="64"/>
                  <a:pt x="105" y="64"/>
                </a:cubicBezTo>
                <a:cubicBezTo>
                  <a:pt x="82" y="42"/>
                  <a:pt x="82" y="42"/>
                  <a:pt x="82" y="42"/>
                </a:cubicBezTo>
                <a:cubicBezTo>
                  <a:pt x="80" y="40"/>
                  <a:pt x="80" y="36"/>
                  <a:pt x="82" y="34"/>
                </a:cubicBezTo>
                <a:cubicBezTo>
                  <a:pt x="105" y="11"/>
                  <a:pt x="105" y="11"/>
                  <a:pt x="105" y="11"/>
                </a:cubicBezTo>
                <a:cubicBezTo>
                  <a:pt x="12" y="11"/>
                  <a:pt x="12" y="11"/>
                  <a:pt x="12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6031359" y="1796440"/>
            <a:ext cx="86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bg1"/>
                </a:solidFill>
              </a:rPr>
              <a:t>CSAT</a:t>
            </a:r>
            <a:endParaRPr lang="zh-CN" altLang="zh-CN" sz="2400" dirty="0">
              <a:solidFill>
                <a:schemeClr val="bg1"/>
              </a:solidFill>
            </a:endParaRPr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2182123" y="1811471"/>
            <a:ext cx="86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TW" sz="2400" dirty="0">
                <a:solidFill>
                  <a:schemeClr val="bg1"/>
                </a:solidFill>
              </a:rPr>
              <a:t>NPS</a:t>
            </a:r>
            <a:endParaRPr lang="zh-CN" altLang="zh-CN" sz="2400" dirty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345999" y="3213913"/>
            <a:ext cx="381315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TW" altLang="en-US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調查問題詢問使用者將 </a:t>
            </a:r>
            <a:r>
              <a:rPr lang="en-US" altLang="zh-TW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APP </a:t>
            </a:r>
            <a:r>
              <a:rPr lang="zh-TW" altLang="en-US" sz="2000" dirty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轉介給朋友的可能性有</a:t>
            </a:r>
            <a:r>
              <a:rPr lang="zh-TW" altLang="en-US" sz="2000" dirty="0" smtClean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多大</a:t>
            </a:r>
            <a:r>
              <a:rPr lang="en-US" altLang="zh-TW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(</a:t>
            </a:r>
            <a:r>
              <a:rPr lang="zh-TW" altLang="en-US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以 </a:t>
            </a:r>
            <a:r>
              <a:rPr lang="en-US" altLang="zh-TW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0 </a:t>
            </a:r>
            <a:r>
              <a:rPr lang="zh-TW" altLang="en-US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到 </a:t>
            </a:r>
            <a:r>
              <a:rPr lang="en-US" altLang="zh-TW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10 </a:t>
            </a:r>
            <a:r>
              <a:rPr lang="zh-TW" altLang="en-US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的</a:t>
            </a:r>
            <a:r>
              <a:rPr lang="zh-TW" altLang="en-US" sz="2000" dirty="0" smtClean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尺度來</a:t>
            </a:r>
            <a:r>
              <a:rPr lang="zh-TW" altLang="en-US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衡量</a:t>
            </a:r>
            <a:r>
              <a:rPr lang="en-US" altLang="zh-TW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)</a:t>
            </a:r>
            <a:r>
              <a:rPr lang="en-US" altLang="zh-CN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. </a:t>
            </a:r>
            <a:endParaRPr lang="zh-CN" altLang="en-US" sz="2000" dirty="0"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5493915" y="3213913"/>
            <a:ext cx="345638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問題是典型的問題，</a:t>
            </a:r>
            <a:r>
              <a:rPr lang="en-US" altLang="zh-TW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"</a:t>
            </a:r>
            <a:r>
              <a:rPr lang="zh-TW" altLang="en-US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您有多滿意</a:t>
            </a:r>
            <a:r>
              <a:rPr lang="en-US" altLang="zh-TW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"</a:t>
            </a:r>
            <a:r>
              <a:rPr lang="zh-TW" altLang="en-US" sz="2000" dirty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，</a:t>
            </a:r>
            <a:r>
              <a:rPr lang="zh-TW" altLang="en-US" sz="2000" dirty="0" smtClean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瞭解</a:t>
            </a:r>
            <a:r>
              <a:rPr lang="zh-TW" altLang="en-US" sz="2000" dirty="0" smtClean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使用者對應用</a:t>
            </a:r>
            <a:r>
              <a:rPr lang="zh-TW" altLang="en-US" sz="2000" dirty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有多</a:t>
            </a:r>
            <a:r>
              <a:rPr lang="zh-TW" altLang="en-US" sz="2000" dirty="0" smtClean="0">
                <a:solidFill>
                  <a:srgbClr val="FF00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滿意</a:t>
            </a:r>
            <a:endParaRPr lang="zh-CN" altLang="en-US" sz="2000" dirty="0">
              <a:solidFill>
                <a:srgbClr val="FF0000"/>
              </a:solidFill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01187" y="275731"/>
            <a:ext cx="189403" cy="588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23" name="Rectangle 39"/>
          <p:cNvSpPr>
            <a:spLocks noChangeArrowheads="1"/>
          </p:cNvSpPr>
          <p:nvPr/>
        </p:nvSpPr>
        <p:spPr bwMode="auto">
          <a:xfrm>
            <a:off x="480197" y="246833"/>
            <a:ext cx="27780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研究方法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  <p:sp>
        <p:nvSpPr>
          <p:cNvPr id="24" name="Rectangle 39"/>
          <p:cNvSpPr>
            <a:spLocks noChangeArrowheads="1"/>
          </p:cNvSpPr>
          <p:nvPr/>
        </p:nvSpPr>
        <p:spPr bwMode="auto">
          <a:xfrm>
            <a:off x="457652" y="627320"/>
            <a:ext cx="30243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透過可用性量表評估資訊系統的可用度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宋體 TW SemiBold" panose="02020600000000000000" pitchFamily="18" charset="-120"/>
              <a:ea typeface="思源宋體 TW SemiBold" panose="02020600000000000000" pitchFamily="18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34125" y="128199"/>
            <a:ext cx="161764" cy="60698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923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58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58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358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358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58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358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358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358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358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150" fill="hold"/>
                                            <p:tgtEl>
                                              <p:spTgt spid="3586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358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358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 p14:presetBounceEnd="5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358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358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grpId="0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358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358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358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358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358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3586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862" grpId="0" animBg="1"/>
          <p:bldP spid="35863" grpId="0" animBg="1"/>
          <p:bldP spid="35866" grpId="0" animBg="1"/>
          <p:bldP spid="35866" grpId="1" animBg="1"/>
          <p:bldP spid="35867" grpId="0" animBg="1"/>
          <p:bldP spid="35867" grpId="1" animBg="1"/>
          <p:bldP spid="35871" grpId="0"/>
          <p:bldP spid="35872" grpId="0"/>
          <p:bldP spid="35873" grpId="0"/>
          <p:bldP spid="3587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58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58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58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58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58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58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358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358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358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150" fill="hold"/>
                                            <p:tgtEl>
                                              <p:spTgt spid="3586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58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58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58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58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58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58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358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358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358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3586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862" grpId="0" animBg="1"/>
          <p:bldP spid="35863" grpId="0" animBg="1"/>
          <p:bldP spid="35866" grpId="0" animBg="1"/>
          <p:bldP spid="35866" grpId="1" animBg="1"/>
          <p:bldP spid="35867" grpId="0" animBg="1"/>
          <p:bldP spid="35867" grpId="1" animBg="1"/>
          <p:bldP spid="35871" grpId="0"/>
          <p:bldP spid="35872" grpId="0"/>
          <p:bldP spid="35873" grpId="0"/>
          <p:bldP spid="35874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ULTRA_SCORM_COURSE_ID" val="F794246F-A95D-4489-AA10-5871F5D53A1C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GFk6k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YWTqSLORUx7mAwAA3BAAACcAAAB1bml2ZXJzYWwvZmxhc2hfcHVibGlzaGluZ19zZXR0aW5ncy54bWzVWO9u2kgQ/85TrHzqx2LSJpcUGaIoAQWVQAqOrtXpFC3eAe9lvet611D66Z7mHqxPcrNeIFBIa9rjlBOKwLMzv/k/401w/ikRZAqZ5ko2vKNqzSMgI8W4nDS8u7D98swj2lDJqFASGp5UHjlvVoI0Hwmu4yEYg6yaIIzU9dQ0vNiYtO77s9msynWa2VMlcoP4uhqpxE8z0CANZH4q6By/zDwF7S0QSgDgX6LkQqxZqRASOKQbxXIBhDO0XHLrFBVtQXXs+Y5tRKOHSaZyyS6VUBnJJqOG98vZhf0seRzUFU9A2pjoJhIt2dQpY9xaQcWQfwYSA5/EaO7psUdmnJm44b2uvbIwyO5vwxTgzndqYS4VBkGaBX4ChjJqqHt0Cg18MnpJcCQ2lzThUYgnxAag4V2F98Nu56p13+uHreH9dXjTdTbsIRS23od7CIWdsNvah78s/PWH29ag2+m9vQ/7/W7YuX2UwohuBCTwNyMWYGRVnkWwClhg4jwZScoFFulXYdRgsMwFzSYQqjbHLI6p0OCRP1OYvMup4GaO3VDDbngASC90CpEZ2LQ1PJPl4D3COUA0DHO5qomTN6uaOD3bcN132h/d2mllQI2hUYzFg7TCtMBfJy3ZxkpuuGafyUgJtnIIkhGwHk1grSeGD1y2kfPII2NMgkBXLzJOhUe4QdejlbDOR9pwU/Ree52TIBYOCSA3w61QRDHN9EbEV1G3hR81f+8pA/oPFwpHeor1N5ULRuYqJ4I/ADGKYJrzBH/FQNabiYwzlRRU7HdDtOBo3JTDDNh5GUUfUEWSoyQOl1SAcRo+5vwzGcFYZYgLdIqjCOlcO/zqXsAp1foRlC5tfOFapNO7ar1/YR2kbEpltCc41gYkqTkIPp0TqcxSDsMR0VxDkRTGWXFWxrfqj6dB8yQXLs3/djLWoA+YksNo2Scx37WgtNqYTotGtM1VQGMLckyJw8SDCCcLlzmUBYyoJEqKOaERTm9t23rKVa6R4hrYQesft9DJEy6LpwlOQdSYMchKQdaOXr0+Pvn19OxNvep/+evvl98UWuy1W0GtOrfYLp9cnOWkvlqf3xH6xhLdkm2rLLGFyraU7n4xWCyw7REf+Hb17N5ExcJ8joto2LoYXF6TQWt41w2H9TLF0FPYdyaKsZzG9j2yjEz/LsR0tErB26iXqvNybL1+KQPfluEauM17u7Z1S5mAk3riJg/OasETjuX2v+i7p1rg51v2P2m7n3oBdD17oLYDmkUxZvRgVfDsx9ohw/ucIuaeVle2jTta4O+8DduThEueYBzt3l5doZsnxzW89e08qlQQbfM/Es3KP1BLAwQUAAIACABhZOpIFvREU74CAABVCgAAIQAAAHVuaXZlcnNhbC9mbGFzaF9za2luX3NldHRpbmdzLnhtbJVWbW/aMBD+vl+B2HfSvdJJKVJLmVSJrdVa9buTHImFY0f2hY5/P1/iNDYkwDhVwnfP4zvfG43NlsvFh8kkTpVQ+hkQucwNaTrdhGc306RGVHKWKokgcSaVLpmYLj7+bD5x1CDPsdQO9KWcDUuhdzNvPpdQnI9vc5IxQqrKisn9WuVqlrB0m2tVy+xsaMW+Ai243Frk1Y/5cjXqQHCDDwhlENPqmuQySqXBGKCQvq9IzrIES0B0nq6az4Wc3tXp1x/QdtxwbGi3n0jGaBXLIUzy9S3JOF7a28OqzElOExD+ooV++UwyChVsDzq8/P4ryShDVXX1Pz1SaZVTQkPO6SK+c4RimR0/iuqK5CyBHkSOzlbBpad5670Hcl/9uY9pXLUST5TXg4VARU8ELFDXEEfdqbWZQr091mjnAxYbJowF+Koe9GSDfmK16a4JdT3uD7xxmfl3OU0PeVWiLmHZBuwjQ0NPWC7vmmXhuX5XeRFq2Dmld6en7aG/bWKPoZ62hz4LnsGjFPtj/KGpJXVlvmOuoKcrYK0gmT1mztqdOit5WtPwGu/5TtFhSpXBwlA4L7wEqlwcNbo2pOgopliyHc8ZciV/ES7ZPyNUJo4O9K7ZhlsrRo4ChjquCdHuaT9iOob96FIZNmT7s9A/rT1P0G7xmylDZGlR2p8lM504nh0T62QaDTNoT1o46Ae5URdySqa3oF+UEr6XJtoxilQIF4NVO1xj8DjychBHw0mO3SVD2Zd1mYBe2aJx6Jom1LW4gueFsH/4yuENss7oyjJibalY2Psk4+9N6SlcCwDTadE1QHtoLWUtkAvYgXBWT9G8eOxpsbENPtZut7iGDfrj6TQHHekBvJZ0m6JvlYMV4hkGCK82rmFGazm/hpElpnlZMPbdFu6nKNjL3TKj3gv2WKNwvRTcbO3HKbRK+nfyH1BLAwQUAAIACABhZOpIhFv6tL0DAADtDwAAJgAAAHVuaXZlcnNhbC9odG1sX3B1Ymxpc2hpbmdfc2V0dGluZ3MueG1s1Vfvbts2EP/upyA09GOtpH+W1JAdBImCGHXtzFawFsMQ0OLZ4kKRGknZdT/tafZgfZIeRduJ6ySVu6TbYASOjne/u/vdHc+Kjj7mgsxAG65kO9hv7gUEZKoYl9N2cJmcPT8MiLFUMiqUhHYgVUCOOo2oKMeCm2wE1qKqIQgjTauw7SCztmiF4Xw+b3JTaHeqRGkR3zRTlYeFBgPSgg4LQRf4ZRcFmGCJUAMA/3Ill2adRoOQyCO9U6wUQDjDyCV3SVFxbnMRhF5rTNPrqValZCdKKE30dNwOfjo8dp+Vjkc65TlIR4npoNCJbYsyxl0QVIz4JyAZ8GmG0R68CsicM5u1g5d7LxwMqofbMBW4T506mBOFHEi7xM/BUkYt9Y/eoYWP1qwEXsQWkuY8TfCEuPzbwWlyNep1T+Or/iCJR1fnybuej2EHoyR+n+xglHSTXryLfl348w8X8bDX7b+9SgaDXtK9uLFCRjcIicJNxiJkVpU6hTVhkc3KfCwpF9ijX9FowGKXC6qnkKgzjlWcUGEgIH8UMP2lpILbBQ7DHg7DNUBxbApI7dCVrR1YXUJwA+cBMTCs5bonXr9Z98TB4Ubqofd+k9adUUbUWppm2Dwoq0KLwtuildpEyY3U3DMZK8HWCU2QZYG5HGtORUC4xdzS9al1DNgzLpB/Z7vfnEi7lVyaUW02OFzz6Fo57fzWVxbM7z45L7pP9VdVCkYWqiSCXwOximDhyhz/y4DcHg8y0SqvpIIaS4zgDMiMwxzYUR1HH9BFXqIl3haFAOs9/FnyT2QME6URF+gM7xaUc+PxmzsBF9SYG1C6ivGZb/pu/zR+/8wlSNmMynRHcKw25IV9Eny6IFLZlR3SkdLSQFUUxll1Vie35veXwfC8FL7Mj12MW9BPWJKn8bJLYb4ZQW23GZ1Vg+iGq4LGEeRYEo+JByneDFyWUBcwpZIoKRaEpngfGzfWM65KgxI/wB7afH+E3p5wWT1NcdWjR81A14Lc23/x8tXrnw8O37Sa4ee//n7+oNFyU10I6tz5VXVy7yqsZ/XVQvyG0QNrccv2TOncNSrbcnr3ql+upO0rPgrdQrh7t1Qr8MesllF8PDw5J8N4dNlLRq065e0rnCSbZtggE/dbr47N4DJBguNa8I7HWp1bT60/qBXg2zpaQ79LL27t0Voh4N079XcJ3r6C5xwb6H8xSfc19T8fwh8ySA//SPNj9liDBFSnGdboyer67189j0rYf4kD/7R+9dl414nCO98qGyjffEXvNL4AUEsDBBQAAgAIAGFk6kjjgzzrngEAACEGAAAfAAAAdW5pdmVyc2FsL2h0bWxfc2tpbl9zZXR0aW5ncy5qc42Uy27CMBBF93xF5G4rRJ+h3aFCJSQWldpd1YUThhDh2JbtpKSIf2/s8IgfofVs4quTO+OxPLtB1CyUoug52plvs3+z90YDrSlRwrWtkx690DqSJF/CR14AySkgB6mOv57k/ZlojVeYyI4zosY1qd8VcNnxQyxEc782JEKgDIlV4O/vELgNgD8ncNA5WHuoTqeTUilGhymjCqgaUiYKbBh09WpW94wOzCoQf6ArnIJlGpvVR54dH2IdXS5lBce0XrCMDROcbjLBSrrsy7+uOYjmzjctMHqKX2aWHcmlmiso3MSzsY5+kguQEg55H2c6gjDBCZCO78isC6hl7B/Ioatc5upIT250dGmOM/C6NJ7osDHaeHndjHX4nIKtaom7Wx0WQXANwrOa3uuwQMZL/o8L5IJluiMe6vf8hBKGlznNDqlHOoKcLlbb9nXvfFBT/hRZT4g5T2gdepJF4EnSgCYDmrLG0jGtdNIuQmn7Z5YrskBifnEKWdUod47o/WeEsFI4XRfNeGimo245yOYbxJyumoxfbqlOAZUztAb7X1BLAwQUAAIACABhZOpI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BhZOpIsuC9bWQAAABlAAAAHAAAAHVuaXZlcnNhbC9sb2NhbF9zZXR0aW5ncy54bWyzsa/IzVEoSy0qzszPs1Uy1DNQUkjNS85PycxLt1UKDXHTtVBSKC5JzEtJzMnPS7VVystXUrC347LJyU9OzAlOLSkBKixWKMhJrEwtCknNBTJKUv0Sc4Eqn61Y+GzufiV9Oy4AUEsDBBQAAgAIAPeSU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GFk6kiIplZk2QgAAOk9AAApAAAAdW5pdmVyc2FsL3NraW5fY3VzdG9taXphdGlvbl9zZXR0aW5ncy54bWztW81u48gRvucpGgoW2AUC64f6c6BRQJEtmxiZ0oq0PZMgECixbREm2QrZ0owWOuRFcsglyFvkXXLY50h1k7RIWZJJexaLYGmOB8Pq+qqqu366m4XphU+Or6xDRj3nJ4s51DcIY47/GPZ/h1BvQV0aTAISEhZW95R7x7fpF81/oJwG1JBZvm0FtsJHw34NDcUP6nbkrtqFt+ag2UCdJm7gLlJxS4GxS0m9lBQYUxt1pVc9EBHJDciC+Oy41F41M/oSoPkhCZjm2+RrX8pyp4eyM7gKLNsBvrDfbvJnl2jdqU3+oGa91WnhXUOWJKmNlJZaV2u7TueyI9cRrjVbNWk36DakhoTqrVb9sr2rdxotCd6Gl22Q0sSXbdTsNJsNddfADUAjWR6oDWXXkS7rdRm04e6lshsOB51aDdXrdamp7lptaTioIeCWQIYsdfkCSqo0kNo7eSDXuxIaKsPBsLnDKm4rLdRt4HattmsOBlKttl/c/ezSy7Wn5p5OspyvCDzqgqOjPLaqR4Krt1gHATCbxFu5FiPItzzyofLzv//58z/+U4ljUsRvwpGYkqVGRCBzfD+C96riJRkR2tPhn6Yjx/5Qma8Zo/7FgvoMTLrwaeBZbqX/+yhCYvvzIOmGBEVwD9aC7NV1xE9eWKwLohaec6AF9VaWvx3RR3oxtxZPjwFd+3YuM5fbFQlcx38C7tplR8FnFblOyDRGvIx9uMuf/LAVVKWQcPPamD+5kK41J26isSZ+CuD2Kl9fkQPoxgkdJqBynT/noCvrkWQd0JX5cx7jg5as1zr8eR3EyFcG7BJP8sZZdtfakiCrJCqKZ1F0tV4VjadVQB/5Ymdxrzv6GedSqDH+I7ewxp9cID5BrjCXl+JlE/NXDxjj18Na0vNACzg3XVxikhA5GcyU8c1E1j/PRuOr8WygXVX6SpSViKfl941292u91f6hV41xOSUZN/JolJWFhLBWLZ8s3ZyORzMQiEczHX8yK33+d2Ho+NYcaTqu9ON/FBYwmeK7Sp//nQd6O51i3ZwZI03FM82Y6WNTrMsIm1it9D/TNVpaG4IYRRuHfEFsSRCUZycgKHQdWwzwku34a5JDnzq+kTV9NsWGOdUUUxvrlb5Bg2D7ByHZWrMlBM/SCpHthNbcJbZQCyEixnl5Ae3iFIbgD1s6wEk9y/Ev8mifyveafjUzx+ORMcO6mlAqfezbSA0srqm4oKls4CnICCzYrd8Gn4noExKQ7LqFhVxrV9cj+DW5IdfO49KFX/YGayYYXDIhfg4gBA6eQtQZxv14qvI1BIXIQisrDL/QwM4ETdp1OWRrujKG0FTMlHyTi0lkg+MdfwGhQxYsh7wbbBjyFZ4Nxp8gxiE3xwVB44+Qkh8Lgj5jA3IIGzlgunynXck8I3gaJgmS5ODC4vHubpG1WACOr+bGoesQKHyFIU1ENoYXhTUZ+MdbcKQmj05keyQYFlu8PTobAqYENmxzOXRBGVKwyqPrx1vtz7OhrI2wOoNwU8f3M1NUSa7Us7bIpwxZ9sbyFwTNycJaQyZsYcx2bDHGPS9M+Nva+QlZLK4/38WlS1fxp+/eYFKm4B2xDI7IoAyOKSv2mna+bPEM3mgIj/WTVuRZgDebYChYl6fa+Nu4KHS8tRtV6W/hqGfjijrrVTvev1753fYLGGNEJXigQUUbOLQQCMNOzLcc2DzdQkBNH4K6SVTPoeDze2ghAfo4lqFT9A4xd7ByGUPuYEWLibjHA0Mz4bB1T+b89pEDLHI18tpxf/M7okvgGv6cqnPyQOG85BJrEx1kYO8S7s/j5dRRKbO1mJo5AsN1kPkYBRVIdR2P36Hyib29wclSRLtBZj73dO3aIrtd50nsCLDOa4+8PIc9BNQTVNcKk7iONqU/vdOQaIrTSO+k2AHiOUFz+yqVn+/ymIHlqXI9U2RdwfxGwfPZzY+D7OBrMjKN2UgecAmQJp7FFkvYhR/4PS+/rOhGoOKhDPLiyRvEChbL//79X/nFHNgTUVFM/WNROZD8vGriZ3l/0Skj4V9zyDHlQRYqXnIC4wtVAs1/vzI1CNBvcmWxom3Jox7/xJVLNaRA7EbZNGXl+gayxBBJQdcBnAULCrmRpx+h8ImzfqV/YwVPUDhNSt2igsTK89hkhW3YX3HXzHV8UhD+7p2IT97UJjNZVcXdH3LUdRZP0fZrwwUm/syHXPpYRJ5yLetQnQ9EEtthxWWKzS2pWlASovd9Qdgc3eueCfsPKq4FNZxlvs/4LKDuhH/ZevkpFxj4hzgI4z4L+JU+eUtzhEv6JfZd/8FyQ2BLkw5ZJ2DDhB8WY5FZ2iH3lOeOnZYbUw4Z76gL+4ISTSfNnx04hCnKQHz6TRnzTHphOVyz4qGU/BT1EKCTr+wlIEU9BBh8VxnDze4l6nAoDU0+yA2sIE3P4z3gIb6oUzFP8pbl4RaM+IfZMLVQMSHL6VGb9MXuaDoeiROa09IGV09Y3POfDzA3HDPfGoysQt53yND38Vs9H8A95jCXnI5uMQ3IwfSs+OuxDIidcSwFovbB4VJEVMS2K/KhAhcRa7HklT6soFjGhwpXGzVlTuFWST3j5awQ0hPlXFTzFE7M4jzQ51W8GIRGyX4e1Ku+WKde9ZyDerHY0/7z196cBBhCwCFJaGZpae5l8iXsThxIE5bYsSdG0wLYEmT7cEVKdKUImbASp6okqKKX9DgcLZnjkg1xY54UIbU256ffCyHJzoe2zEbkgaXLSEw5mgMpthdJEFe6fSgelMDUwEmYuJEdxUUjxbYdZs1DMfsjpSrZe/ZZfWQ3Soo0j/ZMfabswO3VI7qA99Ty96rpbRZK1JHGao5uK/p+QVfbH8qma9l0LZuuZdO1bLqWTdey6Vo2Xcuma9l0LZuuZdO1bLqWTdey6Vo2Xcuma9l0LZuuZdO1bLqWTddft+m6F52z55pSkKfpmjI9V891z1+g5boH/VY7ruKyWbZcf9WW6+uqfnsd1xhUtlx/4ZbrmaT7f+65HtIACvJO/m/u/wFQSwMEFAACAAgAYmTqSO+PBMGnGAAAi0MAABcAAAB1bml2ZXJzYWwvdW5pdmVyc2FsLnBuZ+18C1RT19YuHnvE66lwentaqwbSXttaHy0ipohAose2VKtSq5Aihl0P1agIUcIz5EFrb+0DiFURBSX1WqQlkC1FEnkk0VKJEGJUDBsIEG1IImxCTEIeOzvJ/hM89XnOuOfef/xj/P+9MAYjydrrm48155pz7qzM/fWHm+Jmz5o3KyAgYPa699/5KCDgj0BAwHTazBm+kc6vaw75XqbRP4r7a4DgGm7E9+EZ6pqNawIC6rl/cu/4o+/zf9v/fhI9ICCozf8/TUb78dOAgLUvr3tnzda8FOMghX/OkSAzS14HCsNW3/368xfN7+g3vBq6Z/cL8Npv3nyj/t03Sl5cfGzrrc9/+v4vZ19g7r4SuvuNvzbuCe7v39b9l43PV2zrEzRGYHmK0kaovGlh7i59MwlwLiuwSxxtKxqgy2BuztCBxhEVGRC7RslShq0qjDXSbyBh+QH+v4zzwlsDCXRg0N7udNEwO00XPd0/vp+WSaVQuGCYeOIjZPXk1PH48TpIC6eB4kTi5EBh9/C4q8Sd9Ixq/jT/55UbxwUm5y9zJB9Knnt4fXT25OSYl7RL/K+X5r4ETM6+dsk5a5LTjHby5OyIZZI/+N+c+sz8gu/ldkkY2/wt2SfATVWuxHp6ybrO5MORr9DWZke8PokovKfE3EoyKLb3n+5494hX2jo7f0GN+kb4JJkvfNew1oiG929WyOdvHiwpmST68vs3t2ZHr7qPf3ndFpXx7n1xPn91Y4LobCrTb6+ZR1Yk/G8Bvxy0F9OY2lHEwJMeD6MVILoyEMB++VPYQL4CNgI8qYC7uUMGKhswnLpHS0Y1YAZjexXKvFm19QHtU/0NSmKBTZArhkdPm5gGSoZGwjI8B3LLkeZcKTqYm2JloJABVHPry7gc/UmqALgG0PbGshvZ2ABdOejjNDhxcb0D+eGDn5pDQiYXePXKKlwK/USXmSDr2FlcnzbWCpkJeCmxvS5ZJNDYJ7rjpeZmpn2PtxxUArTFmspE2IFk6xqo5MjYDJakzr2t6gPwAbGLmsyZlAUwlWg9GQ2yxG6WhBh4ayxFBqXDSefRGxGHrjNZXsYWxH5hmzReTR0emli5LvvhGnmElbbmGT0s+CQfNlzUy4MLmBSg24XURca+RTJUvjrJ5NK6cRHh88S2PcKQ+C223ooU3ulUJkV5lcIznZMlvDp3ktSmTGlsiTbNfmtLPEXa+mXv6AE4bejIp5P2WtnhEbbLPZxfF8s1IC+wIsyQdzKMNEsLu5Ia4bg/D/hkogkeWR/CJ0TPRLd/cRGU6cnZSmnb5X22V8XYTvihMo2p6JGdCF04Mv7Qk7Z0vpId22b7emHlxdANVsi3COzoC4Jwgk6u1pCxbdgKSaKF9bMNVXkdfa5VfFlCj+z4W02jOVlFoN+f79yyyGbtO3SLsHWc85c1QvwmekDdl9CY3aiG8NTo27uUsY4BG7wEIfa5PHsxdCnJtJHLr+W+Scn8v/fO/6qA6zaxiWUaVWu8dtUHYeIsmwnzmi5dHnbksLkGB4P8yEQ8ZsaTwVZLp8oXkXIMhCMlW9k0gyOPDeY+5ENBulauk9FcKWBGnGwy3vy5uQi8ufPvjnPwLS0/a+59D7v2vdy5mPLeffIRd5dL1pd9dz8QPfskZOKuY9DEdkzufddREnI0kjm6hdfs8oW+/Ybn6L+TYPDbIZBlTKPlndAZlGfWr1qP2QAs23aDy54Y9Zm/iuQ6S2q2XiXe3wZzs2KvOssXGDSeQQ0leHVUkG7mMak+YiL0vaiPdNAR6fq4N6QyC7oYS+GM03ktMPbxVakBGYOY6mqSZyQaFEc9RiethKTOfLkz/O6OmOl2OeC12JxLQqpsnqzui80h1GrTY7NJuct5SHMYIPUkHYuapfvqmJ10djlPLBo6Lpz+keRNvHSII34zsBrHduDDODweemUOsJRUOXHR1hWh3I7hZ6mpreNyqdZhGSM/IHs3AqBPdAC0eYcyTymm7Sk+gzhxcWSkVnyMlsyl6GSKNYtk1bgEepHizCIODwTwYTxzuS7VklqnLJPG39Ru83okZdI2h2Xlo5Kmc/Qw+wvF5hUaoWduLeK0nZ1lSeKj+OTDbSMM4d6gWgS1eZF6q7W2niDn1leyKmjJYVR47mc3teX3zfkcZPtemyZkP7s6qArp6rZ19RgbPizDfSVcsDnoB7XI8NWFdoiJGbkvXC2zZidEXdejGbyECrwvGH3AXYs4IrGUXFLOJx4eTo1pz3ROOtX+GZTqEjBqXwbvRvM20n9/Wb5mtyevsM4YkUzf3gnpCi+wi9YcT+1mZ3XKNCuW6VDD9ZY344b2HD4SqrMUpLLwCTqHbN5uESZbW/q7y20KAehjHfVZQNCatDf6sa8Kcd9kbui8IZz3gdUXe+v9YtHkIl1qInLAkg1rxwNr3PNEPICBS9aOuloknfUE6SFL+iK8iIU+8K/TqyT66ye1u71vFOLWdzP0o4xdad4YiDCzyrisgqtwAMoeOWBlQT4H+RsZWdpD6BXcyWa1epa1EIdyijrBRtcJtUMuM6Seoz63nkZGcpdLy3qu9o/M+PhRDpcaZvQa7zVwzsE5K/pLTiVJMEZyyfdRVwXUbn2qiGQiJLfdZfDcvWm7O8uguxU6qP7LvgR2lwe2aNOlevdL6GeJjL90SquRXHqHVI7E/uwJ3RA5+/zvu2pVNrN0Yvcx5c2hoPNq6jFaxGSQPrWmzJzAcCdPH9vYlrbr37W7/wmEMVJVJkjJ15VGS49m/WopiJFCLQ9zhMAXtgrIGrc+EuS9EIjb8kS4+k8em3+5xQclDNscjnkOWYq2SAtssNQLk6X3/iQNiNFbCqKk1daCaKms+hGF5wBM82jHQl4r47evFxYe7DSZ3Smmmodhlmiv55amzt6/FBEPPZQgK79nyfYvH59Z892MlecED/LlGf683YWpo49O+Ox1z71gbFkg2UM39DY/IsTe79dFXWPByZrfviciHfHHsYEo4eOUjphtvUVg2U/8BwXA3ZoZ5Z8yY9/WwjufYDIX4CqcjJNPMGiHUiMkKeemyE6RnSI7SbbgsNmWikd7G0fTCzBLGGZ5needqNbkqb3mo8Gsu2t1MO0ID56Od16yySNZEhSxLo0nIsPz8bmoVzrxgTQrHXPFvftIMZcwe0WHk7HPl0N5zl8XCrAh9wjPuwexi5cGdtcRtg2ZDpf/PGqL7LiczaqsIALepHGbsmGfhhp9MYOkWYR3DDwtY/ROpqea46rmg0zdEkg6BP/Y6wlRl5Qhz97QIKc1TaFvQQ3robyTUqVMl/rzKN2QajEiQvdK2IaGZ4mJJKqEjeb3qC3ZiNDWWAuFIRLkACQbYpivzAGJaJ8yhbQLOyDiqtmtoi3/QJMiEJ7LRzfXH02Pk12YoVjKUUC63Sczr3fdsZSSU5q8OCR1ukXHpLC9S/FSD25RoJIwy7C61XNjBmxO8pbzOMU/LErmVDJ30dgSJmar7+EVdDgAU0tIklXHZLKLmF0MliSenY5EQbBFt7c3VvS0nUOHqZKMuCvrhJWvNdeGR8gBOk7R89JJ7c6SUjh160FjStA5WCs48zYgaIfc/SLSt4S4WzZDx+YsTHiBLd2HRfZKWj1M2IbYPkVgBuYx5LdkPVJaq1YfLQJl9pwSUAV3+1J8adQ2AQRSj+u/Lwc1Jcdglt0SN3u4YRMUsQ26nlQMqqEqI696L9qYYGpg5aP1EGx1JMCsoU2UB3nor2TC9Ve1cH1spxZOlLwZpyJcEjia1pUIkK4+3A6rQ+Us147ZDb9kYDFw+FEjug+Q7GGKR5SOHPgp1zXW4QD6vQEvm49GC4eE+IU+7S9ne4icZ9YE1SCZwnbFTk+aJ+1DBT7qsLJcUcY3Z3s+Pmgb68XthSApO2PMFR6IZNfy8C2l3CTleUUZhBoMfLY+jR0Lw3LRTvU0p/HmI4ktYfrG5ZJQ9cEiEFl6y8j9w9V66zlqTo7SuZ0md2iCTkVt0t9t6pTVha+Q3TCaytyMxKgsARhGGrcbpAKZAYZS6e9QuEpuBS81YTa46FC3Oy/qQgbmuFpPAHg0jYQo/dJG7WezaP/I0p8ydWbVU8JUmG3Ls5+y2C6meMPTSz4XCPsHftwOyW9NkZ0iO0X2n5DtNJdqXfV4tN7Ci5b1PHItFhk+qnt/Ou6Dx7+P8GVNWeeZGSuPP14CpzDN7yrZ//Og/Ikq+pzEUgpu96VU/OK4+bfNxzVqJJb4H3EDsMijAjwvBC5M5z/gvWmRrInmq61xtxaSkI5o7Icq6JGLk8tBNk6NTI38iyO+mkjjbI8UVBaMN/Gplfn6/j+Fte43vBnpOKlk6kd/qq5sZjhaNCyj3ajOHbLc6wRRtqTEqLVCFd4BxFBw6ml6oozB5lCAx/EisNmW0t6+sDLvN8b5Lsc6JLOkPrjBvWqc+sYgkXgIKgPYiEvHMjEN0abWibzEh1/B+9PneC5TMc0yUs2TWFugivZ25rl9xNc5g8IQIv3q9rYx79wqhB0pThez0Xr6n1NMDSkp6aT45j1MhbKhsq/lvR6jls4cYg/YzJZ6NRYrBFC7mZv5yN7yVyNrOPq0ksMOy9gNpj6N+BbHfUmCW2rtu4DYcdEi5TcUmvxypMbuPwoonkYAUkClLAYda4BMR7VUXwXIYp9iqheT4nwlXwkTG01TfrdCI5QcZ+YX/wibkTQvUS6rU5bx0orBqNt6OZzW5UgCtGe3P9jr+9ffL9sJsiu4+Q7le3Wdl7OKj0W9r0frzMsDB4yry9dSfSorHB0iMLNVoSw7qLfb0ooUFpbVWtfzUjm3w5E8uAJnWN3s+W4mwk67V9cO+aSw0I0kje8+f+8Tyt4yZ8/+2rG8NVEXsZ7+Q9e0iMAeZj6t+HTa8ECimKihovBeD5EUv62OKw071IPbCEWkQldbWG6XWyX7mBcG8MJMsaMPI1i17/5EuKUdwi2ApN9wwnRaPnaxx0W2Oc7eFRIyBRadOw9xGbnLrl7OQrugdNiBFPXgWGTV/uYw/FGAyr5m1EJQKTZ/WC2qU4qwfnzZI1/u+4s2TwkIA3zlKxGHruwU183bDC1rrlxTrtvfPGPAww3rlaR7ZhYyo+RrIkgyrw3ZoCLUDq2QCJQNQws10nmANTU9UMUccFnHZdBSaQ/hGQPvQLQ9Q9rudtnXGs9+/LgVWjRmQuAVXKjjZ1wkJEczC7vuhB/qOHZ22B73Yu1lgkaIHZgR9aXAoSbSs1GXOw82tI5LvzSafOUrV0rssWvrLNp90h4m5rt52OgzPuyaZ4Vs4Y6DGUFXUK71R/Ljvh06TLpYlfqEwxeB/eT/85HQLCYFu4KxIsUpXPYTFj9mzkYBq3RE5wZR2Fz78LTlNV8yPb1cMrSiNgOgMVnMJzaxI1oyJGGhjI8pykzKAngjqKxk2ftgqLq6ktHJfTXv1yfmB7u6oBHdnJS8Oy4d4aLepLEJcinS2riGh8ctx3xJPWfcbDtJrWxqzoZ7bKA8p0h1lvzEZoj23fQcmK42E1ja+ZqL7JZQ8RNO0SSDDL5YNeqPC+wo/wFfMcjNe8rTG13BaQmgsn7yfMgbnK67W07TlNQzJmqeClcIXtHJ6ytvG7VTRUMTrrE+Kk8cClhPnmdceDq2rcp5nJXCWcOaGpka+Q8b0Tk7D3jaSO6205ybN+H/P84bpwBTgCnAFGAKMAWYAkwBpgBTgCnAFGAKMAWYAkwBpgBTgCnAFGAKMAWYAvy/CtAg13LHu5YcmdBb3tv6YBRw/zYHlGAek+Zk0qsjmFx9OPJ//X6ueSkEcP4yR5DCsqmi6d++SqFovmidrVKc+Bd7GwNuP3v/sDKA+skks4CV0//l9sjL0V5UiqGTVwtFx//9BB/ItGkeIPUYaYCnj+fpUx0iue/wAbQRaGFYOhbio5BsHVQGUNliFW+yRfT29vECpscFSdm2IYdEhIvBJyA2PUTx3O8svXZHIoO4HLdWdwn5UQ62uKwxP8Yzf3seqhEZPW4l5laVSSaqIsVef9cpyIZFbLg/juS6ESk+bc33IgaNU+PdwnPdotDUXnqHLF0jLMW6erQSREEbsgltrgKPgdGt+U70G30DtwBDNRpvFP5WsqcoX5kR6GMfmu2IlRAzlAyKBRZ4Y4L/R1wt3vkZ/mLohRqRabA5G94Iyu+8DfDWAq4zeNcZGHBwtTEWDoqjWDlWHnKSl59aqPiM7ml439+lxdDurzSVSfWoXtujtpjeDSpHhDaLnbVENSlBFldOSmO73S2naBqJJlk3oDzhGMvxr9HmLI02jcCMeauGpPwps7bzuaUcRTif0ZUYlKtadlyZNRCUgtSP67Tm2xaOw3j4pNLVdZkADAUfi7pgIPGZUYFWm3JfsQg+gDh2xD6/StZlbNjKuRfIOY/bX1bhLTnlirIoz6eMh5Zx9DYHsl0Lq81FCD22JcTPfGs79HwdJxZNkd3EmYTT+zfGWG3Go9gGOzaW+UMX4DibJ2mtLC2fPjKPRP91O3cdbFobVIFS6/WmFo4w0hMSZaMPyxFHFmNg3g4RWMAXhyhPkGQNar8/hX5htk2re6WWoU4kNuxHu9rWB7HhvtJTgE2ZUQyiryz3KXFiTyw7Cd/AcK/IGJrIHV5DkomJGS5X6Ds2T16QyuDvn877uAgM3j17h0ottGuhxKAMJKcNVvNdVMcyGTSqXaiFxXxipN+P2/7GZK1Om8kfEg5L17O7UzPzFLzGJE9t/LUlnKxLOfeGvF2Qzx1v/GEPGgGILGYYUMfDhno93CPb1sxD+j0h+deVB0Du/X6h1sbQfmezKUVjf9lnmYPNZWbCIZUt4m+OzOvJ2JmzO0nfHAhFpPSSwzBvo7fh4+lpJRWI8jWZmXAYDH+bQ1mgs7Ms2n1xClyMyNSAXy06J11QzSxxF+STgG/v9xXV7fTJG/Vp3Wb4dZSjK0giZXxCc+W1Zls4sBtydc9LhtSZ97bT5NQKAUTDDiannaBw1d6G5LV7JESO8UuF25AiJp722TdVsMaRIjmeEcD+UOXQWiCOByKHtd77ZT7R0aSkeOy+/TOfpgSXACLWBkm8hI0e+MjWNGmiF7VL9ueoHKmdr9jODaFDjpQCm4psatWPpzBGqiJZraN0/0aOWdpOvj1WY5KRnAdJF60hXtfh5kpVOcuYBrSwNxC12aWgXGQAk4hoNhbOV/rbue+dfwn4rIEvwUNflXv0NK9+PoiJNagYxkcf9u04XQMgMlW0pUtYaPNWVoY/2By64px1imLzXOwP5n8QdJ5PwqykMHwD+cHVfqdfMb5aRAOwQyyh/3f3o6zCSB8PMnL2mRoRTQYZOYX8LQ8A267uIMT1+H/xNervNFAFkpyXW1pNLFOL6yee6ydY9tKOHYkskl6ZT0nnfLGaDehMVkhlIGFIy1CkRujxfPSAVLO1jsaCR6kcOxUM7HH3HY1ErsYRMz0nmPsk8bb6QihBw/UJkYhYAatjUVyfOzhdl9rDKVwin/a2phI7U7eUMw57UxN58/2G3xEuGR+OSNZYKx3HDqa9hq8wbWEtvZ3tswOxJRvFD/YfJwX6Ya8ImE01rgN/fLgR5itJmNvGff7H93quxbt/jd/uMeMxs4rk1ZIsJxD/0TyMD7usyAyokwDjcb7FrKX+LMjcOuh96XNmPvps71INFQ0//sCqULE7eI9OmTfI5SPgKkyhcSsamfmYHfCoALFLB3h1mQPaG+TZJQN1LnYT3udcUVv/rkL+bi3c9qEnX8h2VXNcLmmNJCSRhHTES/bUyqF0vPVOMMc5KuO4ZZqJlaHBqt6rgzWmMnQzi1S59oHvwf6W8/F5CVsIPVUeLXs4jv0DE8eV7N03nKFyyD0/SvDKM64Bf6oI/tac3eZknKyp/64lQRPmOOtixxx6RI1RWdCwX41slIf63scM/T4xFcVfX1Xmxj2yhHj37UA5drvHpx0gCb+lk6MiA2c/HGvKV1IOhnK5v7N3OmWkFHa8pNRC/13pJpPZZsyboY4akDf8NtnjEbwRPZBt8Xf4kn0ZVwoEFcT0e70mzLtx7YJctImHNllQHZvpgQESbLzKPc07+3eF5CwuSJNF9F67k8J7wfGt1Pkt2VSgQTu/azzCVTh+Ir54D5O4dWEA9lXJKGpdMyzr4lJYmybdccSXNumkg0bcuCHpAOAZJYMcOwy6O8FjqbDlOy5z2BWO9DJ5o6mTWb0M9k3PElDPn25bpPxGHk7geNO8cA8Cs/M8xRpnMcwJidbsypssCRYvLAbLfuvmeSdUqAbz8pNFGYOvAWU0/pA/YQa8PPefFQp5Mv/TCCz3H+Rw6vVcKJfp02aJZuZkgbEnM5clw3yrcpz2zGRdsKKpRaJdbBm7jxa9N17XZ3OWe3wpP/73R0lsHK/lR7ZDY345/P3biZLnJy80+p9F4cEEAm/w63hZSFLAOM0/vO7dTe8I/vrJ5/8GUEsDBBQAAgAIAGJk6kgrC8BtSgAAAGsAAAAbAAAAdW5pdmVyc2FsL3VuaXZlcnNhbC5wbmcueG1ss7GvyM1RKEstKs7Mz7NVMtQzULK34+WyKShKLctMLVeoAIoZ6RlAgJJCJSq3PDOlJAMoZGBujBDMSM1MzyixVbIwMIUL6gPNBABQSwECAAAUAAIACABhZOpIDmokTmIEAAAFEQAAHQAAAAAAAAABAAAAAAAAAAAAdW5pdmVyc2FsL2NvbW1vbl9tZXNzYWdlcy5sbmdQSwECAAAUAAIACABhZOpIs5FTHuYDAADcEAAAJwAAAAAAAAABAAAAAACdBAAAdW5pdmVyc2FsL2ZsYXNoX3B1Ymxpc2hpbmdfc2V0dGluZ3MueG1sUEsBAgAAFAACAAgAYWTqSBb0RFO+AgAAVQoAACEAAAAAAAAAAQAAAAAAyAgAAHVuaXZlcnNhbC9mbGFzaF9za2luX3NldHRpbmdzLnhtbFBLAQIAABQAAgAIAGFk6kiEW/q0vQMAAO0PAAAmAAAAAAAAAAEAAAAAAMULAAB1bml2ZXJzYWwvaHRtbF9wdWJsaXNoaW5nX3NldHRpbmdzLnhtbFBLAQIAABQAAgAIAGFk6kjjgzzrngEAACEGAAAfAAAAAAAAAAEAAAAAAMYPAAB1bml2ZXJzYWwvaHRtbF9za2luX3NldHRpbmdzLmpzUEsBAgAAFAACAAgAYWTqSD08L9HBAAAA5QEAABoAAAAAAAAAAQAAAAAAoREAAHVuaXZlcnNhbC9pMThuX3ByZXNldHMueG1sUEsBAgAAFAACAAgAYWTqSLLgvW1kAAAAZQAAABwAAAAAAAAAAQAAAAAAmhIAAHVuaXZlcnNhbC9sb2NhbF9zZXR0aW5ncy54bWxQSwECAAAUAAIACAD3klNHI7RO+/sCAACwCAAAFAAAAAAAAAABAAAAAAA4EwAAdW5pdmVyc2FsL3BsYXllci54bWxQSwECAAAUAAIACABhZOpIiKZWZNkIAADpPQAAKQAAAAAAAAABAAAAAABlFgAAdW5pdmVyc2FsL3NraW5fY3VzdG9taXphdGlvbl9zZXR0aW5ncy54bWxQSwECAAAUAAIACABiZOpI748EwacYAACLQwAAFwAAAAAAAAAAAAAAAACFHwAAdW5pdmVyc2FsL3VuaXZlcnNhbC5wbmdQSwECAAAUAAIACABiZOpIKwvAbUoAAABrAAAAGwAAAAAAAAABAAAAAABhOAAAdW5pdmVyc2FsL3VuaXZlcnNhbC5wbmcueG1sUEsFBgAAAAALAAsASQMAAOQ4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​​">
  <a:themeElements>
    <a:clrScheme name="绿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900"/>
      </a:accent1>
      <a:accent2>
        <a:srgbClr val="7BC043"/>
      </a:accent2>
      <a:accent3>
        <a:srgbClr val="009900"/>
      </a:accent3>
      <a:accent4>
        <a:srgbClr val="7BC043"/>
      </a:accent4>
      <a:accent5>
        <a:srgbClr val="009900"/>
      </a:accent5>
      <a:accent6>
        <a:srgbClr val="7BC043"/>
      </a:accent6>
      <a:hlink>
        <a:srgbClr val="0563C1"/>
      </a:hlink>
      <a:folHlink>
        <a:srgbClr val="954F72"/>
      </a:folHlink>
    </a:clrScheme>
    <a:fontScheme name="模板">
      <a:majorFont>
        <a:latin typeface="华文细黑"/>
        <a:ea typeface="华文细黑"/>
        <a:cs typeface=""/>
      </a:majorFont>
      <a:minorFont>
        <a:latin typeface="华文细黑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1826</Words>
  <Application>Microsoft Office PowerPoint</Application>
  <PresentationFormat>自訂</PresentationFormat>
  <Paragraphs>131</Paragraphs>
  <Slides>18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7" baseType="lpstr">
      <vt:lpstr>微软雅黑</vt:lpstr>
      <vt:lpstr>宋体</vt:lpstr>
      <vt:lpstr>华文细黑</vt:lpstr>
      <vt:lpstr>思源宋體 TW SemiBold</vt:lpstr>
      <vt:lpstr>新細明體</vt:lpstr>
      <vt:lpstr>Arial</vt:lpstr>
      <vt:lpstr>Calibri</vt:lpstr>
      <vt:lpstr>Impact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Windows 使用者</cp:lastModifiedBy>
  <cp:revision>114</cp:revision>
  <dcterms:created xsi:type="dcterms:W3CDTF">2015-11-13T02:17:51Z</dcterms:created>
  <dcterms:modified xsi:type="dcterms:W3CDTF">2021-11-24T03:40:27Z</dcterms:modified>
</cp:coreProperties>
</file>