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73" r:id="rId3"/>
    <p:sldId id="257" r:id="rId4"/>
    <p:sldId id="258" r:id="rId5"/>
    <p:sldId id="259" r:id="rId6"/>
    <p:sldId id="269" r:id="rId7"/>
    <p:sldId id="260" r:id="rId8"/>
    <p:sldId id="261" r:id="rId9"/>
    <p:sldId id="270" r:id="rId10"/>
    <p:sldId id="262" r:id="rId11"/>
    <p:sldId id="263" r:id="rId12"/>
    <p:sldId id="271" r:id="rId13"/>
    <p:sldId id="264" r:id="rId14"/>
    <p:sldId id="265" r:id="rId15"/>
    <p:sldId id="272" r:id="rId16"/>
    <p:sldId id="267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8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23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8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6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67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0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0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3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6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4E5F6B-8868-4CD2-8ADC-C474CDA061AD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A5A12D-FB51-4947-B06F-371FFCC5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b="1" dirty="0"/>
              <a:t>建構一套宗教友善之智慧服務</a:t>
            </a:r>
            <a:r>
              <a:rPr lang="en-US" altLang="zh-TW" sz="2800" b="1" dirty="0"/>
              <a:t>LINE-Bot</a:t>
            </a:r>
            <a:r>
              <a:rPr lang="zh-TW" altLang="zh-TW" sz="2800" b="1" dirty="0"/>
              <a:t>以提供國際病患之醫院服務資訊查詢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26580"/>
          </a:xfrm>
        </p:spPr>
        <p:txBody>
          <a:bodyPr>
            <a:normAutofit fontScale="40000" lnSpcReduction="20000"/>
          </a:bodyPr>
          <a:lstStyle/>
          <a:p>
            <a:r>
              <a:rPr lang="zh-TW" altLang="zh-TW" sz="3700" dirty="0"/>
              <a:t>林佩靜</a:t>
            </a:r>
            <a:r>
              <a:rPr lang="en-US" altLang="zh-TW" sz="3700" baseline="30000" dirty="0"/>
              <a:t>1		</a:t>
            </a:r>
            <a:r>
              <a:rPr lang="zh-TW" altLang="zh-TW" sz="3700" dirty="0"/>
              <a:t>陳泰良</a:t>
            </a:r>
            <a:r>
              <a:rPr lang="en-US" altLang="zh-TW" sz="3700" baseline="30000" dirty="0"/>
              <a:t>2,</a:t>
            </a:r>
            <a:r>
              <a:rPr lang="en-US" altLang="zh-TW" sz="3700" baseline="30000" dirty="0">
                <a:hlinkClick r:id="rId2"/>
              </a:rPr>
              <a:t>*</a:t>
            </a:r>
            <a:endParaRPr lang="zh-TW" altLang="zh-TW" sz="3700" dirty="0"/>
          </a:p>
          <a:p>
            <a:r>
              <a:rPr lang="en-US" altLang="zh-TW" sz="3700" baseline="30000" dirty="0"/>
              <a:t>1</a:t>
            </a:r>
            <a:r>
              <a:rPr lang="zh-TW" altLang="zh-TW" sz="3700" dirty="0"/>
              <a:t>高雄醫學大學附設中和紀念醫院</a:t>
            </a:r>
            <a:r>
              <a:rPr lang="en-US" altLang="zh-TW" sz="3700" dirty="0"/>
              <a:t>/</a:t>
            </a:r>
            <a:r>
              <a:rPr lang="zh-TW" altLang="zh-TW" sz="3700" dirty="0"/>
              <a:t>行政中心</a:t>
            </a:r>
          </a:p>
          <a:p>
            <a:r>
              <a:rPr lang="en-US" altLang="zh-TW" sz="3700" baseline="30000" dirty="0"/>
              <a:t>2</a:t>
            </a:r>
            <a:r>
              <a:rPr lang="zh-TW" altLang="zh-TW" sz="3700" dirty="0"/>
              <a:t>文藻外語大學</a:t>
            </a:r>
            <a:r>
              <a:rPr lang="en-US" altLang="zh-TW" sz="3700" dirty="0"/>
              <a:t>/</a:t>
            </a:r>
            <a:r>
              <a:rPr lang="zh-TW" altLang="zh-TW" sz="3700" dirty="0"/>
              <a:t>數位內容應用與管理系</a:t>
            </a:r>
          </a:p>
          <a:p>
            <a:r>
              <a:rPr lang="en-US" altLang="zh-TW" sz="3700" baseline="30000" dirty="0">
                <a:hlinkClick r:id="rId3"/>
              </a:rPr>
              <a:t>*</a:t>
            </a:r>
            <a:r>
              <a:rPr lang="en-US" altLang="zh-TW" sz="3700" dirty="0"/>
              <a:t> </a:t>
            </a:r>
            <a:r>
              <a:rPr lang="zh-TW" altLang="zh-TW" sz="3700" dirty="0"/>
              <a:t>聯絡作者</a:t>
            </a:r>
            <a:r>
              <a:rPr lang="en-US" altLang="zh-TW" sz="3700" dirty="0"/>
              <a:t>: </a:t>
            </a:r>
            <a:r>
              <a:rPr lang="zh-TW" altLang="zh-TW" sz="3700" dirty="0"/>
              <a:t>陳泰良，文藻外語大學，高雄市三民區民族一路</a:t>
            </a:r>
            <a:r>
              <a:rPr lang="en-US" altLang="zh-TW" sz="3700" dirty="0"/>
              <a:t>900</a:t>
            </a:r>
            <a:r>
              <a:rPr lang="zh-TW" altLang="zh-TW" sz="3700" dirty="0"/>
              <a:t>號</a:t>
            </a:r>
          </a:p>
          <a:p>
            <a:r>
              <a:rPr lang="en-US" altLang="zh-TW" sz="3700" dirty="0"/>
              <a:t>  E-mail: too.cool@mail.wzu.edu.tw</a:t>
            </a:r>
            <a:endParaRPr lang="zh-TW" altLang="zh-TW" sz="37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24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系統開發技術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5266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系統開發語言</a:t>
            </a:r>
            <a:r>
              <a:rPr lang="en-US" altLang="zh-TW" sz="2800" dirty="0"/>
              <a:t>-Python</a:t>
            </a:r>
            <a:r>
              <a:rPr lang="zh-TW" altLang="en-US" sz="2800" dirty="0"/>
              <a:t> </a:t>
            </a:r>
            <a:r>
              <a:rPr lang="en-US" altLang="zh-TW" sz="2800" dirty="0"/>
              <a:t>3.6</a:t>
            </a:r>
            <a:r>
              <a:rPr lang="zh-TW" altLang="en-US" sz="2800" dirty="0"/>
              <a:t>以上版本</a:t>
            </a:r>
            <a:r>
              <a:rPr lang="en-US" altLang="zh-TW" sz="2800" dirty="0"/>
              <a:t>/LINE</a:t>
            </a:r>
            <a:r>
              <a:rPr lang="zh-TW" altLang="en-US" sz="2800" dirty="0"/>
              <a:t> </a:t>
            </a:r>
            <a:r>
              <a:rPr lang="en-US" altLang="zh-TW" sz="2800" dirty="0"/>
              <a:t>SDK</a:t>
            </a:r>
          </a:p>
          <a:p>
            <a:r>
              <a:rPr lang="zh-TW" altLang="en-US" sz="2800" dirty="0"/>
              <a:t>程式版本控制雲端平台</a:t>
            </a:r>
            <a:r>
              <a:rPr lang="en-US" altLang="zh-TW" sz="2800" dirty="0"/>
              <a:t>-GitHub</a:t>
            </a:r>
          </a:p>
          <a:p>
            <a:r>
              <a:rPr lang="zh-TW" altLang="en-US" sz="2800" dirty="0"/>
              <a:t>雲端服務雲端平台</a:t>
            </a:r>
            <a:r>
              <a:rPr lang="en-US" altLang="zh-TW" sz="2800" dirty="0"/>
              <a:t>-</a:t>
            </a:r>
            <a:r>
              <a:rPr lang="en-US" altLang="zh-TW" sz="2800" dirty="0" err="1"/>
              <a:t>Heroku</a:t>
            </a:r>
            <a:endParaRPr lang="en-US" altLang="zh-TW" sz="2800" dirty="0"/>
          </a:p>
          <a:p>
            <a:r>
              <a:rPr lang="zh-TW" altLang="en-US" sz="2800" dirty="0"/>
              <a:t>雲端資料庫雲端平台</a:t>
            </a:r>
            <a:r>
              <a:rPr lang="en-US" altLang="zh-TW" sz="2800" dirty="0"/>
              <a:t>-MongoDB</a:t>
            </a:r>
          </a:p>
          <a:p>
            <a:r>
              <a:rPr lang="en-US" altLang="zh-TW" sz="2800" dirty="0"/>
              <a:t>AI</a:t>
            </a:r>
            <a:r>
              <a:rPr lang="zh-TW" altLang="en-US" sz="2800" dirty="0"/>
              <a:t>翻譯與語音雲端平台</a:t>
            </a:r>
            <a:r>
              <a:rPr lang="en-US" altLang="zh-TW" sz="2800" dirty="0"/>
              <a:t>-Azure</a:t>
            </a:r>
          </a:p>
          <a:p>
            <a:r>
              <a:rPr lang="zh-TW" altLang="en-US" sz="2800" dirty="0"/>
              <a:t>導覽系統雲端平台</a:t>
            </a:r>
            <a:r>
              <a:rPr lang="en-US" altLang="zh-TW" sz="2800" dirty="0"/>
              <a:t>-</a:t>
            </a:r>
            <a:r>
              <a:rPr lang="en-US" altLang="zh-TW" sz="2800" dirty="0" err="1"/>
              <a:t>AppShow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84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</a:t>
            </a:r>
            <a:r>
              <a:rPr lang="zh-TW" altLang="en-US" dirty="0"/>
              <a:t>程式邏輯</a:t>
            </a:r>
          </a:p>
        </p:txBody>
      </p:sp>
      <p:pic>
        <p:nvPicPr>
          <p:cNvPr id="4098" name="Picture 2" descr="if-t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7" y="2596063"/>
            <a:ext cx="4640958" cy="358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630603"/>
            <a:ext cx="10390094" cy="55328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 descr="USER-ST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"/>
          <a:stretch>
            <a:fillRect/>
          </a:stretch>
        </p:blipFill>
        <p:spPr bwMode="auto">
          <a:xfrm>
            <a:off x="3994881" y="630603"/>
            <a:ext cx="3920953" cy="55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成果</a:t>
            </a:r>
            <a:r>
              <a:rPr lang="zh-TW" altLang="en-US" dirty="0"/>
              <a:t>畫面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11" y="2530695"/>
            <a:ext cx="1662560" cy="360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24" y="2530695"/>
            <a:ext cx="166256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對於系統</a:t>
            </a:r>
            <a:r>
              <a:rPr lang="zh-TW" altLang="en-US" sz="2800" dirty="0"/>
              <a:t>開發</a:t>
            </a:r>
            <a:r>
              <a:rPr lang="zh-TW" altLang="zh-TW" sz="2800" dirty="0"/>
              <a:t>者</a:t>
            </a:r>
            <a:r>
              <a:rPr lang="en-US" altLang="zh-TW" sz="2800" dirty="0"/>
              <a:t>-</a:t>
            </a:r>
            <a:r>
              <a:rPr lang="zh-TW" altLang="en-US" sz="2800" dirty="0"/>
              <a:t>優點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(1)</a:t>
            </a:r>
            <a:r>
              <a:rPr lang="zh-TW" altLang="zh-TW" sz="2800" dirty="0"/>
              <a:t>具有跨平台行動服務之特色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(2)</a:t>
            </a:r>
            <a:r>
              <a:rPr lang="zh-TW" altLang="zh-TW" sz="2800" dirty="0"/>
              <a:t>快速的功能更改與發佈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(3)</a:t>
            </a:r>
            <a:r>
              <a:rPr lang="zh-TW" altLang="zh-TW" sz="2800" dirty="0"/>
              <a:t>多種程式開發語言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(Java</a:t>
            </a:r>
            <a:r>
              <a:rPr lang="zh-TW" altLang="zh-TW" sz="2800" dirty="0"/>
              <a:t>、</a:t>
            </a:r>
            <a:r>
              <a:rPr lang="en-US" altLang="zh-TW" sz="2800" dirty="0"/>
              <a:t>PHP</a:t>
            </a:r>
            <a:r>
              <a:rPr lang="zh-TW" altLang="zh-TW" sz="2800" dirty="0"/>
              <a:t>、</a:t>
            </a:r>
            <a:r>
              <a:rPr lang="en-US" altLang="zh-TW" sz="2800" dirty="0"/>
              <a:t>Go</a:t>
            </a:r>
            <a:r>
              <a:rPr lang="zh-TW" altLang="zh-TW" sz="2800" dirty="0"/>
              <a:t>、</a:t>
            </a:r>
            <a:r>
              <a:rPr lang="en-US" altLang="zh-TW" sz="2800" dirty="0"/>
              <a:t>Perl</a:t>
            </a:r>
            <a:r>
              <a:rPr lang="zh-TW" altLang="zh-TW" sz="2800" dirty="0"/>
              <a:t>、</a:t>
            </a:r>
            <a:r>
              <a:rPr lang="en-US" altLang="zh-TW" sz="2800" dirty="0"/>
              <a:t>Ruby</a:t>
            </a:r>
            <a:r>
              <a:rPr lang="zh-TW" altLang="zh-TW" sz="2800" dirty="0"/>
              <a:t>、</a:t>
            </a:r>
            <a:r>
              <a:rPr lang="en-US" altLang="zh-TW" sz="2800" dirty="0"/>
              <a:t>Python</a:t>
            </a:r>
            <a:r>
              <a:rPr lang="zh-TW" altLang="zh-TW" sz="2800" dirty="0"/>
              <a:t>、</a:t>
            </a:r>
            <a:r>
              <a:rPr lang="en-US" altLang="zh-TW" sz="2800" dirty="0"/>
              <a:t>Node.js)</a:t>
            </a:r>
            <a:r>
              <a:rPr lang="zh-TW" altLang="zh-TW" sz="2800" dirty="0"/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48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5DBC5-78D9-4C94-8870-DA3014D0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9C0E88-387D-4B0D-900E-5C7B6653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對於系統</a:t>
            </a:r>
            <a:r>
              <a:rPr lang="zh-TW" altLang="en-US" sz="2800" dirty="0"/>
              <a:t>開發</a:t>
            </a:r>
            <a:r>
              <a:rPr lang="zh-TW" altLang="zh-TW" sz="2800" dirty="0"/>
              <a:t>者</a:t>
            </a:r>
            <a:r>
              <a:rPr lang="en-US" altLang="zh-TW" sz="2800" dirty="0"/>
              <a:t>-</a:t>
            </a:r>
            <a:r>
              <a:rPr lang="zh-TW" altLang="en-US" sz="2800" dirty="0"/>
              <a:t>缺點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(1)</a:t>
            </a:r>
            <a:r>
              <a:rPr lang="zh-TW" altLang="en-US" sz="2800" dirty="0"/>
              <a:t>需要學習多種雲端服務平台操作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(2)</a:t>
            </a:r>
            <a:r>
              <a:rPr lang="zh-TW" altLang="en-US" sz="2800" dirty="0"/>
              <a:t>程式語法需要符合</a:t>
            </a:r>
            <a:r>
              <a:rPr lang="en-US" altLang="zh-TW" sz="2800" dirty="0"/>
              <a:t>LINE API</a:t>
            </a:r>
            <a:r>
              <a:rPr lang="zh-TW" altLang="en-US" sz="2800" dirty="0"/>
              <a:t>之規範，除錯較麻煩</a:t>
            </a:r>
          </a:p>
        </p:txBody>
      </p:sp>
    </p:spTree>
    <p:extLst>
      <p:ext uri="{BB962C8B-B14F-4D97-AF65-F5344CB8AC3E}">
        <p14:creationId xmlns:p14="http://schemas.microsoft.com/office/powerpoint/2010/main" val="391427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800" dirty="0"/>
              <a:t>對於系統使用者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(1)</a:t>
            </a:r>
            <a:r>
              <a:rPr lang="zh-TW" altLang="en-US" sz="2800" dirty="0"/>
              <a:t> </a:t>
            </a:r>
            <a:r>
              <a:rPr lang="en-US" altLang="zh-TW" sz="2800" dirty="0"/>
              <a:t>LINE</a:t>
            </a:r>
            <a:r>
              <a:rPr lang="zh-TW" altLang="zh-TW" sz="2800" dirty="0"/>
              <a:t>社群通訊</a:t>
            </a:r>
            <a:r>
              <a:rPr lang="zh-TW" altLang="en-US" sz="2800" dirty="0"/>
              <a:t>使用者眾</a:t>
            </a:r>
            <a:r>
              <a:rPr lang="en-US" altLang="zh-TW" sz="2800" dirty="0"/>
              <a:t>(</a:t>
            </a:r>
            <a:r>
              <a:rPr lang="zh-TW" altLang="en-US" sz="2800" dirty="0"/>
              <a:t>東南亞國家</a:t>
            </a:r>
            <a:r>
              <a:rPr lang="en-US" altLang="zh-TW" sz="2800" dirty="0"/>
              <a:t>)</a:t>
            </a:r>
            <a:r>
              <a:rPr lang="zh-TW" altLang="zh-TW" sz="2800" dirty="0"/>
              <a:t>，易於傳播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(2) LINE</a:t>
            </a:r>
            <a:r>
              <a:rPr lang="zh-TW" altLang="zh-TW" sz="2800" dirty="0"/>
              <a:t>介面之熟悉度很高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(3) Line-Bot</a:t>
            </a:r>
            <a:r>
              <a:rPr lang="zh-TW" altLang="zh-TW" sz="2800" dirty="0"/>
              <a:t>之使用性很容易。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922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滿意度問卷設計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滿意度問卷設計</a:t>
            </a:r>
            <a:endParaRPr lang="en-US" altLang="zh-TW" sz="2800" dirty="0"/>
          </a:p>
          <a:p>
            <a:pPr marL="457200" lvl="1" indent="0">
              <a:buNone/>
            </a:pPr>
            <a:r>
              <a:rPr lang="en-US" altLang="zh-TW" sz="2800" dirty="0"/>
              <a:t>(1) System usability scale (SUS) </a:t>
            </a:r>
          </a:p>
          <a:p>
            <a:pPr marL="457200" lvl="1" indent="0">
              <a:buNone/>
            </a:pPr>
            <a:r>
              <a:rPr lang="en-US" altLang="zh-TW" sz="2800" dirty="0"/>
              <a:t>(2) Net Promoter Score (NPS) question</a:t>
            </a:r>
          </a:p>
          <a:p>
            <a:pPr marL="457200" lvl="1" indent="0">
              <a:buNone/>
            </a:pPr>
            <a:r>
              <a:rPr lang="en-US" altLang="zh-TW" sz="2800" dirty="0"/>
              <a:t>(3)</a:t>
            </a:r>
            <a:r>
              <a:rPr lang="zh-TW" altLang="en-US" sz="2800" dirty="0"/>
              <a:t> </a:t>
            </a:r>
            <a:r>
              <a:rPr lang="en-US" altLang="zh-TW" sz="2800" dirty="0"/>
              <a:t>Customer Satisfaction Score (CSAT) question </a:t>
            </a:r>
            <a:r>
              <a:rPr lang="zh-TW" altLang="zh-TW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本國籍與外籍民眾各</a:t>
            </a:r>
            <a:r>
              <a:rPr lang="en-US" altLang="zh-TW" sz="2800" dirty="0"/>
              <a:t>50</a:t>
            </a:r>
            <a:r>
              <a:rPr lang="zh-TW" altLang="en-US" sz="2800" dirty="0"/>
              <a:t>人</a:t>
            </a:r>
            <a:endParaRPr lang="en-US" altLang="zh-TW" sz="2800" dirty="0"/>
          </a:p>
          <a:p>
            <a:r>
              <a:rPr lang="zh-TW" altLang="en-US" sz="2800" dirty="0"/>
              <a:t>因疫情關係醫療場域管控場域，目前無法執行。</a:t>
            </a:r>
          </a:p>
        </p:txBody>
      </p:sp>
    </p:spTree>
    <p:extLst>
      <p:ext uri="{BB962C8B-B14F-4D97-AF65-F5344CB8AC3E}">
        <p14:creationId xmlns:p14="http://schemas.microsoft.com/office/powerpoint/2010/main" val="240858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4400" y="788894"/>
            <a:ext cx="10425953" cy="52802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0923" y="161615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/>
          </a:p>
          <a:p>
            <a:pPr marL="0" indent="0" algn="ctr">
              <a:buNone/>
            </a:pPr>
            <a:r>
              <a:rPr lang="en-US" altLang="zh-TW" sz="4800" dirty="0"/>
              <a:t>Q&amp;A</a:t>
            </a:r>
          </a:p>
          <a:p>
            <a:pPr marL="0" indent="0" algn="ctr">
              <a:buNone/>
            </a:pPr>
            <a:r>
              <a:rPr lang="zh-TW" altLang="en-US" sz="4800" dirty="0"/>
              <a:t>感謝您的聆聽</a:t>
            </a:r>
            <a:r>
              <a:rPr lang="en-US" altLang="zh-TW" sz="4800" dirty="0"/>
              <a:t>!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134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0952" y="714130"/>
            <a:ext cx="10390094" cy="55328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9" y="714130"/>
            <a:ext cx="4589418" cy="5532805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背景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動機</a:t>
            </a:r>
            <a:endParaRPr lang="en-US" altLang="zh-TW" sz="2000" dirty="0" smtClean="0"/>
          </a:p>
          <a:p>
            <a:r>
              <a:rPr lang="zh-TW" altLang="en-US" sz="2000" dirty="0"/>
              <a:t>系統</a:t>
            </a:r>
            <a:r>
              <a:rPr lang="zh-TW" altLang="en-US" sz="2000" dirty="0" smtClean="0"/>
              <a:t>目標</a:t>
            </a:r>
            <a:endParaRPr lang="en-US" altLang="zh-TW" sz="2000" dirty="0" smtClean="0"/>
          </a:p>
          <a:p>
            <a:r>
              <a:rPr lang="zh-TW" altLang="en-US" sz="2000" dirty="0"/>
              <a:t>文獻</a:t>
            </a:r>
            <a:r>
              <a:rPr lang="zh-TW" altLang="en-US" sz="2000" dirty="0" smtClean="0"/>
              <a:t>探討</a:t>
            </a:r>
            <a:endParaRPr lang="en-US" altLang="zh-TW" sz="2000" dirty="0" smtClean="0"/>
          </a:p>
          <a:p>
            <a:r>
              <a:rPr lang="zh-TW" altLang="en-US" sz="2000" dirty="0" smtClean="0"/>
              <a:t>研究方法</a:t>
            </a:r>
            <a:endParaRPr lang="en-US" altLang="zh-TW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 smtClean="0"/>
              <a:t>系統</a:t>
            </a:r>
            <a:r>
              <a:rPr lang="zh-TW" altLang="en-US" sz="1600" dirty="0"/>
              <a:t>功能</a:t>
            </a:r>
            <a:r>
              <a:rPr lang="zh-TW" altLang="en-US" sz="1600" dirty="0" smtClean="0"/>
              <a:t>規劃</a:t>
            </a:r>
            <a:endParaRPr lang="en-US" altLang="zh-TW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/>
              <a:t>系統開發</a:t>
            </a:r>
            <a:r>
              <a:rPr lang="zh-TW" altLang="en-US" sz="1600" dirty="0" smtClean="0"/>
              <a:t>方法</a:t>
            </a:r>
            <a:endParaRPr lang="en-US" altLang="zh-TW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/>
              <a:t>系統資通訊</a:t>
            </a:r>
            <a:r>
              <a:rPr lang="zh-TW" altLang="en-US" sz="1600" dirty="0" smtClean="0"/>
              <a:t>架構</a:t>
            </a:r>
            <a:endParaRPr lang="en-US" altLang="zh-TW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/>
              <a:t>系統開發</a:t>
            </a:r>
            <a:r>
              <a:rPr lang="zh-TW" altLang="en-US" sz="1600" dirty="0" smtClean="0"/>
              <a:t>技術</a:t>
            </a:r>
            <a:endParaRPr lang="en-US" altLang="zh-TW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/>
              <a:t>系統</a:t>
            </a:r>
            <a:r>
              <a:rPr lang="zh-TW" altLang="en-US" sz="1600" dirty="0" smtClean="0"/>
              <a:t>程式邏輯</a:t>
            </a:r>
            <a:endParaRPr lang="en-US" altLang="zh-TW" sz="1600" dirty="0" smtClean="0"/>
          </a:p>
          <a:p>
            <a:r>
              <a:rPr lang="zh-TW" altLang="en-US" sz="2000" dirty="0" smtClean="0"/>
              <a:t>系統成果畫面</a:t>
            </a:r>
            <a:endParaRPr lang="en-US" altLang="zh-TW" sz="2000" dirty="0" smtClean="0"/>
          </a:p>
          <a:p>
            <a:r>
              <a:rPr lang="zh-TW" altLang="en-US" sz="2000" dirty="0" smtClean="0"/>
              <a:t>問題與討論</a:t>
            </a:r>
            <a:endParaRPr lang="en-US" altLang="zh-TW" sz="2000" dirty="0" smtClean="0"/>
          </a:p>
          <a:p>
            <a:r>
              <a:rPr lang="zh-TW" altLang="en-US" sz="2000" dirty="0" smtClean="0"/>
              <a:t>系統滿意</a:t>
            </a:r>
            <a:r>
              <a:rPr lang="zh-TW" altLang="en-US" sz="2000" dirty="0"/>
              <a:t>度</a:t>
            </a:r>
            <a:r>
              <a:rPr lang="zh-TW" altLang="en-US" sz="2000" dirty="0" smtClean="0"/>
              <a:t>問卷設計</a:t>
            </a:r>
            <a:endParaRPr lang="en-US" altLang="zh-TW" sz="2000" dirty="0" smtClean="0"/>
          </a:p>
          <a:p>
            <a:r>
              <a:rPr lang="en-US" altLang="zh-TW" sz="2000" dirty="0" smtClean="0"/>
              <a:t>Q&amp;A</a:t>
            </a:r>
          </a:p>
          <a:p>
            <a:endParaRPr lang="en-US" altLang="zh-TW" sz="20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00952" y="714130"/>
            <a:ext cx="5195047" cy="553280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6600" dirty="0" smtClean="0"/>
          </a:p>
          <a:p>
            <a:pPr marL="0" indent="0">
              <a:buNone/>
            </a:pPr>
            <a:r>
              <a:rPr lang="zh-TW" altLang="en-US" sz="6600" dirty="0" smtClean="0"/>
              <a:t>   報告大綱</a:t>
            </a:r>
            <a:endParaRPr lang="en-US" altLang="zh-TW" sz="6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背景</a:t>
            </a:r>
            <a:r>
              <a:rPr lang="en-US" altLang="zh-TW" dirty="0" smtClean="0"/>
              <a:t>/</a:t>
            </a:r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來</a:t>
            </a:r>
            <a:r>
              <a:rPr lang="zh-TW" altLang="en-US" sz="2800" dirty="0" smtClean="0"/>
              <a:t>台灣之外籍</a:t>
            </a:r>
            <a:r>
              <a:rPr lang="zh-TW" altLang="en-US" sz="2800" dirty="0"/>
              <a:t>旅客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新住</a:t>
            </a:r>
            <a:r>
              <a:rPr lang="zh-TW" altLang="en-US" sz="2800" dirty="0"/>
              <a:t>民</a:t>
            </a:r>
            <a:r>
              <a:rPr lang="en-US" altLang="zh-TW" sz="2800" dirty="0"/>
              <a:t>/</a:t>
            </a:r>
            <a:r>
              <a:rPr lang="zh-TW" altLang="en-US" sz="2800" dirty="0"/>
              <a:t>移工之增加</a:t>
            </a:r>
            <a:endParaRPr lang="en-US" altLang="zh-TW" sz="2800" dirty="0"/>
          </a:p>
          <a:p>
            <a:r>
              <a:rPr lang="zh-TW" altLang="en-US" sz="2800" dirty="0"/>
              <a:t>來台尋求醫療服務的</a:t>
            </a:r>
            <a:r>
              <a:rPr lang="zh-TW" altLang="en-US" sz="2800" dirty="0" smtClean="0"/>
              <a:t>外籍</a:t>
            </a:r>
            <a:r>
              <a:rPr lang="zh-TW" altLang="en-US" sz="2800" dirty="0"/>
              <a:t>訪客</a:t>
            </a:r>
            <a:r>
              <a:rPr lang="zh-TW" altLang="en-US" sz="2800" dirty="0" smtClean="0"/>
              <a:t>增加</a:t>
            </a:r>
            <a:endParaRPr lang="en-US" altLang="zh-TW" sz="2800" dirty="0"/>
          </a:p>
          <a:p>
            <a:r>
              <a:rPr lang="zh-TW" altLang="en-US" sz="2800" dirty="0"/>
              <a:t>後疫情時代之國際醫療產業之市場經營</a:t>
            </a:r>
            <a:endParaRPr lang="en-US" altLang="zh-TW" sz="2800" dirty="0"/>
          </a:p>
          <a:p>
            <a:r>
              <a:rPr lang="zh-TW" altLang="en-US" sz="2800" dirty="0" smtClean="0"/>
              <a:t>提升醫護</a:t>
            </a:r>
            <a:r>
              <a:rPr lang="zh-TW" altLang="en-US" sz="2800" dirty="0"/>
              <a:t>理</a:t>
            </a:r>
            <a:r>
              <a:rPr lang="zh-TW" altLang="en-US" sz="2800" dirty="0" smtClean="0"/>
              <a:t>人員國際溝通能力</a:t>
            </a:r>
            <a:endParaRPr lang="en-US" altLang="zh-TW" sz="2800" dirty="0" smtClean="0"/>
          </a:p>
          <a:p>
            <a:r>
              <a:rPr lang="zh-TW" altLang="en-US" sz="2800" dirty="0"/>
              <a:t>建構</a:t>
            </a:r>
            <a:r>
              <a:rPr lang="zh-TW" altLang="en-US" sz="2800" dirty="0" smtClean="0"/>
              <a:t>可以提供醫院資訊</a:t>
            </a:r>
            <a:r>
              <a:rPr lang="zh-TW" altLang="en-US" sz="2800" dirty="0"/>
              <a:t>與</a:t>
            </a:r>
            <a:r>
              <a:rPr lang="zh-TW" altLang="en-US" sz="2800" dirty="0" smtClean="0"/>
              <a:t>服務給國內外訪客之資訊服務</a:t>
            </a:r>
            <a:endParaRPr lang="en-US" altLang="zh-TW" sz="2800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提供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/>
              <a:t>行動平台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/>
              <a:t>之醫院資訊服務系統</a:t>
            </a:r>
            <a:endParaRPr lang="en-US" altLang="zh-TW" sz="2800" dirty="0"/>
          </a:p>
          <a:p>
            <a:r>
              <a:rPr lang="zh-TW" altLang="en-US" sz="2800" dirty="0"/>
              <a:t>提供國際病患之醫療溝通服務</a:t>
            </a:r>
            <a:endParaRPr lang="en-US" altLang="zh-TW" sz="2800" dirty="0"/>
          </a:p>
          <a:p>
            <a:r>
              <a:rPr lang="zh-TW" altLang="en-US" sz="2800" dirty="0"/>
              <a:t>提供方便的醫療院所之環境導覽服務</a:t>
            </a:r>
            <a:endParaRPr lang="en-US" altLang="zh-TW" sz="2800" dirty="0"/>
          </a:p>
          <a:p>
            <a:r>
              <a:rPr lang="zh-TW" altLang="en-US" sz="2800" dirty="0"/>
              <a:t>提供宗教友善的醫療場域</a:t>
            </a:r>
            <a:r>
              <a:rPr lang="en-US" altLang="zh-TW" sz="2800" dirty="0"/>
              <a:t>(</a:t>
            </a:r>
            <a:r>
              <a:rPr lang="zh-TW" altLang="en-US" sz="2800" dirty="0"/>
              <a:t>清真認證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進行系統</a:t>
            </a:r>
            <a:r>
              <a:rPr lang="zh-TW" altLang="en-US" sz="2800" dirty="0"/>
              <a:t>滿意度</a:t>
            </a:r>
            <a:r>
              <a:rPr lang="zh-TW" altLang="en-US" sz="2800" dirty="0" smtClean="0"/>
              <a:t>調查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32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文獻</a:t>
            </a:r>
            <a:r>
              <a:rPr lang="zh-TW" altLang="en-US" dirty="0" smtClean="0"/>
              <a:t>探討</a:t>
            </a:r>
            <a:r>
              <a:rPr lang="en-US" altLang="zh-TW" dirty="0" smtClean="0"/>
              <a:t>-1/2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89" y="2547327"/>
            <a:ext cx="5537471" cy="330835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88317" y="5855677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Times New Roman" panose="02020603050405020304" pitchFamily="18" charset="0"/>
              </a:rPr>
              <a:t>“Chatbot”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TW" kern="100" dirty="0">
                <a:latin typeface="Times New Roman" panose="02020603050405020304" pitchFamily="18" charset="0"/>
              </a:rPr>
              <a:t>Scopus preview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所找到的文件數量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文獻</a:t>
            </a:r>
            <a:r>
              <a:rPr lang="zh-TW" altLang="en-US" dirty="0" smtClean="0"/>
              <a:t>探討</a:t>
            </a:r>
            <a:r>
              <a:rPr lang="en-US" altLang="zh-TW" dirty="0" smtClean="0"/>
              <a:t>-2/2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03" y="2544637"/>
            <a:ext cx="1662562" cy="36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1" y="2544637"/>
            <a:ext cx="1662562" cy="360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21C6156-2C94-448B-A4CD-A7DB3EC02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79" y="2544637"/>
            <a:ext cx="1662562" cy="360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57968C7-3A25-49B5-A0E4-6149C09A9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18" y="2544637"/>
            <a:ext cx="166256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系統功能規劃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以</a:t>
            </a:r>
            <a:r>
              <a:rPr lang="en-US" altLang="zh-TW" sz="2800" dirty="0"/>
              <a:t>LINE</a:t>
            </a:r>
            <a:r>
              <a:rPr lang="zh-TW" altLang="en-US" sz="2800" dirty="0"/>
              <a:t>為介面，建構醫院資訊自動回復系統</a:t>
            </a:r>
            <a:r>
              <a:rPr lang="en-US" altLang="zh-TW" sz="2800" dirty="0"/>
              <a:t>-LINEBOT</a:t>
            </a:r>
          </a:p>
          <a:p>
            <a:r>
              <a:rPr lang="zh-TW" altLang="en-US" sz="2800" dirty="0"/>
              <a:t>功能規劃</a:t>
            </a:r>
            <a:r>
              <a:rPr lang="en-US" altLang="zh-TW" sz="2800" dirty="0"/>
              <a:t>:</a:t>
            </a:r>
          </a:p>
          <a:p>
            <a:pPr marL="0" indent="0">
              <a:buNone/>
            </a:pPr>
            <a:r>
              <a:rPr lang="en-US" altLang="zh-TW" sz="2800" dirty="0"/>
              <a:t>(1)</a:t>
            </a:r>
            <a:r>
              <a:rPr lang="zh-TW" altLang="zh-TW" sz="2800" dirty="0"/>
              <a:t>「就診科別與掛號」。</a:t>
            </a:r>
            <a:r>
              <a:rPr lang="en-US" altLang="zh-TW" sz="2800" dirty="0"/>
              <a:t>(2)</a:t>
            </a:r>
            <a:r>
              <a:rPr lang="zh-TW" altLang="zh-TW" sz="2800" dirty="0"/>
              <a:t>「醫院網站資訊」。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(3)</a:t>
            </a:r>
            <a:r>
              <a:rPr lang="zh-TW" altLang="zh-TW" sz="2800" dirty="0"/>
              <a:t>「</a:t>
            </a:r>
            <a:r>
              <a:rPr lang="zh-TW" altLang="en-US" sz="2800" dirty="0"/>
              <a:t>宗教</a:t>
            </a:r>
            <a:r>
              <a:rPr lang="zh-TW" altLang="zh-TW" sz="2800" dirty="0"/>
              <a:t>友善服務」。</a:t>
            </a:r>
            <a:r>
              <a:rPr lang="zh-TW" altLang="en-US" sz="2800" dirty="0"/>
              <a:t>    </a:t>
            </a:r>
            <a:r>
              <a:rPr lang="en-US" altLang="zh-TW" sz="2800" dirty="0"/>
              <a:t>(4)</a:t>
            </a:r>
            <a:r>
              <a:rPr lang="zh-TW" altLang="zh-TW" sz="2800" dirty="0"/>
              <a:t>「</a:t>
            </a:r>
            <a:r>
              <a:rPr lang="en-US" altLang="zh-TW" sz="2800" dirty="0"/>
              <a:t>AI-</a:t>
            </a:r>
            <a:r>
              <a:rPr lang="zh-TW" altLang="zh-TW" sz="2800" dirty="0"/>
              <a:t>翻譯服務」。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(5) </a:t>
            </a:r>
            <a:r>
              <a:rPr lang="zh-TW" altLang="zh-TW" sz="2800" dirty="0"/>
              <a:t>「影像式醫院導覽」。</a:t>
            </a:r>
            <a:r>
              <a:rPr lang="en-US" altLang="zh-TW" sz="2800" dirty="0"/>
              <a:t>(6)</a:t>
            </a:r>
            <a:r>
              <a:rPr lang="zh-TW" altLang="zh-TW" sz="2800" dirty="0"/>
              <a:t>「國際醫療中心」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583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系統開發方法</a:t>
            </a:r>
          </a:p>
        </p:txBody>
      </p:sp>
      <p:pic>
        <p:nvPicPr>
          <p:cNvPr id="1027" name="Picture 3" descr="雛型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43" y="2561735"/>
            <a:ext cx="6495807" cy="369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</a:t>
            </a:r>
            <a:r>
              <a:rPr lang="zh-TW" altLang="en-US" dirty="0"/>
              <a:t>通訊架構</a:t>
            </a:r>
          </a:p>
        </p:txBody>
      </p:sp>
      <p:pic>
        <p:nvPicPr>
          <p:cNvPr id="3074" name="Picture 2" descr="LINE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25" y="2664241"/>
            <a:ext cx="7946749" cy="338796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505</Words>
  <Application>Microsoft Office PowerPoint</Application>
  <PresentationFormat>寬螢幕</PresentationFormat>
  <Paragraphs>81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Garamond</vt:lpstr>
      <vt:lpstr>Times New Roman</vt:lpstr>
      <vt:lpstr>Wingdings</vt:lpstr>
      <vt:lpstr>有機</vt:lpstr>
      <vt:lpstr>建構一套宗教友善之智慧服務LINE-Bot以提供國際病患之醫院服務資訊查詢</vt:lpstr>
      <vt:lpstr>PowerPoint 簡報</vt:lpstr>
      <vt:lpstr>背景/動機</vt:lpstr>
      <vt:lpstr>系統目標</vt:lpstr>
      <vt:lpstr>文獻探討-1/2</vt:lpstr>
      <vt:lpstr>文獻探討-2/2</vt:lpstr>
      <vt:lpstr>系統功能規劃</vt:lpstr>
      <vt:lpstr>系統開發方法</vt:lpstr>
      <vt:lpstr>資訊通訊架構</vt:lpstr>
      <vt:lpstr>系統開發技術</vt:lpstr>
      <vt:lpstr>系統程式邏輯</vt:lpstr>
      <vt:lpstr>PowerPoint 簡報</vt:lpstr>
      <vt:lpstr>成果畫面</vt:lpstr>
      <vt:lpstr>討論</vt:lpstr>
      <vt:lpstr>討論</vt:lpstr>
      <vt:lpstr>討論</vt:lpstr>
      <vt:lpstr>滿意度問卷設計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建構一套宗教友善之智慧服務LINE-Bot以提供國際病患之醫院服務資訊查詢</dc:title>
  <dc:creator>Windows User</dc:creator>
  <cp:lastModifiedBy>Windows 使用者</cp:lastModifiedBy>
  <cp:revision>52</cp:revision>
  <dcterms:created xsi:type="dcterms:W3CDTF">2021-12-09T14:26:43Z</dcterms:created>
  <dcterms:modified xsi:type="dcterms:W3CDTF">2021-12-09T10:56:08Z</dcterms:modified>
</cp:coreProperties>
</file>