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9"/>
  </p:notesMasterIdLst>
  <p:sldIdLst>
    <p:sldId id="256" r:id="rId2"/>
    <p:sldId id="258" r:id="rId3"/>
    <p:sldId id="259" r:id="rId4"/>
    <p:sldId id="311" r:id="rId5"/>
    <p:sldId id="310" r:id="rId6"/>
    <p:sldId id="309" r:id="rId7"/>
    <p:sldId id="260" r:id="rId8"/>
    <p:sldId id="262" r:id="rId9"/>
    <p:sldId id="290" r:id="rId10"/>
    <p:sldId id="264" r:id="rId11"/>
    <p:sldId id="265" r:id="rId12"/>
    <p:sldId id="312" r:id="rId13"/>
    <p:sldId id="266" r:id="rId14"/>
    <p:sldId id="313" r:id="rId15"/>
    <p:sldId id="347" r:id="rId16"/>
    <p:sldId id="314" r:id="rId17"/>
    <p:sldId id="348" r:id="rId18"/>
    <p:sldId id="336" r:id="rId19"/>
    <p:sldId id="268" r:id="rId20"/>
    <p:sldId id="269" r:id="rId21"/>
    <p:sldId id="315" r:id="rId22"/>
    <p:sldId id="316" r:id="rId23"/>
    <p:sldId id="317" r:id="rId24"/>
    <p:sldId id="318" r:id="rId25"/>
    <p:sldId id="296" r:id="rId26"/>
    <p:sldId id="320" r:id="rId27"/>
    <p:sldId id="321" r:id="rId28"/>
    <p:sldId id="324" r:id="rId29"/>
    <p:sldId id="339" r:id="rId30"/>
    <p:sldId id="338" r:id="rId31"/>
    <p:sldId id="322" r:id="rId32"/>
    <p:sldId id="323" r:id="rId33"/>
    <p:sldId id="325" r:id="rId34"/>
    <p:sldId id="319" r:id="rId35"/>
    <p:sldId id="340" r:id="rId36"/>
    <p:sldId id="341" r:id="rId37"/>
    <p:sldId id="327" r:id="rId38"/>
    <p:sldId id="326" r:id="rId39"/>
    <p:sldId id="329" r:id="rId40"/>
    <p:sldId id="330" r:id="rId41"/>
    <p:sldId id="331" r:id="rId42"/>
    <p:sldId id="328" r:id="rId43"/>
    <p:sldId id="342" r:id="rId44"/>
    <p:sldId id="343" r:id="rId45"/>
    <p:sldId id="333" r:id="rId46"/>
    <p:sldId id="334" r:id="rId47"/>
    <p:sldId id="335" r:id="rId48"/>
    <p:sldId id="332" r:id="rId49"/>
    <p:sldId id="344" r:id="rId50"/>
    <p:sldId id="291" r:id="rId51"/>
    <p:sldId id="345" r:id="rId52"/>
    <p:sldId id="346" r:id="rId53"/>
    <p:sldId id="308" r:id="rId54"/>
    <p:sldId id="292" r:id="rId55"/>
    <p:sldId id="293" r:id="rId56"/>
    <p:sldId id="349" r:id="rId57"/>
    <p:sldId id="294" r:id="rId5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CC99FF"/>
    <a:srgbClr val="FF66FF"/>
    <a:srgbClr val="FFCCCC"/>
    <a:srgbClr val="FFFF99"/>
    <a:srgbClr val="CCFF99"/>
    <a:srgbClr val="FFCC99"/>
    <a:srgbClr val="FFCCFF"/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88983-3CA5-4A26-96B9-78DDDB83FF73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2EEB4-C0C5-4529-95E1-43C7AE865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61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B7640-9063-478E-9DFE-EA79A6018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F6B61F-92F0-46E1-97CA-48902F89C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16C2A1-9DFE-4D4D-9328-2C48F4F1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48908-08CA-4512-BDF6-11BC8EC0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D654BC-2131-491C-90B8-F011C09F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2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451F9-0A42-4D29-8C23-161BF7E1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AB4974-7D5A-491D-85F9-E2EA0C28F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0AA71C-9334-4F3D-B101-1604072B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0C2E54-0E74-4163-A92F-085BE949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393BF-62B6-4622-82FF-BC0D764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5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5EF7B8-5F99-4C22-A55F-A4B96E5E2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2C1316-CED7-4775-A3F5-490525EE0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860E43-F608-4B8F-ACB2-3904A3F3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AA4813-73D0-46F1-9B6D-1579D3F5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E50734-9F8B-41BC-8F43-B6F4DF4A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6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7EF1C-9492-4BD7-A527-51569458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D84492-C639-401E-87AB-BF2CAC0C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97903C-A499-4E4A-9941-02292C54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E71B7-98E0-4711-8472-B6CE91BF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4A721E-5B0E-41A6-BF83-42EFF2D5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9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174E13-0A65-4638-9090-89BAFB79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E84D03-ABED-4AE9-8E44-6AFE5691D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8CEE22-88A7-43BF-AE31-D5B7B84CB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09D74F-A760-479D-A468-CDD2589F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4E3DC8-34A4-4D79-BD94-C2B0AD79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7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C46EC-DA51-4A4E-8543-F836BA56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A3AB20-28B2-4180-89C5-88217CB83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BC9B29-2515-4779-BE25-9A7FBD7F4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C6D49C-3992-4C82-8BFE-89ED75A9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DD764-B2DE-4802-B738-50AD9CE1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EC0C2-C08B-44FE-9A61-725C1B12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9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B1097-9129-4669-A8AC-6519DB22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7AA2AF-2DE1-440E-827E-26B1B1978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4B1E88-00F2-464E-AE71-3AA37D7C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BEB70A-8CD4-4C54-A83A-C041F404D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C1F09E-52D6-412D-B065-454F37789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02C9C0-45FF-4D8F-BC5F-5EAE0B0D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633816-2621-4878-9E87-9FA8F11A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3217643-C742-46B2-9A83-140F31B2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0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5A5DC-601B-4F52-9AF0-D4C508D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53BC1B-9E4D-429C-AED6-84720C4D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2DA963-03D2-4E36-BC1D-BD98B5E7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0DA6C8-D6EA-4D65-A552-F48570EA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982E92-A58A-4A04-89B8-B2BBBA541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5561BE-3713-4FB3-8C06-ED8B53D3D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A775AB-4BFB-495E-B029-AA948526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7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7701A-F0EC-4186-AB1E-9B701803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F1F007-19DF-42A4-BD11-ACB78789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D02EB8-C5F3-41D4-92AF-34C0A1CED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D32694-4B20-45DB-B099-27E6B368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214548-185F-4995-8E6E-DF61637A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B138A2-52B7-485E-B31F-0F98B627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73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5A54B-370E-434F-BD27-0F35C891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D60ADA-45AF-4E36-9256-36513C7E8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A73F0E-420E-4325-B3E9-08CC629E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5C98CE-2D69-4607-9E4C-802CEFE5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873599-7176-42FE-AC9B-1A5D698B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511F1B-981F-4A4C-93E9-5B5433E6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71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E4A41A-B78A-461F-B5E6-023BE9FE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F310F3-7E0C-4C0C-BFD6-A2EE5A6F9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286F74-3042-43EA-9688-A2C7B0226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0BDA5-3617-4518-9322-4F36CE3ECD8A}" type="datetimeFigureOut">
              <a:rPr kumimoji="1" lang="ja-JP" altLang="en-US" smtClean="0"/>
              <a:t>2024/3/10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50FA4-0846-41FA-8769-4C396509C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B3D5BB-412C-464E-A28E-AD37471D5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4F71-11C5-41E8-9DDD-F44D3510A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7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77745-126F-41F6-BED6-9C4B8F472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6350"/>
            <a:ext cx="9144000" cy="3213335"/>
          </a:xfrm>
        </p:spPr>
        <p:txBody>
          <a:bodyPr>
            <a:normAutofit/>
          </a:bodyPr>
          <a:lstStyle/>
          <a:p>
            <a:r>
              <a:rPr lang="ja-JP" altLang="ja-JP" sz="48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日本漢字音と閩南語</a:t>
            </a:r>
            <a:r>
              <a:rPr lang="ja-JP" altLang="ja-JP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ja-JP" altLang="ja-JP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－</a:t>
            </a:r>
            <a:r>
              <a:rPr lang="ja-JP" altLang="ja-JP" sz="44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日本漢字音</a:t>
            </a:r>
            <a:r>
              <a:rPr lang="ja-JP" altLang="ja-JP" sz="44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の</a:t>
            </a:r>
            <a:r>
              <a:rPr lang="ja-JP" altLang="en-US" sz="4400" b="1" dirty="0">
                <a:latin typeface="+mn-ea"/>
                <a:ea typeface="+mn-ea"/>
                <a:cs typeface="Times New Roman" panose="02020603050405020304" pitchFamily="18" charset="0"/>
              </a:rPr>
              <a:t>撥音</a:t>
            </a:r>
            <a:r>
              <a:rPr lang="ja-JP" altLang="ja-JP" sz="44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と</a:t>
            </a:r>
            <a:r>
              <a:rPr lang="ja-JP" altLang="ja-JP" sz="44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閩南語韻母の対応を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中心に－</a:t>
            </a:r>
            <a:r>
              <a:rPr lang="ja-JP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ja-JP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endParaRPr kumimoji="1" lang="ja-JP" altLang="en-US" sz="4400" dirty="0">
              <a:latin typeface="+mn-ea"/>
              <a:ea typeface="+mn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0E8F2A-F863-4DF3-A606-AD335ADF2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0670"/>
            <a:ext cx="9144000" cy="2024742"/>
          </a:xfrm>
        </p:spPr>
        <p:txBody>
          <a:bodyPr>
            <a:normAutofit/>
          </a:bodyPr>
          <a:lstStyle/>
          <a:p>
            <a:r>
              <a:rPr lang="ja-JP" altLang="ja-JP" sz="2800" dirty="0">
                <a:effectLst/>
                <a:latin typeface="+mn-ea"/>
                <a:cs typeface="Times New Roman" panose="02020603050405020304" pitchFamily="18" charset="0"/>
              </a:rPr>
              <a:t>文藻外語大學日本語文系　助理教授　佐藤圭司</a:t>
            </a:r>
            <a:endParaRPr lang="en-US" altLang="ja-JP" sz="28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kumimoji="1" lang="en-US" altLang="ja-JP" sz="280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名古屋市立大学と文藻外語大学の学術交流会</a:t>
            </a:r>
            <a:r>
              <a:rPr lang="en-US" altLang="ja-JP" kern="100" dirty="0" smtClean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endParaRPr lang="en-US" altLang="zh-TW" kern="10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lang="zh-TW" altLang="ja-JP" dirty="0" smtClean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zh-TW" altLang="ja-JP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zh-TW" altLang="ja-JP" dirty="0" smtClean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6" name="Picture 2" descr="アップルバナナのイラスト">
            <a:extLst>
              <a:ext uri="{FF2B5EF4-FFF2-40B4-BE49-F238E27FC236}">
                <a16:creationId xmlns:a16="http://schemas.microsoft.com/office/drawing/2014/main" id="{D759AD65-B90F-FC1B-922D-00D3E2469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857" y="5088302"/>
            <a:ext cx="1527110" cy="152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50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研究動機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/>
              <a:t>1.</a:t>
            </a:r>
            <a:r>
              <a:rPr lang="ja-JP" altLang="en-US" sz="3200" dirty="0"/>
              <a:t>学習者の誤用から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→</a:t>
            </a:r>
            <a:r>
              <a:rPr lang="en-US" altLang="ja-JP" sz="3200" dirty="0"/>
              <a:t>2.</a:t>
            </a:r>
            <a:r>
              <a:rPr lang="ja-JP" altLang="en-US" sz="3200" dirty="0"/>
              <a:t>学習者の漢字学習の一助に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→</a:t>
            </a:r>
            <a:r>
              <a:rPr lang="en-US" altLang="ja-JP" sz="3200" dirty="0"/>
              <a:t>3.</a:t>
            </a:r>
            <a:r>
              <a:rPr lang="ja-JP" altLang="en-US" sz="3200" dirty="0"/>
              <a:t>自らの経験（母語からの類推）を</a:t>
            </a:r>
            <a:endParaRPr lang="en-US" altLang="ja-JP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89606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研究動機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84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/>
              <a:t>自らの経験（母語からの類推）</a:t>
            </a:r>
            <a:endParaRPr lang="en-US" altLang="ja-JP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ja-JP" altLang="en-US" sz="3200" dirty="0"/>
              <a:t>日本語母語話者が中国語を学習する場合、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「</a:t>
            </a:r>
            <a:r>
              <a:rPr lang="zh-TW" altLang="en-US" sz="3200" dirty="0"/>
              <a:t>觀光</a:t>
            </a:r>
            <a:r>
              <a:rPr lang="ja-JP" altLang="en-US" sz="3200" dirty="0"/>
              <a:t>」は、「グアングアン」？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日本語の読みは、「</a:t>
            </a:r>
            <a:r>
              <a:rPr lang="zh-TW" altLang="en-US" sz="3200" dirty="0"/>
              <a:t>觀</a:t>
            </a:r>
            <a:r>
              <a:rPr lang="ja-JP" altLang="en-US" sz="3200" dirty="0"/>
              <a:t>」は「かん」、「</a:t>
            </a:r>
            <a:r>
              <a:rPr lang="zh-TW" altLang="en-US" sz="3200" dirty="0"/>
              <a:t>光</a:t>
            </a:r>
            <a:r>
              <a:rPr lang="ja-JP" altLang="en-US" sz="3200" dirty="0"/>
              <a:t>」は「こう」。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漢</a:t>
            </a:r>
            <a:r>
              <a:rPr lang="ja-JP" altLang="en-US" sz="3200" dirty="0"/>
              <a:t>字音</a:t>
            </a:r>
            <a:r>
              <a:rPr lang="ja-JP" altLang="en-US" sz="3200" dirty="0" smtClean="0"/>
              <a:t>で末尾に「</a:t>
            </a:r>
            <a:r>
              <a:rPr lang="ja-JP" altLang="en-US" sz="3200" dirty="0"/>
              <a:t>ん」がつくものは</a:t>
            </a:r>
            <a:r>
              <a:rPr lang="zh-TW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拼音</a:t>
            </a:r>
            <a:r>
              <a:rPr lang="ja-JP" altLang="en-US" sz="3200" dirty="0"/>
              <a:t>で「</a:t>
            </a:r>
            <a:r>
              <a:rPr lang="en-US" altLang="ja-JP" sz="3200" dirty="0"/>
              <a:t>-n</a:t>
            </a:r>
            <a:r>
              <a:rPr lang="ja-JP" altLang="en-US" sz="3200" dirty="0"/>
              <a:t>」（</a:t>
            </a:r>
            <a:r>
              <a:rPr lang="zh-CN" altLang="en-US" sz="3200" b="0" i="0" dirty="0">
                <a:solidFill>
                  <a:srgbClr val="202122"/>
                </a:solidFill>
                <a:effectLst/>
              </a:rPr>
              <a:t>ㄢ</a:t>
            </a:r>
            <a:r>
              <a:rPr lang="ja-JP" altLang="en-US" sz="3200" b="0" i="0" dirty="0">
                <a:solidFill>
                  <a:srgbClr val="202122"/>
                </a:solidFill>
                <a:effectLst/>
              </a:rPr>
              <a:t>か</a:t>
            </a:r>
            <a:r>
              <a:rPr lang="zh-CN" altLang="en-US" sz="3200" b="0" i="0" dirty="0">
                <a:solidFill>
                  <a:srgbClr val="202122"/>
                </a:solidFill>
                <a:effectLst/>
              </a:rPr>
              <a:t>ㄣ</a:t>
            </a:r>
            <a:r>
              <a:rPr lang="ja-JP" altLang="en-US" sz="3200" b="0" i="0" dirty="0" smtClean="0">
                <a:solidFill>
                  <a:srgbClr val="202122"/>
                </a:solidFill>
                <a:effectLst/>
              </a:rPr>
              <a:t>）</a:t>
            </a:r>
            <a:endParaRPr lang="en-US" altLang="ja-JP" sz="3200" b="0" i="0" dirty="0" smtClean="0">
              <a:solidFill>
                <a:srgbClr val="202122"/>
              </a:solidFill>
              <a:effectLst/>
            </a:endParaRPr>
          </a:p>
          <a:p>
            <a:pPr marL="0" indent="0">
              <a:buNone/>
            </a:pPr>
            <a:r>
              <a:rPr lang="ja-JP" altLang="en-US" sz="3200" dirty="0" smtClean="0"/>
              <a:t>と</a:t>
            </a:r>
            <a:r>
              <a:rPr lang="ja-JP" altLang="en-US" sz="3200" dirty="0"/>
              <a:t>いうルールから、 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「</a:t>
            </a:r>
            <a:r>
              <a:rPr lang="zh-TW" altLang="en-US" sz="3200" dirty="0"/>
              <a:t>觀光</a:t>
            </a:r>
            <a:r>
              <a:rPr lang="ja-JP" altLang="en-US" sz="3200" dirty="0"/>
              <a:t>」は「</a:t>
            </a:r>
            <a:r>
              <a:rPr lang="en-US" altLang="ja-JP" sz="3200" dirty="0"/>
              <a:t>gua</a:t>
            </a:r>
            <a:r>
              <a:rPr lang="en-US" altLang="ja-JP" sz="3200" dirty="0">
                <a:solidFill>
                  <a:srgbClr val="FF0000"/>
                </a:solidFill>
              </a:rPr>
              <a:t>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gua</a:t>
            </a:r>
            <a:r>
              <a:rPr lang="en-US" altLang="ja-JP" sz="3200" dirty="0" err="1">
                <a:solidFill>
                  <a:srgbClr val="FF0000"/>
                </a:solidFill>
              </a:rPr>
              <a:t>ng</a:t>
            </a:r>
            <a:r>
              <a:rPr lang="ja-JP" altLang="en-US" sz="3200" dirty="0"/>
              <a:t>」（</a:t>
            </a:r>
            <a:r>
              <a:rPr lang="zh-CN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ㄍㄨ</a:t>
            </a:r>
            <a:r>
              <a:rPr lang="zh-CN" altLang="en-US" sz="3200" b="0" i="0" dirty="0">
                <a:solidFill>
                  <a:srgbClr val="FF0000"/>
                </a:solidFill>
                <a:effectLst/>
              </a:rPr>
              <a:t>ㄢ</a:t>
            </a:r>
            <a:r>
              <a:rPr lang="zh-CN" altLang="en-US" sz="3200" b="0" i="0" dirty="0">
                <a:solidFill>
                  <a:srgbClr val="202122"/>
                </a:solidFill>
                <a:effectLst/>
              </a:rPr>
              <a:t> </a:t>
            </a:r>
            <a:r>
              <a:rPr lang="zh-CN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ㄍㄨ</a:t>
            </a:r>
            <a:r>
              <a:rPr lang="zh-CN" altLang="en-US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ㄤ</a:t>
            </a:r>
            <a:r>
              <a:rPr lang="ja-JP" altLang="en-US" sz="3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）と類推できる。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068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日本漢字音、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二重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母音、</a:t>
            </a: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長音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入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声音、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撥音のうち、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長音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と</a:t>
            </a: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韻母</a:t>
            </a:r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の対応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については、以下で考察した。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佐藤（</a:t>
            </a:r>
            <a:r>
              <a:rPr lang="en-US" altLang="ja-JP" dirty="0" smtClean="0">
                <a:latin typeface="游ゴシック" panose="020B0400000000000000" pitchFamily="50" charset="-128"/>
              </a:rPr>
              <a:t>2016</a:t>
            </a:r>
            <a:r>
              <a:rPr lang="zh-TW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日語漢字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讀音</a:t>
            </a:r>
            <a:r>
              <a:rPr lang="en-US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『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長音</a:t>
            </a:r>
            <a:r>
              <a:rPr lang="en-US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』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與</a:t>
            </a: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閩南語韻母的對應研究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endParaRPr lang="en-US" altLang="zh-TW" sz="32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0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zh-TW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日語漢字</a:t>
            </a:r>
            <a:r>
              <a:rPr lang="zh-TW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讀音</a:t>
            </a:r>
            <a:r>
              <a:rPr lang="en-US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『</a:t>
            </a:r>
            <a:r>
              <a:rPr lang="zh-TW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長音</a:t>
            </a:r>
            <a:r>
              <a:rPr lang="en-US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』</a:t>
            </a:r>
            <a:r>
              <a:rPr lang="zh-TW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與</a:t>
            </a:r>
            <a:r>
              <a:rPr lang="zh-TW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閩南語韻母的對應研究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佐藤</a:t>
            </a:r>
            <a:r>
              <a:rPr lang="en-US" altLang="ja-JP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2016</a:t>
            </a:r>
            <a:r>
              <a:rPr lang="zh-TW" altLang="ja-JP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en-US" altLang="zh-TW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3200" dirty="0" smtClean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鼻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音韻尾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-ng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、元音韻尾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-u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、入聲韻尾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-p</a:t>
            </a: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を含むものが長音となる確率が高く、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（凶</a:t>
            </a:r>
            <a:r>
              <a:rPr lang="en-US" altLang="ja-JP" sz="32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hiong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、欧</a:t>
            </a:r>
            <a:r>
              <a:rPr lang="en-US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au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、急</a:t>
            </a:r>
            <a:r>
              <a:rPr lang="en-US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kip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→　きょう、おう、きゅう）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鼻音韻尾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-m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-n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、元音韻尾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en-US" altLang="ja-JP" sz="3200" dirty="0" err="1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i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、入聲韻尾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-t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-k</a:t>
            </a:r>
            <a:r>
              <a:rPr lang="ja-JP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3200" dirty="0">
                <a:solidFill>
                  <a:srgbClr val="0000CC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-h</a:t>
            </a: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を含むもの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が長音となる確率が低い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（甘</a:t>
            </a:r>
            <a:r>
              <a:rPr lang="en-US" altLang="ja-JP" sz="32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kam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、煙</a:t>
            </a:r>
            <a:r>
              <a:rPr lang="en-US" altLang="ja-JP" sz="32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ian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zh-TW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醫</a:t>
            </a:r>
            <a:r>
              <a:rPr lang="en-US" altLang="zh-TW" sz="320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i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、骨</a:t>
            </a:r>
            <a:r>
              <a:rPr lang="en-US" altLang="ja-JP" sz="320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kut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、角</a:t>
            </a:r>
            <a:r>
              <a:rPr lang="en-US" altLang="ja-JP" sz="320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kak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、冊</a:t>
            </a:r>
            <a:r>
              <a:rPr lang="en-US" altLang="ja-JP" sz="320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tsheh</a:t>
            </a:r>
            <a:endParaRPr lang="en-US" altLang="ja-JP" sz="32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→　かん、えん、い、こつ、かく、さつ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という対応関係を明らかにし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た。</a:t>
            </a:r>
            <a:endParaRPr lang="en-US" altLang="ja-JP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7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日本漢字音、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二重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母音、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長音、</a:t>
            </a: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入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声音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撥音のうち、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入声音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と</a:t>
            </a: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韻母</a:t>
            </a:r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の対応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については、以下で考察した。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dirty="0" smtClean="0"/>
              <a:t>佐藤（</a:t>
            </a:r>
            <a:r>
              <a:rPr lang="en-US" altLang="ja-JP" dirty="0"/>
              <a:t>2022</a:t>
            </a:r>
            <a:r>
              <a:rPr lang="ja-JP" altLang="ja-JP" dirty="0"/>
              <a:t>）</a:t>
            </a:r>
            <a:r>
              <a:rPr lang="ja-JP" altLang="ja-JP" sz="3200" dirty="0"/>
              <a:t>「日本漢字音と閩南語韻母の対応－入聲音を中心に－</a:t>
            </a:r>
            <a:r>
              <a:rPr lang="ja-JP" altLang="ja-JP" sz="3200" dirty="0" smtClean="0"/>
              <a:t>」</a:t>
            </a:r>
            <a:endParaRPr lang="en-US" altLang="ja-JP" sz="3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/>
              <a:t>「日本漢字音と閩南語韻母の対応－入聲音を中心に－」 </a:t>
            </a:r>
            <a:r>
              <a:rPr lang="ja-JP" altLang="en-US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佐藤</a:t>
            </a:r>
            <a:r>
              <a:rPr lang="en-US" altLang="ja-JP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zh-TW" altLang="ja-JP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en-US" altLang="zh-TW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ja-JP" sz="3200" dirty="0" smtClean="0">
                <a:latin typeface="+mj-lt"/>
              </a:rPr>
              <a:t>日本語入聲音</a:t>
            </a:r>
            <a:r>
              <a:rPr lang="ja-JP" altLang="ja-JP" sz="3200" dirty="0">
                <a:latin typeface="+mj-lt"/>
              </a:rPr>
              <a:t>尾「</a:t>
            </a:r>
            <a:r>
              <a:rPr lang="en-US" altLang="ja-JP" sz="3200" dirty="0">
                <a:latin typeface="+mj-lt"/>
              </a:rPr>
              <a:t>-</a:t>
            </a:r>
            <a:r>
              <a:rPr lang="ja-JP" altLang="ja-JP" sz="3200" dirty="0">
                <a:latin typeface="+mj-lt"/>
              </a:rPr>
              <a:t>く、</a:t>
            </a:r>
            <a:r>
              <a:rPr lang="en-US" altLang="ja-JP" sz="3200" dirty="0">
                <a:latin typeface="+mj-lt"/>
              </a:rPr>
              <a:t>-</a:t>
            </a:r>
            <a:r>
              <a:rPr lang="ja-JP" altLang="ja-JP" sz="3200" dirty="0">
                <a:latin typeface="+mj-lt"/>
              </a:rPr>
              <a:t>き、</a:t>
            </a:r>
            <a:r>
              <a:rPr lang="en-US" altLang="ja-JP" sz="3200" dirty="0">
                <a:latin typeface="+mj-lt"/>
              </a:rPr>
              <a:t>-</a:t>
            </a:r>
            <a:r>
              <a:rPr lang="ja-JP" altLang="ja-JP" sz="3200" dirty="0">
                <a:latin typeface="+mj-lt"/>
              </a:rPr>
              <a:t>つ、</a:t>
            </a:r>
            <a:r>
              <a:rPr lang="en-US" altLang="ja-JP" sz="3200" dirty="0">
                <a:latin typeface="+mj-lt"/>
              </a:rPr>
              <a:t>-</a:t>
            </a:r>
            <a:r>
              <a:rPr lang="ja-JP" altLang="ja-JP" sz="3200" dirty="0">
                <a:latin typeface="+mj-lt"/>
              </a:rPr>
              <a:t>ち」と閩南語韻母の</a:t>
            </a:r>
            <a:r>
              <a:rPr lang="ja-JP" altLang="ja-JP" sz="3200" dirty="0">
                <a:solidFill>
                  <a:srgbClr val="0000FF"/>
                </a:solidFill>
                <a:latin typeface="+mj-lt"/>
              </a:rPr>
              <a:t>入聲韻（</a:t>
            </a:r>
            <a:r>
              <a:rPr lang="en-US" altLang="ja-JP" sz="3200" dirty="0">
                <a:solidFill>
                  <a:srgbClr val="0000FF"/>
                </a:solidFill>
                <a:latin typeface="+mj-lt"/>
              </a:rPr>
              <a:t>-p</a:t>
            </a:r>
            <a:r>
              <a:rPr lang="ja-JP" altLang="ja-JP" sz="3200" dirty="0" err="1">
                <a:solidFill>
                  <a:srgbClr val="0000FF"/>
                </a:solidFill>
                <a:latin typeface="+mj-lt"/>
              </a:rPr>
              <a:t>、</a:t>
            </a:r>
            <a:r>
              <a:rPr lang="en-US" altLang="ja-JP" sz="3200" dirty="0">
                <a:solidFill>
                  <a:srgbClr val="0000FF"/>
                </a:solidFill>
                <a:latin typeface="+mj-lt"/>
              </a:rPr>
              <a:t>-t</a:t>
            </a:r>
            <a:r>
              <a:rPr lang="ja-JP" altLang="ja-JP" sz="3200" dirty="0" err="1">
                <a:solidFill>
                  <a:srgbClr val="0000FF"/>
                </a:solidFill>
                <a:latin typeface="+mj-lt"/>
              </a:rPr>
              <a:t>、</a:t>
            </a:r>
            <a:r>
              <a:rPr lang="en-US" altLang="ja-JP" sz="3200" dirty="0">
                <a:solidFill>
                  <a:srgbClr val="0000FF"/>
                </a:solidFill>
                <a:latin typeface="+mj-lt"/>
              </a:rPr>
              <a:t>-k</a:t>
            </a:r>
            <a:r>
              <a:rPr lang="ja-JP" altLang="ja-JP" sz="3200" dirty="0" err="1">
                <a:solidFill>
                  <a:srgbClr val="0000FF"/>
                </a:solidFill>
                <a:latin typeface="+mj-lt"/>
              </a:rPr>
              <a:t>、</a:t>
            </a:r>
            <a:r>
              <a:rPr lang="en-US" altLang="ja-JP" sz="3200" dirty="0">
                <a:solidFill>
                  <a:srgbClr val="0000FF"/>
                </a:solidFill>
                <a:latin typeface="+mj-lt"/>
              </a:rPr>
              <a:t>-h</a:t>
            </a:r>
            <a:r>
              <a:rPr lang="ja-JP" altLang="ja-JP" sz="3200" dirty="0">
                <a:solidFill>
                  <a:srgbClr val="0000FF"/>
                </a:solidFill>
                <a:latin typeface="+mj-lt"/>
              </a:rPr>
              <a:t>）</a:t>
            </a:r>
            <a:r>
              <a:rPr lang="ja-JP" altLang="ja-JP" sz="3200" dirty="0">
                <a:latin typeface="+mj-lt"/>
              </a:rPr>
              <a:t>との対応が明らかとなった</a:t>
            </a:r>
            <a:r>
              <a:rPr lang="ja-JP" altLang="ja-JP" sz="3200" dirty="0" smtClean="0">
                <a:latin typeface="+mj-lt"/>
              </a:rPr>
              <a:t>。</a:t>
            </a:r>
            <a:endParaRPr lang="en-US" altLang="ja-JP" sz="3200" dirty="0" smtClean="0">
              <a:latin typeface="+mj-lt"/>
            </a:endParaRPr>
          </a:p>
          <a:p>
            <a:pPr marL="0" indent="0">
              <a:buNone/>
            </a:pPr>
            <a:r>
              <a:rPr lang="ja-JP" altLang="ja-JP" sz="3200" dirty="0" smtClean="0">
                <a:latin typeface="+mj-lt"/>
              </a:rPr>
              <a:t>この</a:t>
            </a:r>
            <a:r>
              <a:rPr lang="ja-JP" altLang="ja-JP" sz="3200" dirty="0">
                <a:latin typeface="+mj-lt"/>
              </a:rPr>
              <a:t>うち軟口蓋を使う「く」〈</a:t>
            </a:r>
            <a:r>
              <a:rPr lang="en-US" altLang="ja-JP" sz="3200" dirty="0">
                <a:latin typeface="+mj-lt"/>
              </a:rPr>
              <a:t>-</a:t>
            </a:r>
            <a:r>
              <a:rPr lang="en-US" altLang="ja-JP" sz="3200" dirty="0" err="1">
                <a:latin typeface="+mj-lt"/>
              </a:rPr>
              <a:t>ku</a:t>
            </a:r>
            <a:r>
              <a:rPr lang="ja-JP" altLang="ja-JP" sz="3200" dirty="0">
                <a:latin typeface="+mj-lt"/>
              </a:rPr>
              <a:t>〉、「き」〈</a:t>
            </a:r>
            <a:r>
              <a:rPr lang="en-US" altLang="ja-JP" sz="3200" dirty="0">
                <a:latin typeface="+mj-lt"/>
              </a:rPr>
              <a:t>-</a:t>
            </a:r>
            <a:r>
              <a:rPr lang="en-US" altLang="ja-JP" sz="3200" dirty="0" err="1">
                <a:latin typeface="+mj-lt"/>
              </a:rPr>
              <a:t>ki</a:t>
            </a:r>
            <a:r>
              <a:rPr lang="ja-JP" altLang="ja-JP" sz="3200" dirty="0">
                <a:latin typeface="+mj-lt"/>
              </a:rPr>
              <a:t>〉が閩南語の軟顎音（</a:t>
            </a:r>
            <a:r>
              <a:rPr lang="en-US" altLang="ja-JP" sz="3200" dirty="0">
                <a:latin typeface="+mj-lt"/>
              </a:rPr>
              <a:t>-k</a:t>
            </a:r>
            <a:r>
              <a:rPr lang="ja-JP" altLang="ja-JP" sz="3200" dirty="0">
                <a:latin typeface="+mj-lt"/>
              </a:rPr>
              <a:t>）との対応</a:t>
            </a:r>
            <a:r>
              <a:rPr lang="ja-JP" altLang="ja-JP" sz="3200" dirty="0" smtClean="0">
                <a:latin typeface="+mj-lt"/>
              </a:rPr>
              <a:t>が、</a:t>
            </a:r>
            <a:r>
              <a:rPr lang="ja-JP" altLang="ja-JP" sz="3200" dirty="0">
                <a:latin typeface="+mj-lt"/>
              </a:rPr>
              <a:t>歯茎を使う「つ」〈</a:t>
            </a:r>
            <a:r>
              <a:rPr lang="en-US" altLang="ja-JP" sz="3200" dirty="0">
                <a:latin typeface="+mj-lt"/>
              </a:rPr>
              <a:t>-</a:t>
            </a:r>
            <a:r>
              <a:rPr lang="en-US" altLang="ja-JP" sz="3200" dirty="0" err="1">
                <a:latin typeface="+mj-lt"/>
              </a:rPr>
              <a:t>tu</a:t>
            </a:r>
            <a:r>
              <a:rPr lang="ja-JP" altLang="ja-JP" sz="3200" dirty="0">
                <a:latin typeface="+mj-lt"/>
              </a:rPr>
              <a:t>〉、「ち」〈</a:t>
            </a:r>
            <a:r>
              <a:rPr lang="en-US" altLang="ja-JP" sz="3200" dirty="0">
                <a:latin typeface="+mj-lt"/>
              </a:rPr>
              <a:t>-</a:t>
            </a:r>
            <a:r>
              <a:rPr lang="en-US" altLang="ja-JP" sz="3200" dirty="0" err="1">
                <a:latin typeface="+mj-lt"/>
              </a:rPr>
              <a:t>ti</a:t>
            </a:r>
            <a:r>
              <a:rPr lang="ja-JP" altLang="ja-JP" sz="3200" dirty="0">
                <a:latin typeface="+mj-lt"/>
              </a:rPr>
              <a:t>〉が閩南語の齒齦音（</a:t>
            </a:r>
            <a:r>
              <a:rPr lang="en-US" altLang="ja-JP" sz="3200" dirty="0">
                <a:latin typeface="+mj-lt"/>
              </a:rPr>
              <a:t>-t</a:t>
            </a:r>
            <a:r>
              <a:rPr lang="ja-JP" altLang="ja-JP" sz="3200" dirty="0">
                <a:latin typeface="+mj-lt"/>
              </a:rPr>
              <a:t>）との対応が顕著</a:t>
            </a:r>
            <a:r>
              <a:rPr lang="ja-JP" altLang="ja-JP" sz="3200" dirty="0" smtClean="0">
                <a:latin typeface="+mj-lt"/>
              </a:rPr>
              <a:t>で</a:t>
            </a:r>
            <a:r>
              <a:rPr lang="ja-JP" altLang="en-US" sz="3200" dirty="0" smtClean="0">
                <a:latin typeface="+mj-lt"/>
              </a:rPr>
              <a:t>あった</a:t>
            </a:r>
            <a:r>
              <a:rPr lang="ja-JP" altLang="ja-JP" sz="3200" dirty="0" smtClean="0">
                <a:latin typeface="+mj-lt"/>
              </a:rPr>
              <a:t>。</a:t>
            </a:r>
            <a:endParaRPr lang="en-US" altLang="ja-JP" sz="3200" dirty="0" smtClean="0">
              <a:latin typeface="+mj-lt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+mj-lt"/>
              </a:rPr>
              <a:t>例：鬱うつ（</a:t>
            </a:r>
            <a:r>
              <a:rPr lang="en-US" altLang="ja-JP" sz="3200" dirty="0" smtClean="0">
                <a:latin typeface="+mj-lt"/>
              </a:rPr>
              <a:t>utu)</a:t>
            </a:r>
            <a:r>
              <a:rPr lang="ja-JP" altLang="en-US" sz="3200" dirty="0" smtClean="0">
                <a:latin typeface="+mj-lt"/>
              </a:rPr>
              <a:t>　</a:t>
            </a: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 → </a:t>
            </a:r>
            <a:r>
              <a:rPr lang="ja-JP" altLang="en-US" sz="3200" dirty="0" smtClean="0">
                <a:latin typeface="+mj-lt"/>
              </a:rPr>
              <a:t>　 </a:t>
            </a:r>
            <a:r>
              <a:rPr lang="ja-JP" altLang="en-US" sz="3200" dirty="0" smtClean="0"/>
              <a:t>鬱</a:t>
            </a:r>
            <a:r>
              <a:rPr lang="en-US" altLang="ja-JP" sz="3200" dirty="0" err="1" smtClean="0"/>
              <a:t>ut</a:t>
            </a:r>
            <a:endParaRPr lang="en-US" altLang="ja-JP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891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日本漢字音、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短母音、</a:t>
            </a: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二重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母音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長音、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入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声音、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撥音のうち、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二重母音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と</a:t>
            </a: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韻母</a:t>
            </a:r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の対応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については、以下で考察した。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dirty="0" smtClean="0"/>
              <a:t>佐藤（</a:t>
            </a:r>
            <a:r>
              <a:rPr lang="en-US" altLang="ja-JP" dirty="0" smtClean="0"/>
              <a:t>2023</a:t>
            </a:r>
            <a:r>
              <a:rPr lang="ja-JP" altLang="ja-JP" dirty="0" smtClean="0"/>
              <a:t>）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日本漢字音と閩南語</a:t>
            </a:r>
            <a:r>
              <a:rPr lang="en-US" altLang="ja-JP" sz="3200" dirty="0"/>
              <a:t>―</a:t>
            </a:r>
            <a:r>
              <a:rPr lang="ja-JP" altLang="en-US" sz="3200" dirty="0"/>
              <a:t>日本漢字音の二重母音と閩南語韻母の対応を中心に</a:t>
            </a:r>
            <a:r>
              <a:rPr lang="en-US" altLang="ja-JP" sz="3200" dirty="0"/>
              <a:t>― </a:t>
            </a:r>
            <a:r>
              <a:rPr lang="ja-JP" altLang="ja-JP" sz="3200" dirty="0" smtClean="0"/>
              <a:t>」</a:t>
            </a:r>
            <a:endParaRPr lang="en-US" altLang="ja-JP" sz="3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先行研究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/>
              <a:t>「</a:t>
            </a:r>
            <a:r>
              <a:rPr lang="ja-JP" altLang="en-US" sz="3200" dirty="0"/>
              <a:t>日本漢字音と閩南語</a:t>
            </a:r>
            <a:r>
              <a:rPr lang="en-US" altLang="ja-JP" sz="3200" dirty="0"/>
              <a:t>―</a:t>
            </a:r>
            <a:r>
              <a:rPr lang="ja-JP" altLang="en-US" sz="3200" dirty="0"/>
              <a:t>日本漢字音の二重母音と閩南語韻母の対応を中心に</a:t>
            </a:r>
            <a:r>
              <a:rPr lang="en-US" altLang="ja-JP" sz="3200" dirty="0"/>
              <a:t>― </a:t>
            </a:r>
            <a:r>
              <a:rPr lang="ja-JP" altLang="ja-JP" sz="3200" dirty="0" smtClean="0"/>
              <a:t>」</a:t>
            </a:r>
            <a:r>
              <a:rPr lang="ja-JP" altLang="en-US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佐藤</a:t>
            </a:r>
            <a:r>
              <a:rPr lang="en-US" altLang="ja-JP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lang="zh-TW" altLang="ja-JP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en-US" altLang="zh-TW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ja-JP" sz="3200" dirty="0"/>
              <a:t>日本漢字音の二重母音のうち＜</a:t>
            </a:r>
            <a:r>
              <a:rPr lang="en-US" altLang="ja-JP" sz="3200" dirty="0"/>
              <a:t>-</a:t>
            </a:r>
            <a:r>
              <a:rPr lang="en-US" altLang="ja-JP" sz="3200" dirty="0" err="1"/>
              <a:t>ui</a:t>
            </a:r>
            <a:r>
              <a:rPr lang="en-US" altLang="ja-JP" sz="3200" dirty="0"/>
              <a:t>&gt;</a:t>
            </a:r>
            <a:r>
              <a:rPr lang="ja-JP" altLang="ja-JP" sz="3200" dirty="0"/>
              <a:t>と＜</a:t>
            </a:r>
            <a:r>
              <a:rPr lang="en-US" altLang="ja-JP" sz="3200" dirty="0"/>
              <a:t>-</a:t>
            </a:r>
            <a:r>
              <a:rPr lang="en-US" altLang="ja-JP" sz="3200" dirty="0" err="1"/>
              <a:t>ai</a:t>
            </a:r>
            <a:r>
              <a:rPr lang="en-US" altLang="ja-JP" sz="3200" dirty="0"/>
              <a:t>&gt;</a:t>
            </a:r>
            <a:r>
              <a:rPr lang="ja-JP" altLang="ja-JP" sz="3200" dirty="0"/>
              <a:t>に焦点を当てて、閩南語韻母との対応関係を考察</a:t>
            </a:r>
            <a:r>
              <a:rPr lang="ja-JP" altLang="ja-JP" sz="3200" dirty="0" smtClean="0"/>
              <a:t>した</a:t>
            </a:r>
            <a:r>
              <a:rPr lang="ja-JP" altLang="ja-JP" sz="3200" dirty="0" smtClean="0">
                <a:latin typeface="+mj-lt"/>
              </a:rPr>
              <a:t>。</a:t>
            </a:r>
            <a:endParaRPr lang="en-US" altLang="ja-JP" sz="3200" dirty="0" smtClean="0">
              <a:latin typeface="+mj-lt"/>
            </a:endParaRPr>
          </a:p>
          <a:p>
            <a:pPr marL="0" indent="0">
              <a:buNone/>
            </a:pPr>
            <a:r>
              <a:rPr lang="ja-JP" altLang="ja-JP" sz="3200" dirty="0"/>
              <a:t>このうち＜</a:t>
            </a:r>
            <a:r>
              <a:rPr lang="en-US" altLang="ja-JP" sz="3200" dirty="0"/>
              <a:t>-</a:t>
            </a:r>
            <a:r>
              <a:rPr lang="en-US" altLang="ja-JP" sz="3200" dirty="0" err="1"/>
              <a:t>ui</a:t>
            </a:r>
            <a:r>
              <a:rPr lang="en-US" altLang="ja-JP" sz="3200" dirty="0"/>
              <a:t>&gt;</a:t>
            </a:r>
            <a:r>
              <a:rPr lang="ja-JP" altLang="ja-JP" sz="3200" dirty="0"/>
              <a:t>は高い確率で対応していることが確認されたが、＜</a:t>
            </a:r>
            <a:r>
              <a:rPr lang="en-US" altLang="ja-JP" sz="3200" dirty="0"/>
              <a:t>-</a:t>
            </a:r>
            <a:r>
              <a:rPr lang="en-US" altLang="ja-JP" sz="3200" dirty="0" err="1"/>
              <a:t>ai</a:t>
            </a:r>
            <a:r>
              <a:rPr lang="en-US" altLang="ja-JP" sz="3200" dirty="0"/>
              <a:t>&gt;</a:t>
            </a:r>
            <a:r>
              <a:rPr lang="ja-JP" altLang="ja-JP" sz="3200" dirty="0"/>
              <a:t>はその対応が高くは</a:t>
            </a:r>
            <a:r>
              <a:rPr lang="ja-JP" altLang="ja-JP" sz="3200" dirty="0" smtClean="0"/>
              <a:t>なかった</a:t>
            </a:r>
            <a:r>
              <a:rPr lang="ja-JP" altLang="ja-JP" sz="3200" dirty="0" smtClean="0">
                <a:latin typeface="+mj-lt"/>
              </a:rPr>
              <a:t>。</a:t>
            </a:r>
            <a:endParaRPr lang="en-US" altLang="ja-JP" sz="3200" dirty="0" smtClean="0">
              <a:latin typeface="+mj-lt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+mj-lt"/>
              </a:rPr>
              <a:t>例：類</a:t>
            </a:r>
            <a:r>
              <a:rPr lang="ja-JP" altLang="en-US" sz="3200" dirty="0" err="1" smtClean="0">
                <a:latin typeface="+mj-lt"/>
              </a:rPr>
              <a:t>るい</a:t>
            </a:r>
            <a:r>
              <a:rPr lang="ja-JP" altLang="en-US" sz="3200" dirty="0" smtClean="0">
                <a:latin typeface="+mj-lt"/>
              </a:rPr>
              <a:t>　</a:t>
            </a: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 → </a:t>
            </a:r>
            <a:r>
              <a:rPr lang="ja-JP" altLang="en-US" sz="3200" dirty="0" smtClean="0">
                <a:latin typeface="+mj-lt"/>
              </a:rPr>
              <a:t>　 </a:t>
            </a:r>
            <a:r>
              <a:rPr lang="ja-JP" altLang="en-US" sz="3200" dirty="0" smtClean="0"/>
              <a:t>類</a:t>
            </a:r>
            <a:r>
              <a:rPr lang="en-US" altLang="ja-JP" dirty="0" err="1" smtClean="0"/>
              <a:t>luī</a:t>
            </a:r>
            <a:endParaRPr lang="en-US" altLang="ja-JP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818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100" dirty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ja-JP" sz="4400" b="1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en-US" sz="4400" b="1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研究方法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日本漢字音、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二重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母音、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長音、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入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声音、</a:t>
            </a:r>
            <a:r>
              <a:rPr lang="en-US" altLang="ja-JP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撥音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5.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撥音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を本論のテーマとして、考察した。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6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100" dirty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研究方法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『常用漢字表』</a:t>
            </a: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2136</a:t>
            </a:r>
            <a:r>
              <a:rPr lang="ja-JP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字のうち、</a:t>
            </a:r>
            <a:endParaRPr lang="en-US" altLang="ja-JP" sz="3200" dirty="0"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「撥音」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3200" dirty="0" smtClean="0">
                <a:solidFill>
                  <a:srgbClr val="0000FF"/>
                </a:solidFill>
              </a:rPr>
              <a:t>-</a:t>
            </a:r>
            <a:r>
              <a:rPr lang="en-US" altLang="ja-JP" sz="3200" dirty="0">
                <a:solidFill>
                  <a:srgbClr val="0000FF"/>
                </a:solidFill>
              </a:rPr>
              <a:t>an</a:t>
            </a:r>
            <a:r>
              <a:rPr lang="ja-JP" altLang="en-US" sz="32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>
                <a:solidFill>
                  <a:srgbClr val="0000FF"/>
                </a:solidFill>
              </a:rPr>
              <a:t>-in</a:t>
            </a:r>
            <a:r>
              <a:rPr lang="ja-JP" altLang="en-US" sz="32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>
                <a:solidFill>
                  <a:srgbClr val="0000FF"/>
                </a:solidFill>
              </a:rPr>
              <a:t>-un</a:t>
            </a:r>
            <a:r>
              <a:rPr lang="ja-JP" altLang="en-US" sz="32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>
                <a:solidFill>
                  <a:srgbClr val="0000FF"/>
                </a:solidFill>
              </a:rPr>
              <a:t>-en</a:t>
            </a:r>
            <a:r>
              <a:rPr lang="ja-JP" altLang="en-US" sz="3200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>
                <a:solidFill>
                  <a:srgbClr val="0000FF"/>
                </a:solidFill>
              </a:rPr>
              <a:t>-on 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「缶かん、引いん、軍ぐん、</a:t>
            </a:r>
            <a:r>
              <a:rPr lang="ja-JP" altLang="en-US" sz="3200" dirty="0" err="1">
                <a:latin typeface="+mn-ea"/>
                <a:cs typeface="Times New Roman" panose="02020603050405020304" pitchFamily="18" charset="0"/>
              </a:rPr>
              <a:t>仙せん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、論</a:t>
            </a:r>
            <a:r>
              <a:rPr lang="ja-JP" altLang="en-US" sz="3200" dirty="0" err="1">
                <a:latin typeface="+mn-ea"/>
                <a:cs typeface="Times New Roman" panose="02020603050405020304" pitchFamily="18" charset="0"/>
              </a:rPr>
              <a:t>ろん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など）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430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を今回の研究対象とした。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これらに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</a:t>
            </a:r>
            <a:r>
              <a:rPr lang="ja-JP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と予想されるのが、</a:t>
            </a:r>
            <a:endParaRPr lang="en-US" altLang="ja-JP" sz="3200" dirty="0" smtClean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ja-JP" sz="3200" dirty="0" smtClean="0"/>
              <a:t>鼻音韻母の</a:t>
            </a:r>
            <a:r>
              <a:rPr lang="en-US" altLang="ja-JP" sz="3200" dirty="0">
                <a:solidFill>
                  <a:srgbClr val="0000FF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/>
              <a:t>の二種</a:t>
            </a:r>
            <a:r>
              <a:rPr lang="ja-JP" altLang="en-US" sz="3200" dirty="0" smtClean="0"/>
              <a:t>で、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それら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とどのくらいの割合で対応しているのか</a:t>
            </a:r>
            <a:r>
              <a:rPr lang="ja-JP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調べ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、</a:t>
            </a: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その傾向を考察した</a:t>
            </a:r>
            <a:r>
              <a:rPr lang="ja-JP" altLang="en-US" sz="1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zh-TW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93206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日本漢字音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呉音：　母体は六朝末期（</a:t>
            </a:r>
            <a:r>
              <a:rPr kumimoji="1" lang="en-US" altLang="ja-JP" sz="3200" dirty="0"/>
              <a:t>5-7c</a:t>
            </a:r>
            <a:r>
              <a:rPr kumimoji="1" lang="ja-JP" altLang="en-US" sz="3200" dirty="0"/>
              <a:t>頃）の揚子江</a:t>
            </a:r>
            <a:r>
              <a:rPr kumimoji="1" lang="ja-JP" altLang="en-US" sz="3200" dirty="0" smtClean="0"/>
              <a:t>下流の</a:t>
            </a:r>
            <a:r>
              <a:rPr kumimoji="1" lang="ja-JP" altLang="en-US" sz="3200" dirty="0"/>
              <a:t>呉方言。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漢音：　母体は隋・唐時代（</a:t>
            </a:r>
            <a:r>
              <a:rPr kumimoji="1" lang="en-US" altLang="ja-JP" sz="3200" dirty="0"/>
              <a:t>7-10c</a:t>
            </a:r>
            <a:r>
              <a:rPr kumimoji="1" lang="ja-JP" altLang="en-US" sz="3200" dirty="0"/>
              <a:t>頃）の長安音。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</a:t>
            </a:r>
            <a:r>
              <a:rPr kumimoji="1" lang="ja-JP" altLang="en-US" sz="3200" dirty="0"/>
              <a:t>（一般言語材として広く用いられる）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唐音（宋音）：　唐末から清代に複数の地域から伝わった音。</a:t>
            </a:r>
          </a:p>
        </p:txBody>
      </p:sp>
    </p:spTree>
    <p:extLst>
      <p:ext uri="{BB962C8B-B14F-4D97-AF65-F5344CB8AC3E}">
        <p14:creationId xmlns:p14="http://schemas.microsoft.com/office/powerpoint/2010/main" val="7780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日本漢字音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-an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136</a:t>
            </a:r>
            <a:r>
              <a:rPr lang="ja-JP" altLang="ja-JP" sz="2400" b="1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「撥音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3200" dirty="0" smtClean="0">
                <a:solidFill>
                  <a:srgbClr val="0000FF"/>
                </a:solidFill>
              </a:rPr>
              <a:t>-an</a:t>
            </a:r>
            <a:r>
              <a:rPr lang="ja-JP" altLang="en-US" sz="3200" dirty="0" smtClean="0"/>
              <a:t>で発音される</a:t>
            </a:r>
            <a:r>
              <a:rPr lang="ja-JP" altLang="ja-JP" sz="3200" dirty="0" smtClean="0"/>
              <a:t>漢字は、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あん</a:t>
            </a:r>
            <a:r>
              <a:rPr lang="ja-JP" altLang="ja-JP" sz="3200" dirty="0"/>
              <a:t>（「安」など） </a:t>
            </a:r>
            <a:r>
              <a:rPr lang="en-US" altLang="ja-JP" sz="3200" dirty="0" smtClean="0"/>
              <a:t>2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かん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干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45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がん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丸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9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さん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三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12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ざん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残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たん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丹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14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だん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団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8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なん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南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はん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反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24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ばん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晩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まん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万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個、ら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乱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6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わん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湾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 smtClean="0"/>
              <a:t>個</a:t>
            </a:r>
            <a:r>
              <a:rPr lang="ja-JP" altLang="en-US" sz="3200" dirty="0"/>
              <a:t>　</a:t>
            </a:r>
            <a:r>
              <a:rPr lang="ja-JP" altLang="ja-JP" sz="3200" dirty="0" smtClean="0"/>
              <a:t>の</a:t>
            </a:r>
            <a:r>
              <a:rPr lang="ja-JP" altLang="ja-JP" sz="3200" dirty="0"/>
              <a:t>計</a:t>
            </a:r>
            <a:r>
              <a:rPr lang="en-US" altLang="ja-JP" sz="3200" dirty="0">
                <a:solidFill>
                  <a:srgbClr val="FF0000"/>
                </a:solidFill>
              </a:rPr>
              <a:t>136</a:t>
            </a:r>
            <a:r>
              <a:rPr lang="ja-JP" altLang="ja-JP" sz="3200" dirty="0">
                <a:solidFill>
                  <a:srgbClr val="FF0000"/>
                </a:solidFill>
              </a:rPr>
              <a:t>個</a:t>
            </a:r>
            <a:r>
              <a:rPr lang="ja-JP" altLang="ja-JP" sz="3200" dirty="0"/>
              <a:t>ある</a:t>
            </a:r>
            <a:r>
              <a:rPr lang="ja-JP" altLang="ja-JP" sz="3200" dirty="0" smtClean="0"/>
              <a:t>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日本漢字音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91</a:t>
            </a:r>
            <a:r>
              <a:rPr lang="ja-JP" altLang="ja-JP" sz="2400" b="1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「撥音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 smtClean="0"/>
              <a:t>で発音される</a:t>
            </a:r>
            <a:r>
              <a:rPr lang="ja-JP" altLang="ja-JP" sz="3200" dirty="0" smtClean="0"/>
              <a:t>漢字は、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い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引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12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r>
              <a:rPr lang="ja-JP" altLang="en-US" sz="3200" dirty="0" smtClean="0"/>
              <a:t>き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巾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15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ぎ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吟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 smtClean="0"/>
              <a:t>個、</a:t>
            </a:r>
            <a:r>
              <a:rPr lang="ja-JP" altLang="en-US" sz="3200" dirty="0" smtClean="0"/>
              <a:t>し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心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29</a:t>
            </a:r>
            <a:r>
              <a:rPr lang="ja-JP" altLang="ja-JP" sz="3200" dirty="0" smtClean="0"/>
              <a:t>個、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じ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人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9</a:t>
            </a:r>
            <a:r>
              <a:rPr lang="ja-JP" altLang="ja-JP" sz="3200" dirty="0" smtClean="0"/>
              <a:t>個、</a:t>
            </a:r>
            <a:r>
              <a:rPr lang="ja-JP" altLang="en-US" sz="3200" dirty="0" smtClean="0"/>
              <a:t>ち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沈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6</a:t>
            </a:r>
            <a:r>
              <a:rPr lang="ja-JP" altLang="ja-JP" sz="3200" dirty="0" smtClean="0"/>
              <a:t>個、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に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任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 smtClean="0"/>
              <a:t>個、</a:t>
            </a:r>
            <a:r>
              <a:rPr lang="ja-JP" altLang="en-US" sz="3200" dirty="0" smtClean="0"/>
              <a:t>ひ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品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5</a:t>
            </a:r>
            <a:r>
              <a:rPr lang="ja-JP" altLang="ja-JP" sz="3200" dirty="0" smtClean="0"/>
              <a:t>個、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び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敏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 smtClean="0"/>
              <a:t>個、</a:t>
            </a:r>
            <a:r>
              <a:rPr lang="ja-JP" altLang="en-US" sz="3200" dirty="0" smtClean="0"/>
              <a:t>み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民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 smtClean="0"/>
              <a:t>個、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り</a:t>
            </a:r>
            <a:r>
              <a:rPr lang="ja-JP" altLang="ja-JP" sz="3200" dirty="0" smtClean="0"/>
              <a:t>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林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6</a:t>
            </a:r>
            <a:r>
              <a:rPr lang="ja-JP" altLang="ja-JP" sz="3200" dirty="0" smtClean="0"/>
              <a:t>個</a:t>
            </a:r>
            <a:r>
              <a:rPr lang="ja-JP" altLang="en-US" sz="3200" dirty="0"/>
              <a:t>　</a:t>
            </a:r>
            <a:r>
              <a:rPr lang="ja-JP" altLang="ja-JP" sz="3200" dirty="0" smtClean="0"/>
              <a:t>の計</a:t>
            </a:r>
            <a:r>
              <a:rPr lang="en-US" altLang="ja-JP" sz="3200" dirty="0" smtClean="0">
                <a:solidFill>
                  <a:srgbClr val="FF0000"/>
                </a:solidFill>
              </a:rPr>
              <a:t>91</a:t>
            </a:r>
            <a:r>
              <a:rPr lang="ja-JP" altLang="ja-JP" sz="3200" dirty="0" smtClean="0">
                <a:solidFill>
                  <a:srgbClr val="FF0000"/>
                </a:solidFill>
              </a:rPr>
              <a:t>個</a:t>
            </a:r>
            <a:r>
              <a:rPr lang="ja-JP" altLang="ja-JP" sz="3200" dirty="0"/>
              <a:t>ある</a:t>
            </a:r>
            <a:r>
              <a:rPr lang="ja-JP" altLang="ja-JP" sz="3200" dirty="0" smtClean="0"/>
              <a:t>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2008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日本漢字音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-un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34</a:t>
            </a:r>
            <a:r>
              <a:rPr lang="ja-JP" altLang="ja-JP" sz="2400" b="1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「撥音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/>
              <a:t>で発音される</a:t>
            </a:r>
            <a:r>
              <a:rPr lang="ja-JP" altLang="ja-JP" sz="3200" dirty="0" smtClean="0"/>
              <a:t>漢字は、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うん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運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くん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君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ぐん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軍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しゅん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俊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じゅん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旬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11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すん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寸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ふん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粉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7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ぶん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分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 smtClean="0"/>
              <a:t>個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の</a:t>
            </a:r>
            <a:r>
              <a:rPr lang="ja-JP" altLang="ja-JP" sz="3200" dirty="0"/>
              <a:t>計</a:t>
            </a:r>
            <a:r>
              <a:rPr lang="en-US" altLang="ja-JP" sz="3200" dirty="0">
                <a:solidFill>
                  <a:srgbClr val="FF0000"/>
                </a:solidFill>
              </a:rPr>
              <a:t>34</a:t>
            </a:r>
            <a:r>
              <a:rPr lang="ja-JP" altLang="ja-JP" sz="3200" dirty="0">
                <a:solidFill>
                  <a:srgbClr val="FF0000"/>
                </a:solidFill>
              </a:rPr>
              <a:t>個</a:t>
            </a:r>
            <a:r>
              <a:rPr lang="ja-JP" altLang="ja-JP" sz="3200" dirty="0"/>
              <a:t>ある</a:t>
            </a:r>
            <a:r>
              <a:rPr lang="ja-JP" altLang="ja-JP" sz="3200" dirty="0" smtClean="0"/>
              <a:t>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0444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日本漢字音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132</a:t>
            </a:r>
            <a:r>
              <a:rPr lang="ja-JP" altLang="ja-JP" sz="2400" b="1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「撥音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3200" dirty="0" smtClean="0">
                <a:solidFill>
                  <a:srgbClr val="0000FF"/>
                </a:solidFill>
              </a:rPr>
              <a:t>-en</a:t>
            </a:r>
            <a:r>
              <a:rPr lang="ja-JP" altLang="en-US" sz="3200" dirty="0" smtClean="0"/>
              <a:t>で発音される</a:t>
            </a:r>
            <a:r>
              <a:rPr lang="ja-JP" altLang="ja-JP" sz="3200" dirty="0" smtClean="0"/>
              <a:t>漢字は、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えん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円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17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けん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犬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31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げん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元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12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せん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千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30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ぜん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全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8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てん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典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6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でん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田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ねん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年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5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へん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片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7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べん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弁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めん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免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れん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恋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5</a:t>
            </a:r>
            <a:r>
              <a:rPr lang="ja-JP" altLang="ja-JP" sz="3200" dirty="0" smtClean="0"/>
              <a:t>個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の</a:t>
            </a:r>
            <a:r>
              <a:rPr lang="ja-JP" altLang="ja-JP" sz="3200" dirty="0"/>
              <a:t>計</a:t>
            </a:r>
            <a:r>
              <a:rPr lang="en-US" altLang="ja-JP" sz="3200" dirty="0">
                <a:solidFill>
                  <a:srgbClr val="FF0000"/>
                </a:solidFill>
              </a:rPr>
              <a:t>132</a:t>
            </a:r>
            <a:r>
              <a:rPr lang="ja-JP" altLang="ja-JP" sz="3200" dirty="0">
                <a:solidFill>
                  <a:srgbClr val="FF0000"/>
                </a:solidFill>
              </a:rPr>
              <a:t>個</a:t>
            </a:r>
            <a:r>
              <a:rPr lang="ja-JP" altLang="ja-JP" sz="3200" dirty="0" smtClean="0"/>
              <a:t>ある。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7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日本漢字音　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37</a:t>
            </a:r>
            <a:r>
              <a:rPr lang="ja-JP" altLang="ja-JP" sz="2400" b="1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字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「撥音</a:t>
            </a: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/>
              <a:t>で発音される</a:t>
            </a:r>
            <a:r>
              <a:rPr lang="ja-JP" altLang="ja-JP" sz="3200" dirty="0" smtClean="0"/>
              <a:t>漢字は、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おん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音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4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こん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今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12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そん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存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6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とん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屯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どん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貪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ほん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本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ぼん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凡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2</a:t>
            </a:r>
            <a:r>
              <a:rPr lang="ja-JP" altLang="ja-JP" sz="3200" dirty="0"/>
              <a:t>個、</a:t>
            </a:r>
            <a:r>
              <a:rPr lang="ja-JP" altLang="ja-JP" sz="3200" dirty="0" smtClean="0"/>
              <a:t>もん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門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3</a:t>
            </a:r>
            <a:r>
              <a:rPr lang="ja-JP" altLang="ja-JP" sz="3200" dirty="0"/>
              <a:t>個</a:t>
            </a:r>
            <a:r>
              <a:rPr lang="ja-JP" altLang="ja-JP" sz="3200" dirty="0" smtClean="0"/>
              <a:t>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/>
              <a:t>ろん</a:t>
            </a:r>
            <a:r>
              <a:rPr lang="ja-JP" altLang="ja-JP" sz="3200" dirty="0"/>
              <a:t>（</a:t>
            </a:r>
            <a:r>
              <a:rPr lang="ja-JP" altLang="ja-JP" sz="3200" dirty="0" smtClean="0"/>
              <a:t>「</a:t>
            </a:r>
            <a:r>
              <a:rPr lang="ja-JP" altLang="en-US" sz="3200" dirty="0"/>
              <a:t>論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など） </a:t>
            </a:r>
            <a:r>
              <a:rPr lang="en-US" altLang="ja-JP" sz="3200" dirty="0" smtClean="0"/>
              <a:t>1</a:t>
            </a:r>
            <a:r>
              <a:rPr lang="ja-JP" altLang="ja-JP" sz="3200" dirty="0" smtClean="0"/>
              <a:t>個</a:t>
            </a:r>
            <a:r>
              <a:rPr lang="ja-JP" altLang="en-US" sz="3200" dirty="0"/>
              <a:t>　</a:t>
            </a:r>
            <a:r>
              <a:rPr lang="ja-JP" altLang="ja-JP" sz="3200" dirty="0" smtClean="0"/>
              <a:t>の</a:t>
            </a:r>
            <a:r>
              <a:rPr lang="ja-JP" altLang="ja-JP" sz="3200" dirty="0"/>
              <a:t>計</a:t>
            </a:r>
            <a:r>
              <a:rPr lang="en-US" altLang="ja-JP" sz="3200" dirty="0">
                <a:solidFill>
                  <a:srgbClr val="FF0000"/>
                </a:solidFill>
              </a:rPr>
              <a:t>37</a:t>
            </a:r>
            <a:r>
              <a:rPr lang="ja-JP" altLang="ja-JP" sz="3200" dirty="0">
                <a:solidFill>
                  <a:srgbClr val="FF0000"/>
                </a:solidFill>
              </a:rPr>
              <a:t>個</a:t>
            </a:r>
            <a:r>
              <a:rPr lang="ja-JP" altLang="ja-JP" sz="3200" dirty="0" smtClean="0"/>
              <a:t>ある。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80879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an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136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69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01431"/>
              </p:ext>
            </p:extLst>
          </p:nvPr>
        </p:nvGraphicFramePr>
        <p:xfrm>
          <a:off x="167951" y="4121315"/>
          <a:ext cx="11849875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1781312394"/>
                    </a:ext>
                  </a:extLst>
                </a:gridCol>
                <a:gridCol w="1170300">
                  <a:extLst>
                    <a:ext uri="{9D8B030D-6E8A-4147-A177-3AD203B41FA5}">
                      <a16:colId xmlns:a16="http://schemas.microsoft.com/office/drawing/2014/main" val="3839387462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1416333775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164653808"/>
                    </a:ext>
                  </a:extLst>
                </a:gridCol>
                <a:gridCol w="1175076">
                  <a:extLst>
                    <a:ext uri="{9D8B030D-6E8A-4147-A177-3AD203B41FA5}">
                      <a16:colId xmlns:a16="http://schemas.microsoft.com/office/drawing/2014/main" val="1514779528"/>
                    </a:ext>
                  </a:extLst>
                </a:gridCol>
                <a:gridCol w="1179852">
                  <a:extLst>
                    <a:ext uri="{9D8B030D-6E8A-4147-A177-3AD203B41FA5}">
                      <a16:colId xmlns:a16="http://schemas.microsoft.com/office/drawing/2014/main" val="362717461"/>
                    </a:ext>
                  </a:extLst>
                </a:gridCol>
                <a:gridCol w="1178659">
                  <a:extLst>
                    <a:ext uri="{9D8B030D-6E8A-4147-A177-3AD203B41FA5}">
                      <a16:colId xmlns:a16="http://schemas.microsoft.com/office/drawing/2014/main" val="3210995292"/>
                    </a:ext>
                  </a:extLst>
                </a:gridCol>
                <a:gridCol w="1179852">
                  <a:extLst>
                    <a:ext uri="{9D8B030D-6E8A-4147-A177-3AD203B41FA5}">
                      <a16:colId xmlns:a16="http://schemas.microsoft.com/office/drawing/2014/main" val="3548877903"/>
                    </a:ext>
                  </a:extLst>
                </a:gridCol>
                <a:gridCol w="1178659">
                  <a:extLst>
                    <a:ext uri="{9D8B030D-6E8A-4147-A177-3AD203B41FA5}">
                      <a16:colId xmlns:a16="http://schemas.microsoft.com/office/drawing/2014/main" val="675777468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2178198852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干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刊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甘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缶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kuàn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完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uân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030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77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an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136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56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4513"/>
              </p:ext>
            </p:extLst>
          </p:nvPr>
        </p:nvGraphicFramePr>
        <p:xfrm>
          <a:off x="167953" y="4121315"/>
          <a:ext cx="11849872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549">
                  <a:extLst>
                    <a:ext uri="{9D8B030D-6E8A-4147-A177-3AD203B41FA5}">
                      <a16:colId xmlns:a16="http://schemas.microsoft.com/office/drawing/2014/main" val="3584734473"/>
                    </a:ext>
                  </a:extLst>
                </a:gridCol>
                <a:gridCol w="1163097">
                  <a:extLst>
                    <a:ext uri="{9D8B030D-6E8A-4147-A177-3AD203B41FA5}">
                      <a16:colId xmlns:a16="http://schemas.microsoft.com/office/drawing/2014/main" val="1859423762"/>
                    </a:ext>
                  </a:extLst>
                </a:gridCol>
                <a:gridCol w="1161914">
                  <a:extLst>
                    <a:ext uri="{9D8B030D-6E8A-4147-A177-3AD203B41FA5}">
                      <a16:colId xmlns:a16="http://schemas.microsoft.com/office/drawing/2014/main" val="3638901049"/>
                    </a:ext>
                  </a:extLst>
                </a:gridCol>
                <a:gridCol w="1169014">
                  <a:extLst>
                    <a:ext uri="{9D8B030D-6E8A-4147-A177-3AD203B41FA5}">
                      <a16:colId xmlns:a16="http://schemas.microsoft.com/office/drawing/2014/main" val="1843902895"/>
                    </a:ext>
                  </a:extLst>
                </a:gridCol>
                <a:gridCol w="1164280">
                  <a:extLst>
                    <a:ext uri="{9D8B030D-6E8A-4147-A177-3AD203B41FA5}">
                      <a16:colId xmlns:a16="http://schemas.microsoft.com/office/drawing/2014/main" val="3839695155"/>
                    </a:ext>
                  </a:extLst>
                </a:gridCol>
                <a:gridCol w="1169014">
                  <a:extLst>
                    <a:ext uri="{9D8B030D-6E8A-4147-A177-3AD203B41FA5}">
                      <a16:colId xmlns:a16="http://schemas.microsoft.com/office/drawing/2014/main" val="206180004"/>
                    </a:ext>
                  </a:extLst>
                </a:gridCol>
                <a:gridCol w="1167831">
                  <a:extLst>
                    <a:ext uri="{9D8B030D-6E8A-4147-A177-3AD203B41FA5}">
                      <a16:colId xmlns:a16="http://schemas.microsoft.com/office/drawing/2014/main" val="2069943943"/>
                    </a:ext>
                  </a:extLst>
                </a:gridCol>
                <a:gridCol w="1263671">
                  <a:extLst>
                    <a:ext uri="{9D8B030D-6E8A-4147-A177-3AD203B41FA5}">
                      <a16:colId xmlns:a16="http://schemas.microsoft.com/office/drawing/2014/main" val="3743187920"/>
                    </a:ext>
                  </a:extLst>
                </a:gridCol>
                <a:gridCol w="1167831">
                  <a:extLst>
                    <a:ext uri="{9D8B030D-6E8A-4147-A177-3AD203B41FA5}">
                      <a16:colId xmlns:a16="http://schemas.microsoft.com/office/drawing/2014/main" val="903708012"/>
                    </a:ext>
                  </a:extLst>
                </a:gridCol>
                <a:gridCol w="1263671">
                  <a:extLst>
                    <a:ext uri="{9D8B030D-6E8A-4147-A177-3AD203B41FA5}">
                      <a16:colId xmlns:a16="http://schemas.microsoft.com/office/drawing/2014/main" val="2910662010"/>
                    </a:ext>
                  </a:extLst>
                </a:gridCol>
              </a:tblGrid>
              <a:tr h="5627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安</a:t>
                      </a:r>
                      <a:r>
                        <a:rPr lang="ja-JP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あん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案あん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汗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hān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肝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官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kuan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1012593"/>
                  </a:ext>
                </a:extLst>
              </a:tr>
              <a:tr h="8594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uànn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kuānn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77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4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an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136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とは発音しないもの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87832"/>
              </p:ext>
            </p:extLst>
          </p:nvPr>
        </p:nvGraphicFramePr>
        <p:xfrm>
          <a:off x="167951" y="4124569"/>
          <a:ext cx="11849875" cy="14189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816398451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28470876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53919117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4282172503"/>
                    </a:ext>
                  </a:extLst>
                </a:gridCol>
                <a:gridCol w="1175077">
                  <a:extLst>
                    <a:ext uri="{9D8B030D-6E8A-4147-A177-3AD203B41FA5}">
                      <a16:colId xmlns:a16="http://schemas.microsoft.com/office/drawing/2014/main" val="892570939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1160556570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3152136200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1999515640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938150819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1989975066"/>
                    </a:ext>
                  </a:extLst>
                </a:gridCol>
              </a:tblGrid>
              <a:tr h="1418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換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かん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uānn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炭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たん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thuànn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判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はん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phuànn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66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7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an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136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16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69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/>
              <a:t>（</a:t>
            </a:r>
            <a:r>
              <a:rPr lang="en-US" altLang="ja-JP" sz="3200" dirty="0"/>
              <a:t>53.9</a:t>
            </a:r>
            <a:r>
              <a:rPr lang="ja-JP" altLang="ja-JP" sz="3200" dirty="0"/>
              <a:t>％）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56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/>
              <a:t>（</a:t>
            </a:r>
            <a:r>
              <a:rPr lang="en-US" altLang="ja-JP" sz="3200" dirty="0"/>
              <a:t>43.8</a:t>
            </a:r>
            <a:r>
              <a:rPr lang="ja-JP" altLang="ja-JP" sz="3200" dirty="0"/>
              <a:t>％）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は発音しないもの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ja-JP" sz="3200" dirty="0"/>
              <a:t>（</a:t>
            </a:r>
            <a:r>
              <a:rPr lang="en-US" altLang="ja-JP" sz="3200" dirty="0"/>
              <a:t>2.3</a:t>
            </a:r>
            <a:r>
              <a:rPr lang="ja-JP" altLang="ja-JP" sz="3200" dirty="0"/>
              <a:t>％</a:t>
            </a:r>
            <a:r>
              <a:rPr lang="ja-JP" altLang="ja-JP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）だけでは</a:t>
            </a:r>
            <a:r>
              <a:rPr lang="en-US" altLang="ja-JP" sz="3200" dirty="0" smtClean="0"/>
              <a:t>54</a:t>
            </a:r>
            <a:r>
              <a:rPr lang="ja-JP" altLang="ja-JP" sz="3200" dirty="0" smtClean="0"/>
              <a:t>％</a:t>
            </a:r>
            <a:r>
              <a:rPr lang="ja-JP" altLang="en-US" sz="3200" dirty="0" smtClean="0"/>
              <a:t>程度だが、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）を含めると約</a:t>
            </a:r>
            <a:r>
              <a:rPr lang="en-US" altLang="ja-JP" sz="3200" dirty="0" smtClean="0"/>
              <a:t>98</a:t>
            </a:r>
            <a:r>
              <a:rPr lang="ja-JP" altLang="en-US" sz="3200" dirty="0" smtClean="0"/>
              <a:t>％となり、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一定の対応関係が認められる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と言える。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1961966" y="6373913"/>
            <a:ext cx="1005586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※136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個のうち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『</a:t>
            </a:r>
            <a:r>
              <a:rPr lang="zh-TW" altLang="en-US" sz="2000" dirty="0" smtClean="0">
                <a:solidFill>
                  <a:srgbClr val="222222"/>
                </a:solidFill>
                <a:latin typeface="游ゴシック 本文"/>
                <a:cs typeface="Times New Roman" panose="02020603050405020304" pitchFamily="18" charset="0"/>
              </a:rPr>
              <a:t>辭典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』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en-US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載っていない字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8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個あり、計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128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個を調べたことになる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15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 smtClean="0"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ー以下の</a:t>
            </a:r>
            <a:r>
              <a:rPr lang="en-US" altLang="ja-JP" sz="3200" dirty="0"/>
              <a:t>9</a:t>
            </a:r>
            <a:r>
              <a:rPr lang="ja-JP" altLang="en-US" sz="3200" dirty="0"/>
              <a:t>種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1. </a:t>
            </a:r>
            <a:r>
              <a:rPr lang="ja-JP" altLang="ja-JP" sz="3200" dirty="0" smtClean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 smtClean="0">
                <a:latin typeface="+mn-ea"/>
              </a:rPr>
              <a:t>　</a:t>
            </a:r>
            <a:r>
              <a:rPr lang="en-US" altLang="ja-JP" dirty="0"/>
              <a:t> </a:t>
            </a:r>
            <a:r>
              <a:rPr lang="en-US" altLang="ja-JP" dirty="0" err="1" smtClean="0"/>
              <a:t>uann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29</a:t>
            </a:r>
            <a:r>
              <a:rPr lang="ja-JP" altLang="en-US" dirty="0" smtClean="0"/>
              <a:t>個、</a:t>
            </a:r>
            <a:r>
              <a:rPr lang="en-US" altLang="ja-JP" dirty="0" err="1" smtClean="0"/>
              <a:t>ann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7</a:t>
            </a:r>
            <a:r>
              <a:rPr lang="ja-JP" altLang="en-US" dirty="0" smtClean="0"/>
              <a:t>個、</a:t>
            </a:r>
            <a:r>
              <a:rPr lang="en-US" altLang="ja-JP" dirty="0" err="1" smtClean="0"/>
              <a:t>uainn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個、</a:t>
            </a:r>
            <a:r>
              <a:rPr lang="en-US" altLang="ja-JP" dirty="0" err="1" smtClean="0"/>
              <a:t>uinn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2. </a:t>
            </a:r>
            <a:r>
              <a:rPr lang="ja-JP" altLang="ja-JP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聲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化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dirty="0"/>
              <a:t> </a:t>
            </a:r>
            <a:r>
              <a:rPr lang="en-US" altLang="ja-JP" dirty="0" smtClean="0"/>
              <a:t>ng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11</a:t>
            </a:r>
            <a:r>
              <a:rPr lang="ja-JP" altLang="en-US" dirty="0" smtClean="0"/>
              <a:t>個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3. 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鼻音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dirty="0"/>
              <a:t> </a:t>
            </a:r>
            <a:r>
              <a:rPr lang="en-US" altLang="ja-JP" dirty="0" err="1" smtClean="0"/>
              <a:t>ing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  <a:r>
              <a:rPr lang="ja-JP" altLang="en-US" dirty="0" smtClean="0"/>
              <a:t>個、</a:t>
            </a:r>
            <a:r>
              <a:rPr lang="en-US" altLang="ja-JP" dirty="0"/>
              <a:t> </a:t>
            </a:r>
            <a:r>
              <a:rPr lang="en-US" altLang="ja-JP" dirty="0" err="1" smtClean="0"/>
              <a:t>ang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4. 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複元音韻母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dirty="0"/>
              <a:t> </a:t>
            </a:r>
            <a:r>
              <a:rPr lang="en-US" altLang="ja-JP" dirty="0" err="1" smtClean="0"/>
              <a:t>ua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5. </a:t>
            </a:r>
            <a:r>
              <a:rPr lang="zh-TW" altLang="ja-JP" sz="32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單</a:t>
            </a:r>
            <a:r>
              <a:rPr lang="ja-JP" altLang="en-US" sz="32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元音韻母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dirty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ja-JP" altLang="ja-JP" sz="2400" dirty="0"/>
              <a:t>鼻化元音韻母（強く鼻にかけて発音する母音）</a:t>
            </a:r>
            <a:r>
              <a:rPr lang="ja-JP" altLang="ja-JP" sz="2400" dirty="0" smtClean="0"/>
              <a:t>が</a:t>
            </a:r>
            <a:r>
              <a:rPr lang="ja-JP" altLang="en-US" sz="2400" dirty="0" smtClean="0"/>
              <a:t>最も多く、</a:t>
            </a:r>
            <a:r>
              <a:rPr lang="en-US" altLang="ja-JP" sz="2400" dirty="0" smtClean="0"/>
              <a:t>38</a:t>
            </a:r>
            <a:r>
              <a:rPr lang="ja-JP" altLang="ja-JP" sz="2400" dirty="0"/>
              <a:t>個</a:t>
            </a:r>
            <a:r>
              <a:rPr lang="ja-JP" altLang="ja-JP" sz="2400" dirty="0" smtClean="0"/>
              <a:t>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2</a:t>
            </a:r>
            <a:r>
              <a:rPr lang="ja-JP" altLang="ja-JP" sz="2400" dirty="0"/>
              <a:t>個の複元音韻母</a:t>
            </a:r>
            <a:r>
              <a:rPr lang="en-US" altLang="ja-JP" sz="2400" dirty="0" err="1"/>
              <a:t>ua</a:t>
            </a:r>
            <a:r>
              <a:rPr lang="ja-JP" altLang="ja-JP" sz="2400" dirty="0"/>
              <a:t>（満</a:t>
            </a:r>
            <a:r>
              <a:rPr lang="en-US" altLang="ja-JP" sz="2400" dirty="0" err="1"/>
              <a:t>muá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欄</a:t>
            </a:r>
            <a:r>
              <a:rPr lang="en-US" altLang="ja-JP" sz="2400" dirty="0" err="1"/>
              <a:t>nuâ</a:t>
            </a:r>
            <a:r>
              <a:rPr lang="ja-JP" altLang="ja-JP" sz="2400" dirty="0"/>
              <a:t>）と</a:t>
            </a:r>
            <a:r>
              <a:rPr lang="en-US" altLang="ja-JP" sz="2400" dirty="0"/>
              <a:t>1</a:t>
            </a:r>
            <a:r>
              <a:rPr lang="ja-JP" altLang="ja-JP" sz="2400" dirty="0"/>
              <a:t>個の單元音韻母</a:t>
            </a:r>
            <a:r>
              <a:rPr lang="en-US" altLang="ja-JP" sz="2400" dirty="0"/>
              <a:t>a</a:t>
            </a:r>
            <a:r>
              <a:rPr lang="ja-JP" altLang="ja-JP" sz="2400" dirty="0"/>
              <a:t>（藍</a:t>
            </a:r>
            <a:r>
              <a:rPr lang="en-US" altLang="ja-JP" sz="2400" dirty="0" err="1"/>
              <a:t>nâ</a:t>
            </a:r>
            <a:r>
              <a:rPr lang="ja-JP" altLang="ja-JP" sz="2400" dirty="0" smtClean="0"/>
              <a:t>）</a:t>
            </a:r>
            <a:r>
              <a:rPr lang="ja-JP" altLang="en-US" sz="2400" dirty="0" smtClean="0"/>
              <a:t>は、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ja-JP" sz="2400" dirty="0" smtClean="0"/>
              <a:t>聲母</a:t>
            </a:r>
            <a:r>
              <a:rPr lang="ja-JP" altLang="ja-JP" sz="2400" dirty="0"/>
              <a:t>（子音）が鼻音</a:t>
            </a:r>
            <a:r>
              <a:rPr lang="ja-JP" altLang="ja-JP" sz="2400" dirty="0" smtClean="0"/>
              <a:t>で後ろ</a:t>
            </a:r>
            <a:r>
              <a:rPr lang="ja-JP" altLang="ja-JP" sz="2400" dirty="0"/>
              <a:t>の母音も自動的に鼻音化</a:t>
            </a:r>
            <a:r>
              <a:rPr lang="ja-JP" altLang="ja-JP" sz="2400" dirty="0" smtClean="0"/>
              <a:t>される</a:t>
            </a:r>
            <a:r>
              <a:rPr lang="ja-JP" altLang="en-US" sz="2400" dirty="0" smtClean="0"/>
              <a:t>ので、</a:t>
            </a:r>
            <a:r>
              <a:rPr lang="ja-JP" altLang="ja-JP" sz="2400" dirty="0"/>
              <a:t>鼻化元</a:t>
            </a:r>
            <a:r>
              <a:rPr lang="ja-JP" altLang="ja-JP" sz="2400" dirty="0" smtClean="0"/>
              <a:t>音韻母</a:t>
            </a:r>
            <a:r>
              <a:rPr lang="en-US" altLang="ja-JP" sz="2400" dirty="0" smtClean="0"/>
              <a:t>41</a:t>
            </a:r>
            <a:r>
              <a:rPr lang="ja-JP" altLang="en-US" sz="2400" dirty="0" smtClean="0"/>
              <a:t>個に。</a:t>
            </a:r>
            <a:endParaRPr lang="en-US" altLang="ja-JP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79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日本漢字音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/>
              <a:t>本研究は</a:t>
            </a:r>
            <a:r>
              <a:rPr kumimoji="1" lang="en-US" altLang="ja-JP" sz="3200" dirty="0">
                <a:solidFill>
                  <a:srgbClr val="FF0000"/>
                </a:solidFill>
              </a:rPr>
              <a:t>『</a:t>
            </a:r>
            <a:r>
              <a:rPr kumimoji="1" lang="ja-JP" altLang="en-US" sz="3200" dirty="0">
                <a:solidFill>
                  <a:srgbClr val="FF0000"/>
                </a:solidFill>
              </a:rPr>
              <a:t>常用漢字表</a:t>
            </a:r>
            <a:r>
              <a:rPr kumimoji="1" lang="en-US" altLang="ja-JP" sz="3200" dirty="0">
                <a:solidFill>
                  <a:srgbClr val="FF0000"/>
                </a:solidFill>
              </a:rPr>
              <a:t>』2136</a:t>
            </a:r>
            <a:r>
              <a:rPr kumimoji="1" lang="ja-JP" altLang="en-US" sz="3200" dirty="0">
                <a:solidFill>
                  <a:srgbClr val="FF0000"/>
                </a:solidFill>
              </a:rPr>
              <a:t>字</a:t>
            </a:r>
            <a:r>
              <a:rPr kumimoji="1" lang="ja-JP" altLang="en-US" sz="3200" dirty="0"/>
              <a:t>を考察の範囲とした。</a:t>
            </a: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en-US" altLang="ja-JP" sz="3200" dirty="0"/>
              <a:t>『</a:t>
            </a:r>
            <a:r>
              <a:rPr kumimoji="1" lang="ja-JP" altLang="en-US" sz="3200" dirty="0"/>
              <a:t>常用漢字表</a:t>
            </a:r>
            <a:r>
              <a:rPr kumimoji="1" lang="en-US" altLang="ja-JP" sz="3200" dirty="0"/>
              <a:t>』</a:t>
            </a:r>
            <a:r>
              <a:rPr kumimoji="1" lang="ja-JP" altLang="en-US" sz="3200" dirty="0"/>
              <a:t>には、呉音や漢音の区別はない。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kumimoji="1" lang="en-US" altLang="ja-JP" sz="3200" dirty="0"/>
              <a:t>『</a:t>
            </a:r>
            <a:r>
              <a:rPr kumimoji="1" lang="ja-JP" altLang="en-US" sz="3200" dirty="0"/>
              <a:t>常用漢字表</a:t>
            </a:r>
            <a:r>
              <a:rPr kumimoji="1" lang="en-US" altLang="ja-JP" sz="3200" dirty="0"/>
              <a:t>』</a:t>
            </a:r>
            <a:r>
              <a:rPr kumimoji="1" lang="ja-JP" altLang="en-US" sz="3200" dirty="0"/>
              <a:t>に</a:t>
            </a:r>
            <a:r>
              <a:rPr lang="ja-JP" altLang="en-US" sz="3200" dirty="0"/>
              <a:t>字音が二つ以上ある場合、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最初に掲げられたものを本研究で扱う当該字の字音とした。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0018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4.1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/>
              <a:t>-an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しない字音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3</a:t>
            </a:r>
            <a:r>
              <a:rPr lang="ja-JP" altLang="en-US" sz="3200" dirty="0"/>
              <a:t>個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 smtClean="0"/>
              <a:t>1. </a:t>
            </a:r>
            <a:r>
              <a:rPr lang="ja-JP" altLang="ja-JP" sz="3200" dirty="0" smtClean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 smtClean="0">
                <a:latin typeface="+mn-ea"/>
              </a:rPr>
              <a:t>　</a:t>
            </a:r>
            <a:r>
              <a:rPr lang="en-US" altLang="ja-JP" sz="3200" dirty="0" err="1" smtClean="0">
                <a:latin typeface="+mn-ea"/>
              </a:rPr>
              <a:t>uann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　　　　　　　（換</a:t>
            </a:r>
            <a:r>
              <a:rPr lang="en-US" altLang="ja-JP" dirty="0" err="1"/>
              <a:t>uānn</a:t>
            </a:r>
            <a:r>
              <a:rPr lang="en-US" altLang="ja-JP" dirty="0"/>
              <a:t> </a:t>
            </a:r>
            <a:r>
              <a:rPr lang="ja-JP" altLang="en-US" sz="3200" dirty="0" err="1" smtClean="0">
                <a:latin typeface="+mn-ea"/>
              </a:rPr>
              <a:t>、</a:t>
            </a:r>
            <a:r>
              <a:rPr lang="ja-JP" altLang="en-US" sz="3200" dirty="0" smtClean="0">
                <a:latin typeface="+mn-ea"/>
              </a:rPr>
              <a:t>炭</a:t>
            </a:r>
            <a:r>
              <a:rPr lang="en-US" altLang="ja-JP" dirty="0" err="1"/>
              <a:t>thuànn</a:t>
            </a:r>
            <a:r>
              <a:rPr lang="en-US" altLang="ja-JP" dirty="0"/>
              <a:t> </a:t>
            </a:r>
            <a:r>
              <a:rPr lang="ja-JP" altLang="en-US" sz="3200" dirty="0" err="1" smtClean="0">
                <a:latin typeface="+mn-ea"/>
              </a:rPr>
              <a:t>、</a:t>
            </a:r>
            <a:r>
              <a:rPr lang="ja-JP" altLang="en-US" sz="3200" dirty="0" smtClean="0">
                <a:latin typeface="+mn-ea"/>
              </a:rPr>
              <a:t>判</a:t>
            </a:r>
            <a:r>
              <a:rPr lang="en-US" altLang="ja-JP" dirty="0" err="1" smtClean="0"/>
              <a:t>phuànn</a:t>
            </a:r>
            <a:r>
              <a:rPr lang="ja-JP" altLang="en-US" dirty="0" smtClean="0"/>
              <a:t>）</a:t>
            </a:r>
            <a:endParaRPr lang="en-US" altLang="ja-JP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25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91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81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73511"/>
              </p:ext>
            </p:extLst>
          </p:nvPr>
        </p:nvGraphicFramePr>
        <p:xfrm>
          <a:off x="167951" y="4121315"/>
          <a:ext cx="11849875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107016590"/>
                    </a:ext>
                  </a:extLst>
                </a:gridCol>
                <a:gridCol w="1170300">
                  <a:extLst>
                    <a:ext uri="{9D8B030D-6E8A-4147-A177-3AD203B41FA5}">
                      <a16:colId xmlns:a16="http://schemas.microsoft.com/office/drawing/2014/main" val="320385798"/>
                    </a:ext>
                  </a:extLst>
                </a:gridCol>
                <a:gridCol w="1172688">
                  <a:extLst>
                    <a:ext uri="{9D8B030D-6E8A-4147-A177-3AD203B41FA5}">
                      <a16:colId xmlns:a16="http://schemas.microsoft.com/office/drawing/2014/main" val="2044667431"/>
                    </a:ext>
                  </a:extLst>
                </a:gridCol>
                <a:gridCol w="1173883">
                  <a:extLst>
                    <a:ext uri="{9D8B030D-6E8A-4147-A177-3AD203B41FA5}">
                      <a16:colId xmlns:a16="http://schemas.microsoft.com/office/drawing/2014/main" val="2532468762"/>
                    </a:ext>
                  </a:extLst>
                </a:gridCol>
                <a:gridCol w="1175077">
                  <a:extLst>
                    <a:ext uri="{9D8B030D-6E8A-4147-A177-3AD203B41FA5}">
                      <a16:colId xmlns:a16="http://schemas.microsoft.com/office/drawing/2014/main" val="1411888672"/>
                    </a:ext>
                  </a:extLst>
                </a:gridCol>
                <a:gridCol w="1179852">
                  <a:extLst>
                    <a:ext uri="{9D8B030D-6E8A-4147-A177-3AD203B41FA5}">
                      <a16:colId xmlns:a16="http://schemas.microsoft.com/office/drawing/2014/main" val="3932891146"/>
                    </a:ext>
                  </a:extLst>
                </a:gridCol>
                <a:gridCol w="1178657">
                  <a:extLst>
                    <a:ext uri="{9D8B030D-6E8A-4147-A177-3AD203B41FA5}">
                      <a16:colId xmlns:a16="http://schemas.microsoft.com/office/drawing/2014/main" val="3785667890"/>
                    </a:ext>
                  </a:extLst>
                </a:gridCol>
                <a:gridCol w="1179852">
                  <a:extLst>
                    <a:ext uri="{9D8B030D-6E8A-4147-A177-3AD203B41FA5}">
                      <a16:colId xmlns:a16="http://schemas.microsoft.com/office/drawing/2014/main" val="138858158"/>
                    </a:ext>
                  </a:extLst>
                </a:gridCol>
                <a:gridCol w="1178657">
                  <a:extLst>
                    <a:ext uri="{9D8B030D-6E8A-4147-A177-3AD203B41FA5}">
                      <a16:colId xmlns:a16="http://schemas.microsoft.com/office/drawing/2014/main" val="1539369463"/>
                    </a:ext>
                  </a:extLst>
                </a:gridCol>
                <a:gridCol w="1275387">
                  <a:extLst>
                    <a:ext uri="{9D8B030D-6E8A-4147-A177-3AD203B41FA5}">
                      <a16:colId xmlns:a16="http://schemas.microsoft.com/office/drawing/2014/main" val="3266396556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引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印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ìn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咽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淫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îm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8565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83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91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6841"/>
              </p:ext>
            </p:extLst>
          </p:nvPr>
        </p:nvGraphicFramePr>
        <p:xfrm>
          <a:off x="167953" y="4121315"/>
          <a:ext cx="11849874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549">
                  <a:extLst>
                    <a:ext uri="{9D8B030D-6E8A-4147-A177-3AD203B41FA5}">
                      <a16:colId xmlns:a16="http://schemas.microsoft.com/office/drawing/2014/main" val="453806049"/>
                    </a:ext>
                  </a:extLst>
                </a:gridCol>
                <a:gridCol w="1163097">
                  <a:extLst>
                    <a:ext uri="{9D8B030D-6E8A-4147-A177-3AD203B41FA5}">
                      <a16:colId xmlns:a16="http://schemas.microsoft.com/office/drawing/2014/main" val="4264064238"/>
                    </a:ext>
                  </a:extLst>
                </a:gridCol>
                <a:gridCol w="1161915">
                  <a:extLst>
                    <a:ext uri="{9D8B030D-6E8A-4147-A177-3AD203B41FA5}">
                      <a16:colId xmlns:a16="http://schemas.microsoft.com/office/drawing/2014/main" val="2597469566"/>
                    </a:ext>
                  </a:extLst>
                </a:gridCol>
                <a:gridCol w="1169014">
                  <a:extLst>
                    <a:ext uri="{9D8B030D-6E8A-4147-A177-3AD203B41FA5}">
                      <a16:colId xmlns:a16="http://schemas.microsoft.com/office/drawing/2014/main" val="3349195995"/>
                    </a:ext>
                  </a:extLst>
                </a:gridCol>
                <a:gridCol w="1164281">
                  <a:extLst>
                    <a:ext uri="{9D8B030D-6E8A-4147-A177-3AD203B41FA5}">
                      <a16:colId xmlns:a16="http://schemas.microsoft.com/office/drawing/2014/main" val="2151189876"/>
                    </a:ext>
                  </a:extLst>
                </a:gridCol>
                <a:gridCol w="1169014">
                  <a:extLst>
                    <a:ext uri="{9D8B030D-6E8A-4147-A177-3AD203B41FA5}">
                      <a16:colId xmlns:a16="http://schemas.microsoft.com/office/drawing/2014/main" val="3717319927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4155500520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51241156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1590761455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2724982793"/>
                    </a:ext>
                  </a:extLst>
                </a:gridCol>
              </a:tblGrid>
              <a:tr h="3507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員いん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uân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親しん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tshin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林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lîm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911905"/>
                  </a:ext>
                </a:extLst>
              </a:tr>
              <a:tr h="10714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tshenn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tshinn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179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74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91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10216"/>
              </p:ext>
            </p:extLst>
          </p:nvPr>
        </p:nvGraphicFramePr>
        <p:xfrm>
          <a:off x="167951" y="4121315"/>
          <a:ext cx="11849875" cy="15699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716869887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3082182580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4111894190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927283107"/>
                    </a:ext>
                  </a:extLst>
                </a:gridCol>
                <a:gridCol w="1175077">
                  <a:extLst>
                    <a:ext uri="{9D8B030D-6E8A-4147-A177-3AD203B41FA5}">
                      <a16:colId xmlns:a16="http://schemas.microsoft.com/office/drawing/2014/main" val="2219327884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615478567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3089522091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1974698994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1448044928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4052177646"/>
                    </a:ext>
                  </a:extLst>
                </a:gridCol>
              </a:tblGrid>
              <a:tr h="156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院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いん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īnn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厘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lî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15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22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91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16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81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94.2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3.5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は発音しないもの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ja-JP" sz="3200" dirty="0"/>
              <a:t>（</a:t>
            </a:r>
            <a:r>
              <a:rPr lang="en-US" altLang="ja-JP" sz="3200" dirty="0"/>
              <a:t>2.3</a:t>
            </a:r>
            <a:r>
              <a:rPr lang="ja-JP" altLang="ja-JP" sz="3200" dirty="0"/>
              <a:t>％</a:t>
            </a:r>
            <a:r>
              <a:rPr lang="ja-JP" altLang="ja-JP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）だけでも</a:t>
            </a:r>
            <a:r>
              <a:rPr lang="en-US" altLang="ja-JP" sz="3200" dirty="0" smtClean="0"/>
              <a:t>90</a:t>
            </a:r>
            <a:r>
              <a:rPr lang="ja-JP" altLang="ja-JP" sz="3200" dirty="0" smtClean="0"/>
              <a:t>％</a:t>
            </a:r>
            <a:r>
              <a:rPr lang="ja-JP" altLang="en-US" sz="3200" dirty="0" smtClean="0"/>
              <a:t>以上、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）を含めると約</a:t>
            </a:r>
            <a:r>
              <a:rPr lang="en-US" altLang="ja-JP" sz="3200" dirty="0" smtClean="0"/>
              <a:t>98</a:t>
            </a:r>
            <a:r>
              <a:rPr lang="ja-JP" altLang="en-US" sz="3200" dirty="0" smtClean="0"/>
              <a:t>％となり、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高い割合で</a:t>
            </a:r>
            <a:r>
              <a:rPr lang="ja-JP" altLang="en-US" sz="3200" b="1" dirty="0" smtClean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対応関係が認められる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2502350" y="6373913"/>
            <a:ext cx="951547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※91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個のうち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『</a:t>
            </a:r>
            <a:r>
              <a:rPr lang="zh-TW" altLang="en-US" sz="2000" dirty="0">
                <a:solidFill>
                  <a:srgbClr val="222222"/>
                </a:solidFill>
                <a:latin typeface="游ゴシック 本文"/>
                <a:cs typeface="Times New Roman" panose="02020603050405020304" pitchFamily="18" charset="0"/>
              </a:rPr>
              <a:t>辭典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』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en-US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載っていない字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個あり、計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86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個を調べたことになる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628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 smtClean="0"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種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1. </a:t>
            </a:r>
            <a:r>
              <a:rPr lang="ja-JP" altLang="ja-JP" sz="3200" dirty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inn</a:t>
            </a:r>
            <a:r>
              <a:rPr lang="ja-JP" altLang="en-US" sz="3200" dirty="0"/>
              <a:t>：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個、</a:t>
            </a:r>
            <a:r>
              <a:rPr lang="en-US" altLang="ja-JP" sz="3200" dirty="0" err="1" smtClean="0"/>
              <a:t>enn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2. </a:t>
            </a:r>
            <a:r>
              <a:rPr lang="zh-TW" altLang="ja-JP" sz="32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單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元音韻母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3200" dirty="0"/>
              <a:t> a</a:t>
            </a:r>
            <a:r>
              <a:rPr lang="ja-JP" altLang="en-US" sz="3200" dirty="0"/>
              <a:t>：</a:t>
            </a:r>
            <a:r>
              <a:rPr lang="en-US" altLang="ja-JP" sz="3200" dirty="0"/>
              <a:t>1</a:t>
            </a:r>
            <a:r>
              <a:rPr lang="ja-JP" altLang="en-US" sz="3200" dirty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ja-JP" altLang="ja-JP" sz="2400" dirty="0"/>
              <a:t>このうち、單元音韻母</a:t>
            </a:r>
            <a:r>
              <a:rPr lang="en-US" altLang="ja-JP" sz="2400" dirty="0"/>
              <a:t>a</a:t>
            </a:r>
            <a:r>
              <a:rPr lang="ja-JP" altLang="ja-JP" sz="2400" dirty="0"/>
              <a:t>（林</a:t>
            </a:r>
            <a:r>
              <a:rPr lang="en-US" altLang="ja-JP" sz="2400" dirty="0" err="1"/>
              <a:t>nâ</a:t>
            </a:r>
            <a:r>
              <a:rPr lang="ja-JP" altLang="ja-JP" sz="2400" dirty="0"/>
              <a:t>）も聲母が鼻音であるので、これも鼻化元音韻母とみなされる。</a:t>
            </a:r>
            <a:endParaRPr lang="en-US" altLang="ja-JP" sz="24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3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4.2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-in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種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1. </a:t>
            </a:r>
            <a:r>
              <a:rPr lang="ja-JP" altLang="ja-JP" sz="3200" dirty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 smtClean="0">
                <a:latin typeface="+mn-ea"/>
              </a:rPr>
              <a:t>inn</a:t>
            </a:r>
            <a:r>
              <a:rPr lang="ja-JP" altLang="en-US" sz="3200" dirty="0"/>
              <a:t> ：</a:t>
            </a:r>
            <a:r>
              <a:rPr lang="en-US" altLang="ja-JP" sz="3200" dirty="0"/>
              <a:t>1</a:t>
            </a:r>
            <a:r>
              <a:rPr lang="ja-JP" altLang="en-US" sz="3200" dirty="0" smtClean="0"/>
              <a:t>個</a:t>
            </a:r>
            <a:r>
              <a:rPr lang="ja-JP" altLang="en-US" sz="3200" dirty="0">
                <a:latin typeface="+mn-ea"/>
              </a:rPr>
              <a:t>（院</a:t>
            </a:r>
            <a:r>
              <a:rPr lang="en-US" altLang="ja-JP" sz="3200" dirty="0" err="1"/>
              <a:t>īnn</a:t>
            </a:r>
            <a:r>
              <a:rPr lang="ja-JP" altLang="en-US" sz="3200" dirty="0"/>
              <a:t>）</a:t>
            </a:r>
            <a:r>
              <a:rPr lang="en-US" altLang="ja-JP" sz="3200" dirty="0"/>
              <a:t> 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2. 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單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元音韻母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3200" dirty="0" err="1" smtClean="0"/>
              <a:t>i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個（</a:t>
            </a:r>
            <a:r>
              <a:rPr lang="ja-JP" altLang="en-US" sz="3200" dirty="0" smtClean="0">
                <a:latin typeface="+mn-ea"/>
              </a:rPr>
              <a:t>厘</a:t>
            </a:r>
            <a:r>
              <a:rPr lang="en-US" altLang="ja-JP" dirty="0" err="1"/>
              <a:t>lî</a:t>
            </a:r>
            <a:r>
              <a:rPr lang="en-US" altLang="ja-JP" dirty="0"/>
              <a:t> 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※</a:t>
            </a:r>
            <a:r>
              <a:rPr lang="ja-JP" altLang="en-US" dirty="0" smtClean="0">
                <a:latin typeface="+mn-ea"/>
              </a:rPr>
              <a:t>「</a:t>
            </a:r>
            <a:r>
              <a:rPr lang="ja-JP" altLang="en-US" dirty="0" err="1" smtClean="0">
                <a:latin typeface="+mn-ea"/>
              </a:rPr>
              <a:t>厘りん</a:t>
            </a:r>
            <a:r>
              <a:rPr lang="ja-JP" altLang="en-US" dirty="0" smtClean="0">
                <a:latin typeface="+mn-ea"/>
              </a:rPr>
              <a:t>」は中国語（華語）＜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lí</a:t>
            </a:r>
            <a:r>
              <a:rPr lang="ja-JP" altLang="en-US" dirty="0" smtClean="0"/>
              <a:t>（</a:t>
            </a:r>
            <a:r>
              <a:rPr lang="zh-CN" altLang="en-US" dirty="0" smtClean="0"/>
              <a:t>ㄌㄧ</a:t>
            </a:r>
            <a:r>
              <a:rPr lang="zh-CN" altLang="en-US" baseline="30000" dirty="0" smtClean="0"/>
              <a:t>ˊ</a:t>
            </a:r>
            <a:r>
              <a:rPr lang="ja-JP" altLang="en-US" dirty="0"/>
              <a:t> </a:t>
            </a:r>
            <a:r>
              <a:rPr lang="ja-JP" altLang="en-US" dirty="0" smtClean="0"/>
              <a:t>）＞</a:t>
            </a:r>
            <a:r>
              <a:rPr lang="ja-JP" altLang="en-US" dirty="0" smtClean="0">
                <a:latin typeface="+mn-ea"/>
              </a:rPr>
              <a:t>も対応していない</a:t>
            </a:r>
            <a:r>
              <a:rPr lang="ja-JP" altLang="en-US" dirty="0">
                <a:latin typeface="+mn-ea"/>
              </a:rPr>
              <a:t>。</a:t>
            </a:r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71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4.3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-un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34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339562"/>
              </p:ext>
            </p:extLst>
          </p:nvPr>
        </p:nvGraphicFramePr>
        <p:xfrm>
          <a:off x="167953" y="4121315"/>
          <a:ext cx="11849873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2501137419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2619051152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2024770294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3673422445"/>
                    </a:ext>
                  </a:extLst>
                </a:gridCol>
                <a:gridCol w="1175075">
                  <a:extLst>
                    <a:ext uri="{9D8B030D-6E8A-4147-A177-3AD203B41FA5}">
                      <a16:colId xmlns:a16="http://schemas.microsoft.com/office/drawing/2014/main" val="2482716038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2059385361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2782540642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3436562655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3558960222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1816798956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運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うん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īn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雲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うん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hûn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君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くん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訓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くん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hùn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勲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くん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1876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32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4.3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-un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34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16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100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は発音しないもの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0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すべて対応している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2502350" y="6373913"/>
            <a:ext cx="951547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※34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個のうち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『</a:t>
            </a:r>
            <a:r>
              <a:rPr lang="zh-TW" altLang="en-US" sz="2000" dirty="0">
                <a:solidFill>
                  <a:srgbClr val="222222"/>
                </a:solidFill>
                <a:latin typeface="游ゴシック 本文"/>
                <a:cs typeface="Times New Roman" panose="02020603050405020304" pitchFamily="18" charset="0"/>
              </a:rPr>
              <a:t>辭典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』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en-US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載っていない字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個あり、計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32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個を調べたことになる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002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-en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132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88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01245"/>
              </p:ext>
            </p:extLst>
          </p:nvPr>
        </p:nvGraphicFramePr>
        <p:xfrm>
          <a:off x="167953" y="4121315"/>
          <a:ext cx="11849873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1179321110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1639253813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119407627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808385053"/>
                    </a:ext>
                  </a:extLst>
                </a:gridCol>
                <a:gridCol w="1175075">
                  <a:extLst>
                    <a:ext uri="{9D8B030D-6E8A-4147-A177-3AD203B41FA5}">
                      <a16:colId xmlns:a16="http://schemas.microsoft.com/office/drawing/2014/main" val="3040839437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644144125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903384868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1826567626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2666087515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1448310623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延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iân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沿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iân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炎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iām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怨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uàn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宴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iàn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4786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2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en-US" b="1" kern="100" dirty="0" smtClean="0">
                <a:latin typeface="+mn-ea"/>
                <a:ea typeface="+mn-ea"/>
                <a:cs typeface="Times New Roman" panose="02020603050405020304" pitchFamily="18" charset="0"/>
              </a:rPr>
              <a:t>日本漢字音</a:t>
            </a:r>
            <a:r>
              <a:rPr lang="ja-JP" altLang="en-US" sz="4400" b="1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日本</a:t>
            </a:r>
            <a:r>
              <a:rPr lang="ja-JP" altLang="en-US" sz="3200" dirty="0">
                <a:effectLst/>
                <a:latin typeface="+mn-ea"/>
                <a:cs typeface="Times New Roman" panose="02020603050405020304" pitchFamily="18" charset="0"/>
              </a:rPr>
              <a:t>漢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字音は母音の観点から大きく以下の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種類に分けられる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2.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二重母音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長音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入声音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撥音</a:t>
            </a:r>
            <a:endParaRPr lang="en-US" altLang="ja-JP" sz="32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847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-en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132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73705"/>
              </p:ext>
            </p:extLst>
          </p:nvPr>
        </p:nvGraphicFramePr>
        <p:xfrm>
          <a:off x="167953" y="4121315"/>
          <a:ext cx="11849873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550">
                  <a:extLst>
                    <a:ext uri="{9D8B030D-6E8A-4147-A177-3AD203B41FA5}">
                      <a16:colId xmlns:a16="http://schemas.microsoft.com/office/drawing/2014/main" val="46029762"/>
                    </a:ext>
                  </a:extLst>
                </a:gridCol>
                <a:gridCol w="1163097">
                  <a:extLst>
                    <a:ext uri="{9D8B030D-6E8A-4147-A177-3AD203B41FA5}">
                      <a16:colId xmlns:a16="http://schemas.microsoft.com/office/drawing/2014/main" val="4105056141"/>
                    </a:ext>
                  </a:extLst>
                </a:gridCol>
                <a:gridCol w="1161916">
                  <a:extLst>
                    <a:ext uri="{9D8B030D-6E8A-4147-A177-3AD203B41FA5}">
                      <a16:colId xmlns:a16="http://schemas.microsoft.com/office/drawing/2014/main" val="2780271635"/>
                    </a:ext>
                  </a:extLst>
                </a:gridCol>
                <a:gridCol w="1169013">
                  <a:extLst>
                    <a:ext uri="{9D8B030D-6E8A-4147-A177-3AD203B41FA5}">
                      <a16:colId xmlns:a16="http://schemas.microsoft.com/office/drawing/2014/main" val="3245485135"/>
                    </a:ext>
                  </a:extLst>
                </a:gridCol>
                <a:gridCol w="1164280">
                  <a:extLst>
                    <a:ext uri="{9D8B030D-6E8A-4147-A177-3AD203B41FA5}">
                      <a16:colId xmlns:a16="http://schemas.microsoft.com/office/drawing/2014/main" val="1973823480"/>
                    </a:ext>
                  </a:extLst>
                </a:gridCol>
                <a:gridCol w="1169013">
                  <a:extLst>
                    <a:ext uri="{9D8B030D-6E8A-4147-A177-3AD203B41FA5}">
                      <a16:colId xmlns:a16="http://schemas.microsoft.com/office/drawing/2014/main" val="3812166157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2266800437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742925334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234541963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3649422010"/>
                    </a:ext>
                  </a:extLst>
                </a:gridCol>
              </a:tblGrid>
              <a:tr h="7111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円えん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uân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園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uân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遠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えん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uán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見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けん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kiàn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券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けん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kuàn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4657618"/>
                  </a:ext>
                </a:extLst>
              </a:tr>
              <a:tr h="711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hn̂g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hn̄g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kìnn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kǹg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779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55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-en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132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とは発音しないもの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38767"/>
              </p:ext>
            </p:extLst>
          </p:nvPr>
        </p:nvGraphicFramePr>
        <p:xfrm>
          <a:off x="167951" y="4121315"/>
          <a:ext cx="11849875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2224928812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2919622716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1583628708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29786791"/>
                    </a:ext>
                  </a:extLst>
                </a:gridCol>
                <a:gridCol w="1175077">
                  <a:extLst>
                    <a:ext uri="{9D8B030D-6E8A-4147-A177-3AD203B41FA5}">
                      <a16:colId xmlns:a16="http://schemas.microsoft.com/office/drawing/2014/main" val="2800158635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2201944959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1424757069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1047070264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2455861882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2168041826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件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けん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kiānn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洗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せん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sé1/sué2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栓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せん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sng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線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せん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suànn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627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8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-en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132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16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88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70.4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26.4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は発音しないもの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3.2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）だけ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/>
              <a:t>70</a:t>
            </a:r>
            <a:r>
              <a:rPr lang="ja-JP" altLang="ja-JP" sz="3200" dirty="0"/>
              <a:t>％</a:t>
            </a:r>
            <a:r>
              <a:rPr lang="ja-JP" altLang="en-US" sz="3200" dirty="0"/>
              <a:t>以上、</a:t>
            </a:r>
            <a:r>
              <a:rPr lang="en-US" altLang="ja-JP" sz="3200" dirty="0"/>
              <a:t>2</a:t>
            </a:r>
            <a:r>
              <a:rPr lang="ja-JP" altLang="en-US" sz="3200" dirty="0"/>
              <a:t>）を含めると約</a:t>
            </a:r>
            <a:r>
              <a:rPr lang="en-US" altLang="ja-JP" sz="3200" dirty="0" smtClean="0"/>
              <a:t>97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となり、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比較的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高い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割合で対応関係が認められる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2272684" y="6373913"/>
            <a:ext cx="97451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※132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個のうち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『</a:t>
            </a:r>
            <a:r>
              <a:rPr lang="zh-TW" altLang="en-US" sz="2000" dirty="0">
                <a:solidFill>
                  <a:srgbClr val="222222"/>
                </a:solidFill>
                <a:latin typeface="游ゴシック 本文"/>
                <a:cs typeface="Times New Roman" panose="02020603050405020304" pitchFamily="18" charset="0"/>
              </a:rPr>
              <a:t>辭典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』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en-US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載っていない字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7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個あり、計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125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個を調べたことになる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3761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 smtClean="0"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6</a:t>
            </a:r>
            <a:r>
              <a:rPr lang="ja-JP" altLang="en-US" sz="3200" dirty="0" smtClean="0"/>
              <a:t>種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1. </a:t>
            </a:r>
            <a:r>
              <a:rPr lang="ja-JP" altLang="ja-JP" sz="3200" dirty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/>
              <a:t> i</a:t>
            </a:r>
            <a:r>
              <a:rPr lang="en-US" altLang="ja-JP" sz="3200" dirty="0" smtClean="0"/>
              <a:t>nn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個、</a:t>
            </a:r>
            <a:r>
              <a:rPr lang="en-US" altLang="ja-JP" sz="3200" dirty="0" err="1" smtClean="0"/>
              <a:t>iann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個</a:t>
            </a:r>
            <a:r>
              <a:rPr lang="ja-JP" altLang="en-US" sz="3200" dirty="0"/>
              <a:t>、</a:t>
            </a:r>
            <a:r>
              <a:rPr lang="en-US" altLang="ja-JP" sz="3200" dirty="0" err="1" smtClean="0"/>
              <a:t>uann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2. </a:t>
            </a:r>
            <a:r>
              <a:rPr lang="ja-JP" altLang="ja-JP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聲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化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sz="3200" dirty="0"/>
              <a:t> ng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6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3. 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鼻音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sz="3200" dirty="0"/>
              <a:t> </a:t>
            </a:r>
            <a:r>
              <a:rPr lang="en-US" altLang="ja-JP" sz="3200" dirty="0" err="1"/>
              <a:t>ing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6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4. </a:t>
            </a:r>
            <a:r>
              <a:rPr lang="zh-TW" altLang="ja-JP" sz="3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單</a:t>
            </a:r>
            <a:r>
              <a:rPr lang="ja-JP" altLang="en-US" sz="32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元音韻母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3200" dirty="0"/>
              <a:t> </a:t>
            </a:r>
            <a:r>
              <a:rPr lang="en-US" altLang="ja-JP" sz="3200" dirty="0" err="1" smtClean="0"/>
              <a:t>i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ja-JP" altLang="ja-JP" sz="2400" dirty="0"/>
              <a:t>鼻化元</a:t>
            </a:r>
            <a:r>
              <a:rPr lang="ja-JP" altLang="ja-JP" sz="2400" dirty="0" smtClean="0"/>
              <a:t>音韻母が</a:t>
            </a:r>
            <a:r>
              <a:rPr lang="ja-JP" altLang="en-US" sz="2400" dirty="0" smtClean="0"/>
              <a:t>最も多く</a:t>
            </a:r>
            <a:r>
              <a:rPr lang="en-US" altLang="ja-JP" sz="2400" dirty="0" smtClean="0"/>
              <a:t>16</a:t>
            </a:r>
            <a:r>
              <a:rPr lang="ja-JP" altLang="en-US" sz="2400" dirty="0" smtClean="0"/>
              <a:t>個、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5</a:t>
            </a:r>
            <a:r>
              <a:rPr lang="ja-JP" altLang="ja-JP" sz="2400" dirty="0" smtClean="0"/>
              <a:t>個</a:t>
            </a:r>
            <a:r>
              <a:rPr lang="ja-JP" altLang="en-US" sz="2400" dirty="0" smtClean="0"/>
              <a:t>ある</a:t>
            </a:r>
            <a:r>
              <a:rPr lang="ja-JP" altLang="ja-JP" sz="2400" dirty="0" smtClean="0"/>
              <a:t>單元音韻母</a:t>
            </a:r>
            <a:r>
              <a:rPr lang="en-US" altLang="ja-JP" sz="2400" dirty="0" err="1" smtClean="0"/>
              <a:t>i</a:t>
            </a:r>
            <a:r>
              <a:rPr lang="ja-JP" altLang="ja-JP" dirty="0"/>
              <a:t> </a:t>
            </a:r>
            <a:r>
              <a:rPr lang="ja-JP" altLang="ja-JP" sz="2400" dirty="0"/>
              <a:t>（染</a:t>
            </a:r>
            <a:r>
              <a:rPr lang="en-US" altLang="ja-JP" sz="2400" dirty="0" err="1"/>
              <a:t>ní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年</a:t>
            </a:r>
            <a:r>
              <a:rPr lang="en-US" altLang="ja-JP" sz="2400" dirty="0" err="1"/>
              <a:t>nî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綿</a:t>
            </a:r>
            <a:r>
              <a:rPr lang="en-US" altLang="ja-JP" sz="2400" dirty="0" err="1"/>
              <a:t>mî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麺</a:t>
            </a:r>
            <a:r>
              <a:rPr lang="en-US" altLang="ja-JP" sz="2400" dirty="0" err="1"/>
              <a:t>mī</a:t>
            </a:r>
            <a:r>
              <a:rPr lang="ja-JP" altLang="ja-JP" sz="2400" dirty="0" err="1"/>
              <a:t>、</a:t>
            </a:r>
            <a:r>
              <a:rPr lang="ja-JP" altLang="ja-JP" sz="2400" dirty="0"/>
              <a:t>連</a:t>
            </a:r>
            <a:r>
              <a:rPr lang="en-US" altLang="ja-JP" sz="2400" dirty="0" err="1"/>
              <a:t>nî</a:t>
            </a:r>
            <a:r>
              <a:rPr lang="ja-JP" altLang="ja-JP" sz="2400" dirty="0"/>
              <a:t>）</a:t>
            </a:r>
            <a:r>
              <a:rPr lang="ja-JP" altLang="en-US" sz="2400" dirty="0" smtClean="0"/>
              <a:t>は</a:t>
            </a:r>
            <a:r>
              <a:rPr lang="ja-JP" altLang="en-US" sz="2400" dirty="0"/>
              <a:t>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ja-JP" sz="2400" dirty="0" smtClean="0"/>
              <a:t>聲母が</a:t>
            </a:r>
            <a:r>
              <a:rPr lang="ja-JP" altLang="en-US" sz="2400" dirty="0" smtClean="0"/>
              <a:t>鼻音なので、それも加えると</a:t>
            </a:r>
            <a:r>
              <a:rPr lang="ja-JP" altLang="ja-JP" sz="2400" dirty="0" smtClean="0"/>
              <a:t>鼻化元音韻母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21</a:t>
            </a:r>
            <a:r>
              <a:rPr lang="ja-JP" altLang="en-US" sz="2400" dirty="0" smtClean="0"/>
              <a:t>個になる。</a:t>
            </a:r>
            <a:endParaRPr lang="en-US" altLang="ja-JP" sz="24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4.4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-en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種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1. </a:t>
            </a:r>
            <a:r>
              <a:rPr lang="ja-JP" altLang="ja-JP" sz="3200" dirty="0">
                <a:solidFill>
                  <a:srgbClr val="FF0000"/>
                </a:solidFill>
                <a:latin typeface="+mn-ea"/>
              </a:rPr>
              <a:t>鼻化元音韻母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 err="1" smtClean="0">
                <a:latin typeface="+mn-ea"/>
              </a:rPr>
              <a:t>iann</a:t>
            </a:r>
            <a:r>
              <a:rPr lang="ja-JP" altLang="en-US" sz="3200" dirty="0" smtClean="0"/>
              <a:t> </a:t>
            </a:r>
            <a:r>
              <a:rPr lang="ja-JP" altLang="en-US" sz="3200" dirty="0"/>
              <a:t>：</a:t>
            </a:r>
            <a:r>
              <a:rPr lang="en-US" altLang="ja-JP" sz="3200" dirty="0"/>
              <a:t>1</a:t>
            </a:r>
            <a:r>
              <a:rPr lang="ja-JP" altLang="en-US" sz="3200" dirty="0"/>
              <a:t>個</a:t>
            </a:r>
            <a:r>
              <a:rPr lang="ja-JP" altLang="en-US" sz="3200" dirty="0" smtClean="0">
                <a:latin typeface="+mn-ea"/>
              </a:rPr>
              <a:t>（件</a:t>
            </a:r>
            <a:r>
              <a:rPr lang="en-US" altLang="ja-JP" sz="3200" dirty="0" err="1"/>
              <a:t>kiānn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）、</a:t>
            </a:r>
            <a:r>
              <a:rPr lang="en-US" altLang="ja-JP" sz="3200" dirty="0">
                <a:latin typeface="+mn-ea"/>
              </a:rPr>
              <a:t> </a:t>
            </a:r>
            <a:r>
              <a:rPr lang="en-US" altLang="ja-JP" sz="3200" dirty="0" err="1" smtClean="0">
                <a:latin typeface="+mn-ea"/>
              </a:rPr>
              <a:t>uann</a:t>
            </a:r>
            <a:r>
              <a:rPr lang="ja-JP" altLang="en-US" sz="3200" dirty="0" smtClean="0"/>
              <a:t> </a:t>
            </a:r>
            <a:r>
              <a:rPr lang="ja-JP" altLang="en-US" sz="3200" dirty="0"/>
              <a:t>：</a:t>
            </a:r>
            <a:r>
              <a:rPr lang="en-US" altLang="ja-JP" sz="3200" dirty="0"/>
              <a:t>1</a:t>
            </a:r>
            <a:r>
              <a:rPr lang="ja-JP" altLang="en-US" sz="3200" dirty="0"/>
              <a:t>個</a:t>
            </a:r>
            <a:r>
              <a:rPr lang="ja-JP" altLang="en-US" sz="3200" dirty="0" smtClean="0">
                <a:latin typeface="+mn-ea"/>
              </a:rPr>
              <a:t>（線</a:t>
            </a:r>
            <a:r>
              <a:rPr lang="en-US" altLang="ja-JP" sz="3200" dirty="0" err="1"/>
              <a:t>suànn</a:t>
            </a:r>
            <a:r>
              <a:rPr lang="en-US" altLang="ja-JP" dirty="0"/>
              <a:t> 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 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</a:rPr>
              <a:t>2</a:t>
            </a:r>
            <a:r>
              <a:rPr lang="en-US" altLang="ja-JP" sz="3200" dirty="0">
                <a:latin typeface="+mn-ea"/>
              </a:rPr>
              <a:t>. </a:t>
            </a:r>
            <a:r>
              <a:rPr lang="ja-JP" altLang="ja-JP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聲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化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sz="3200" dirty="0"/>
              <a:t> ng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個（栓</a:t>
            </a:r>
            <a:r>
              <a:rPr lang="en-US" altLang="ja-JP" sz="3200" dirty="0" err="1"/>
              <a:t>sng</a:t>
            </a:r>
            <a:r>
              <a:rPr lang="en-US" altLang="ja-JP" dirty="0"/>
              <a:t> </a:t>
            </a:r>
            <a:r>
              <a:rPr lang="ja-JP" altLang="en-US" sz="3200" dirty="0" smtClean="0"/>
              <a:t>）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3. 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單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元音韻母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e</a:t>
            </a:r>
            <a:r>
              <a:rPr lang="ja-JP" altLang="en-US" sz="3200" dirty="0" smtClean="0"/>
              <a:t>：</a:t>
            </a:r>
            <a:r>
              <a:rPr lang="en-US" altLang="ja-JP" sz="3200" dirty="0"/>
              <a:t>1</a:t>
            </a:r>
            <a:r>
              <a:rPr lang="ja-JP" altLang="en-US" sz="3200" dirty="0" smtClean="0"/>
              <a:t>個（洗</a:t>
            </a:r>
            <a:r>
              <a:rPr lang="en-US" altLang="ja-JP" sz="3200" dirty="0"/>
              <a:t>sé1 </a:t>
            </a:r>
            <a:r>
              <a:rPr lang="ja-JP" altLang="en-US" sz="3200" dirty="0" smtClean="0"/>
              <a:t>）、</a:t>
            </a:r>
            <a:r>
              <a:rPr lang="en-US" altLang="ja-JP" sz="3200" dirty="0" err="1" smtClean="0"/>
              <a:t>ue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個（洗</a:t>
            </a:r>
            <a:r>
              <a:rPr lang="en-US" altLang="ja-JP" sz="3200" dirty="0"/>
              <a:t>sué2 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r>
              <a:rPr lang="en-US" altLang="ja-JP" dirty="0">
                <a:latin typeface="+mn-ea"/>
              </a:rPr>
              <a:t>※</a:t>
            </a:r>
            <a:r>
              <a:rPr lang="ja-JP" altLang="en-US" dirty="0" smtClean="0">
                <a:latin typeface="+mn-ea"/>
              </a:rPr>
              <a:t>「</a:t>
            </a:r>
            <a:r>
              <a:rPr lang="ja-JP" altLang="en-US" dirty="0" err="1" smtClean="0">
                <a:latin typeface="+mn-ea"/>
              </a:rPr>
              <a:t>洗せん</a:t>
            </a:r>
            <a:r>
              <a:rPr lang="ja-JP" altLang="en-US" dirty="0">
                <a:latin typeface="+mn-ea"/>
              </a:rPr>
              <a:t>」は中国語（華語）＜</a:t>
            </a:r>
            <a:r>
              <a:rPr lang="en-US" altLang="ja-JP" dirty="0"/>
              <a:t> </a:t>
            </a:r>
            <a:r>
              <a:rPr lang="en-US" altLang="ja-JP" dirty="0" err="1"/>
              <a:t>xǐ</a:t>
            </a:r>
            <a:r>
              <a:rPr lang="en-US" altLang="ja-JP" dirty="0"/>
              <a:t> </a:t>
            </a:r>
            <a:r>
              <a:rPr lang="ja-JP" altLang="en-US" dirty="0" smtClean="0"/>
              <a:t>（</a:t>
            </a:r>
            <a:r>
              <a:rPr lang="zh-CN" altLang="en-US" dirty="0"/>
              <a:t>ㄒㄧ</a:t>
            </a:r>
            <a:r>
              <a:rPr lang="zh-CN" altLang="en-US" baseline="30000" dirty="0"/>
              <a:t>ˇ </a:t>
            </a:r>
            <a:r>
              <a:rPr lang="ja-JP" altLang="en-US" dirty="0" smtClean="0"/>
              <a:t>）＞</a:t>
            </a:r>
            <a:r>
              <a:rPr lang="ja-JP" altLang="en-US" dirty="0" smtClean="0">
                <a:latin typeface="+mn-ea"/>
              </a:rPr>
              <a:t>も</a:t>
            </a:r>
            <a:r>
              <a:rPr lang="ja-JP" altLang="en-US" dirty="0">
                <a:latin typeface="+mn-ea"/>
              </a:rPr>
              <a:t>対応して</a:t>
            </a:r>
            <a:r>
              <a:rPr lang="ja-JP" altLang="en-US" dirty="0" smtClean="0">
                <a:latin typeface="+mn-ea"/>
              </a:rPr>
              <a:t>いない。</a:t>
            </a:r>
            <a:endParaRPr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770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4.5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37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で発音されるもの→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など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55884"/>
              </p:ext>
            </p:extLst>
          </p:nvPr>
        </p:nvGraphicFramePr>
        <p:xfrm>
          <a:off x="167951" y="4121315"/>
          <a:ext cx="11849875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3602248270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4047512307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3085827373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612407325"/>
                    </a:ext>
                  </a:extLst>
                </a:gridCol>
                <a:gridCol w="1175077">
                  <a:extLst>
                    <a:ext uri="{9D8B030D-6E8A-4147-A177-3AD203B41FA5}">
                      <a16:colId xmlns:a16="http://schemas.microsoft.com/office/drawing/2014/main" val="2505885189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2274764515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3943794234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2223106060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2186761362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3602584558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音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恩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1/un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温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穏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おん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ún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今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こん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4964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66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4.5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37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83619"/>
              </p:ext>
            </p:extLst>
          </p:nvPr>
        </p:nvGraphicFramePr>
        <p:xfrm>
          <a:off x="167950" y="4121315"/>
          <a:ext cx="11849877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550">
                  <a:extLst>
                    <a:ext uri="{9D8B030D-6E8A-4147-A177-3AD203B41FA5}">
                      <a16:colId xmlns:a16="http://schemas.microsoft.com/office/drawing/2014/main" val="3735481432"/>
                    </a:ext>
                  </a:extLst>
                </a:gridCol>
                <a:gridCol w="1163097">
                  <a:extLst>
                    <a:ext uri="{9D8B030D-6E8A-4147-A177-3AD203B41FA5}">
                      <a16:colId xmlns:a16="http://schemas.microsoft.com/office/drawing/2014/main" val="778006934"/>
                    </a:ext>
                  </a:extLst>
                </a:gridCol>
                <a:gridCol w="1161916">
                  <a:extLst>
                    <a:ext uri="{9D8B030D-6E8A-4147-A177-3AD203B41FA5}">
                      <a16:colId xmlns:a16="http://schemas.microsoft.com/office/drawing/2014/main" val="1631496580"/>
                    </a:ext>
                  </a:extLst>
                </a:gridCol>
                <a:gridCol w="1169015">
                  <a:extLst>
                    <a:ext uri="{9D8B030D-6E8A-4147-A177-3AD203B41FA5}">
                      <a16:colId xmlns:a16="http://schemas.microsoft.com/office/drawing/2014/main" val="2012588192"/>
                    </a:ext>
                  </a:extLst>
                </a:gridCol>
                <a:gridCol w="1164280">
                  <a:extLst>
                    <a:ext uri="{9D8B030D-6E8A-4147-A177-3AD203B41FA5}">
                      <a16:colId xmlns:a16="http://schemas.microsoft.com/office/drawing/2014/main" val="1923763991"/>
                    </a:ext>
                  </a:extLst>
                </a:gridCol>
                <a:gridCol w="1169015">
                  <a:extLst>
                    <a:ext uri="{9D8B030D-6E8A-4147-A177-3AD203B41FA5}">
                      <a16:colId xmlns:a16="http://schemas.microsoft.com/office/drawing/2014/main" val="3415835629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2606313269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1127376405"/>
                    </a:ext>
                  </a:extLst>
                </a:gridCol>
                <a:gridCol w="1167830">
                  <a:extLst>
                    <a:ext uri="{9D8B030D-6E8A-4147-A177-3AD203B41FA5}">
                      <a16:colId xmlns:a16="http://schemas.microsoft.com/office/drawing/2014/main" val="525708437"/>
                    </a:ext>
                  </a:extLst>
                </a:gridCol>
                <a:gridCol w="1263672">
                  <a:extLst>
                    <a:ext uri="{9D8B030D-6E8A-4147-A177-3AD203B41FA5}">
                      <a16:colId xmlns:a16="http://schemas.microsoft.com/office/drawing/2014/main" val="257846794"/>
                    </a:ext>
                  </a:extLst>
                </a:gridCol>
              </a:tblGrid>
              <a:tr h="7111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損</a:t>
                      </a:r>
                      <a:r>
                        <a:rPr lang="ja-JP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そん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頓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とん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tùn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本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ほん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pún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門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もん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bûn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問</a:t>
                      </a:r>
                      <a:r>
                        <a:rPr lang="ja-JP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もん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būn</a:t>
                      </a:r>
                      <a:r>
                        <a:rPr lang="ja-JP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文</a:t>
                      </a:r>
                      <a:endParaRPr lang="ja-JP" sz="2000" kern="10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5493453"/>
                  </a:ext>
                </a:extLst>
              </a:tr>
              <a:tr h="711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sńg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tǹg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pńg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mn̂g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mn̄g</a:t>
                      </a:r>
                      <a:r>
                        <a:rPr lang="ja-JP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白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951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3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4.5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37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とは発音しないもの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44648"/>
              </p:ext>
            </p:extLst>
          </p:nvPr>
        </p:nvGraphicFramePr>
        <p:xfrm>
          <a:off x="167953" y="4121315"/>
          <a:ext cx="11849873" cy="1422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22">
                  <a:extLst>
                    <a:ext uri="{9D8B030D-6E8A-4147-A177-3AD203B41FA5}">
                      <a16:colId xmlns:a16="http://schemas.microsoft.com/office/drawing/2014/main" val="3845210383"/>
                    </a:ext>
                  </a:extLst>
                </a:gridCol>
                <a:gridCol w="1170299">
                  <a:extLst>
                    <a:ext uri="{9D8B030D-6E8A-4147-A177-3AD203B41FA5}">
                      <a16:colId xmlns:a16="http://schemas.microsoft.com/office/drawing/2014/main" val="910535974"/>
                    </a:ext>
                  </a:extLst>
                </a:gridCol>
                <a:gridCol w="1172687">
                  <a:extLst>
                    <a:ext uri="{9D8B030D-6E8A-4147-A177-3AD203B41FA5}">
                      <a16:colId xmlns:a16="http://schemas.microsoft.com/office/drawing/2014/main" val="3870256623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258622306"/>
                    </a:ext>
                  </a:extLst>
                </a:gridCol>
                <a:gridCol w="1175075">
                  <a:extLst>
                    <a:ext uri="{9D8B030D-6E8A-4147-A177-3AD203B41FA5}">
                      <a16:colId xmlns:a16="http://schemas.microsoft.com/office/drawing/2014/main" val="2703566178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3668614517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1501981733"/>
                    </a:ext>
                  </a:extLst>
                </a:gridCol>
                <a:gridCol w="1179853">
                  <a:extLst>
                    <a:ext uri="{9D8B030D-6E8A-4147-A177-3AD203B41FA5}">
                      <a16:colId xmlns:a16="http://schemas.microsoft.com/office/drawing/2014/main" val="804004828"/>
                    </a:ext>
                  </a:extLst>
                </a:gridCol>
                <a:gridCol w="1178658">
                  <a:extLst>
                    <a:ext uri="{9D8B030D-6E8A-4147-A177-3AD203B41FA5}">
                      <a16:colId xmlns:a16="http://schemas.microsoft.com/office/drawing/2014/main" val="2777297526"/>
                    </a:ext>
                  </a:extLst>
                </a:gridCol>
                <a:gridCol w="1275386">
                  <a:extLst>
                    <a:ext uri="{9D8B030D-6E8A-4147-A177-3AD203B41FA5}">
                      <a16:colId xmlns:a16="http://schemas.microsoft.com/office/drawing/2014/main" val="887611573"/>
                    </a:ext>
                  </a:extLst>
                </a:gridCol>
              </a:tblGrid>
              <a:tr h="14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紺</a:t>
                      </a:r>
                      <a:r>
                        <a:rPr lang="ja-JP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こん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khóng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ja-JP" sz="2000" kern="100" dirty="0">
                        <a:effectLst/>
                        <a:latin typeface="Times New Roman" panose="02020603050405020304" pitchFamily="18" charset="0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74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0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4.5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/>
              <a:t>と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される漢字 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37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16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うち、</a:t>
            </a:r>
            <a:endParaRPr lang="en-US" altLang="ja-JP" sz="32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3200" dirty="0" smtClean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 &lt;-m&gt;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で発音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されるもの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83.3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8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ほかに別の字音も持つもの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13.9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 smtClean="0">
                <a:solidFill>
                  <a:srgbClr val="222222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は発音しないもの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ja-JP" sz="3200" dirty="0" smtClean="0"/>
              <a:t>（</a:t>
            </a:r>
            <a:r>
              <a:rPr lang="en-US" altLang="ja-JP" sz="3200" dirty="0" smtClean="0"/>
              <a:t>2.8</a:t>
            </a:r>
            <a:r>
              <a:rPr lang="ja-JP" altLang="ja-JP" sz="3200" dirty="0" smtClean="0"/>
              <a:t>％</a:t>
            </a:r>
            <a:r>
              <a:rPr lang="ja-JP" altLang="ja-JP" sz="3200" dirty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）だけ</a:t>
            </a:r>
            <a:r>
              <a:rPr lang="ja-JP" altLang="en-US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でも</a:t>
            </a:r>
            <a:r>
              <a:rPr lang="en-US" altLang="ja-JP" sz="3200" dirty="0" smtClean="0"/>
              <a:t>80</a:t>
            </a:r>
            <a:r>
              <a:rPr lang="ja-JP" altLang="ja-JP" sz="3200" dirty="0"/>
              <a:t>％</a:t>
            </a:r>
            <a:r>
              <a:rPr lang="ja-JP" altLang="en-US" sz="3200" dirty="0"/>
              <a:t>以上、</a:t>
            </a:r>
            <a:r>
              <a:rPr lang="en-US" altLang="ja-JP" sz="3200" dirty="0"/>
              <a:t>2</a:t>
            </a:r>
            <a:r>
              <a:rPr lang="ja-JP" altLang="en-US" sz="3200" dirty="0"/>
              <a:t>）を含めると約</a:t>
            </a:r>
            <a:r>
              <a:rPr lang="en-US" altLang="ja-JP" sz="3200" dirty="0" smtClean="0"/>
              <a:t>97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となり、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高い</a:t>
            </a:r>
            <a:r>
              <a:rPr lang="ja-JP" altLang="en-US" sz="3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割合で対応関係が認められる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solidFill>
                <a:srgbClr val="222222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2502350" y="6373913"/>
            <a:ext cx="951547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※37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個のうち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『</a:t>
            </a:r>
            <a:r>
              <a:rPr lang="zh-TW" altLang="en-US" sz="2000" dirty="0">
                <a:solidFill>
                  <a:srgbClr val="222222"/>
                </a:solidFill>
                <a:latin typeface="游ゴシック 本文"/>
                <a:cs typeface="Times New Roman" panose="02020603050405020304" pitchFamily="18" charset="0"/>
              </a:rPr>
              <a:t>辭典</a:t>
            </a:r>
            <a:r>
              <a:rPr lang="en-US" altLang="ja-JP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』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en-US" sz="20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載っていない字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個あり、計</a:t>
            </a:r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36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個を調べたことになる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216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11849876" cy="1325563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4.5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b="1" dirty="0" smtClean="0"/>
              <a:t>-on</a:t>
            </a:r>
            <a:r>
              <a:rPr lang="ja-JP" altLang="en-US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対応する</a:t>
            </a:r>
            <a:r>
              <a:rPr lang="ja-JP" altLang="ja-JP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閩南語韻母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3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 smtClean="0"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種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>
                <a:latin typeface="+mn-ea"/>
              </a:rPr>
              <a:t>1. </a:t>
            </a:r>
            <a:r>
              <a:rPr lang="ja-JP" altLang="ja-JP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聲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化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sz="3200" dirty="0"/>
              <a:t> ng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個</a:t>
            </a:r>
            <a:endParaRPr lang="en-US" altLang="ja-JP" sz="3200" dirty="0">
              <a:latin typeface="+mn-ea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とは発音しない字音</a:t>
            </a:r>
            <a:r>
              <a:rPr lang="ja-JP" altLang="en-US" sz="3200" dirty="0"/>
              <a:t>の内訳</a:t>
            </a:r>
            <a:r>
              <a:rPr lang="ja-JP" altLang="en-US" sz="3200" dirty="0" err="1"/>
              <a:t>ー</a:t>
            </a:r>
            <a:r>
              <a:rPr lang="ja-JP" altLang="en-US" sz="3200" dirty="0"/>
              <a:t>ー以下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1</a:t>
            </a:r>
            <a:r>
              <a:rPr lang="en-US" altLang="ja-JP" sz="3200" dirty="0" smtClean="0"/>
              <a:t>.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鼻音</a:t>
            </a:r>
            <a:r>
              <a:rPr lang="ja-JP" altLang="en-US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韻母　　　</a:t>
            </a:r>
            <a:r>
              <a:rPr lang="en-US" altLang="ja-JP" sz="3200" dirty="0"/>
              <a:t> </a:t>
            </a:r>
            <a:r>
              <a:rPr lang="en-US" altLang="ja-JP" sz="3200" dirty="0" err="1" smtClean="0"/>
              <a:t>ong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個（紺</a:t>
            </a:r>
            <a:r>
              <a:rPr lang="en-US" altLang="ja-JP" sz="3200" dirty="0" err="1"/>
              <a:t>khóng</a:t>
            </a:r>
            <a:r>
              <a:rPr lang="ja-JP" altLang="en-US" sz="3200" dirty="0" smtClean="0"/>
              <a:t>）</a:t>
            </a:r>
            <a:endParaRPr lang="en-US" altLang="ja-JP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961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en-US" b="1" kern="100" dirty="0" smtClean="0">
                <a:latin typeface="+mn-ea"/>
                <a:ea typeface="+mn-ea"/>
                <a:cs typeface="Times New Roman" panose="02020603050405020304" pitchFamily="18" charset="0"/>
              </a:rPr>
              <a:t>日本漢字音</a:t>
            </a:r>
            <a:r>
              <a:rPr lang="ja-JP" altLang="en-US" sz="4400" b="1" kern="100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日本</a:t>
            </a:r>
            <a:r>
              <a:rPr lang="ja-JP" altLang="en-US" sz="3200" dirty="0">
                <a:effectLst/>
                <a:latin typeface="+mn-ea"/>
                <a:cs typeface="Times New Roman" panose="02020603050405020304" pitchFamily="18" charset="0"/>
              </a:rPr>
              <a:t>漢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は母音の観点から大きく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以下の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種類に分けられる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短母音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ja-JP" sz="3200" dirty="0"/>
              <a:t>-</a:t>
            </a:r>
            <a:r>
              <a:rPr lang="en-US" altLang="ja-JP" sz="3200" dirty="0" smtClean="0"/>
              <a:t>a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/>
              <a:t>-</a:t>
            </a:r>
            <a:r>
              <a:rPr lang="en-US" altLang="ja-JP" sz="3200" dirty="0" err="1" smtClean="0"/>
              <a:t>i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/>
              <a:t>-</a:t>
            </a:r>
            <a:r>
              <a:rPr lang="en-US" altLang="ja-JP" sz="3200" dirty="0" smtClean="0"/>
              <a:t>u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/>
              <a:t>-</a:t>
            </a:r>
            <a:r>
              <a:rPr lang="en-US" altLang="ja-JP" sz="3200" dirty="0" smtClean="0"/>
              <a:t>e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/>
              <a:t>-</a:t>
            </a:r>
            <a:r>
              <a:rPr lang="en-US" altLang="ja-JP" sz="3200" dirty="0" smtClean="0"/>
              <a:t>o 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「亜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あ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、企き、須す、是</a:t>
            </a:r>
            <a:r>
              <a:rPr lang="ja-JP" altLang="en-US" sz="3200" dirty="0" err="1">
                <a:latin typeface="+mn-ea"/>
                <a:cs typeface="Times New Roman" panose="02020603050405020304" pitchFamily="18" charset="0"/>
              </a:rPr>
              <a:t>ぜ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、旅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りょ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」など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566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二重母音：</a:t>
            </a:r>
            <a:r>
              <a:rPr lang="en-US" altLang="ja-JP" sz="3200" dirty="0" smtClean="0"/>
              <a:t>-</a:t>
            </a:r>
            <a:r>
              <a:rPr lang="en-US" altLang="ja-JP" sz="3200" dirty="0" err="1" smtClean="0"/>
              <a:t>ui</a:t>
            </a:r>
            <a:r>
              <a:rPr lang="ja-JP" altLang="en-US" sz="3200" dirty="0"/>
              <a:t>・</a:t>
            </a:r>
            <a:r>
              <a:rPr lang="en-US" altLang="ja-JP" sz="3200" dirty="0" smtClean="0"/>
              <a:t>-</a:t>
            </a:r>
            <a:r>
              <a:rPr lang="en-US" altLang="ja-JP" sz="3200" dirty="0" err="1" smtClean="0"/>
              <a:t>ai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「類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るい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、最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さい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など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140</a:t>
            </a: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長音：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uu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ee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oo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「九きゅう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平へ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い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東とう」など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650</a:t>
            </a: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入声音：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ku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ki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tu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-</a:t>
            </a:r>
            <a:r>
              <a:rPr lang="en-US" altLang="ja-JP" sz="3200" dirty="0" err="1" smtClean="0">
                <a:latin typeface="+mn-ea"/>
                <a:cs typeface="Times New Roman" panose="02020603050405020304" pitchFamily="18" charset="0"/>
              </a:rPr>
              <a:t>ti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「握あく、域いき、鉄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てつ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、吉きち」など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350</a:t>
            </a:r>
          </a:p>
          <a:p>
            <a:pPr marL="0" indent="0">
              <a:buNone/>
            </a:pPr>
            <a:r>
              <a:rPr lang="en-US" altLang="ja-JP" sz="3200" dirty="0">
                <a:latin typeface="+mn-ea"/>
                <a:cs typeface="Times New Roman" panose="02020603050405020304" pitchFamily="18" charset="0"/>
              </a:rPr>
              <a:t>5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撥音：</a:t>
            </a:r>
            <a:r>
              <a:rPr lang="en-US" altLang="ja-JP" sz="3200" dirty="0" smtClean="0"/>
              <a:t>-an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/>
              <a:t>-in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/>
              <a:t>-un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/>
              <a:t>-en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dirty="0" smtClean="0"/>
              <a:t>-on 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「缶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ん、引いん、軍ぐん、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仙せん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、論</a:t>
            </a:r>
            <a:r>
              <a:rPr lang="ja-JP" altLang="en-US" sz="3200" dirty="0" err="1" smtClean="0">
                <a:latin typeface="+mn-ea"/>
                <a:cs typeface="Times New Roman" panose="02020603050405020304" pitchFamily="18" charset="0"/>
              </a:rPr>
              <a:t>ろん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」など</a:t>
            </a:r>
            <a:r>
              <a:rPr lang="en-US" altLang="ja-JP" sz="3200" dirty="0" smtClean="0">
                <a:latin typeface="+mn-ea"/>
                <a:cs typeface="Times New Roman" panose="02020603050405020304" pitchFamily="18" charset="0"/>
              </a:rPr>
              <a:t>430</a:t>
            </a:r>
            <a:endParaRPr lang="en-US" altLang="ja-JP" sz="32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11215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ja-JP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</a:t>
            </a:r>
            <a:r>
              <a:rPr lang="ja-JP" altLang="en-US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漢字音の</a:t>
            </a:r>
            <a:r>
              <a:rPr lang="ja-JP" altLang="en-US" sz="3200" b="1" dirty="0">
                <a:solidFill>
                  <a:srgbClr val="222222"/>
                </a:solidFill>
                <a:latin typeface="+mn-ea"/>
                <a:ea typeface="+mn-ea"/>
                <a:cs typeface="Times New Roman" panose="02020603050405020304" pitchFamily="18" charset="0"/>
              </a:rPr>
              <a:t>撥音</a:t>
            </a:r>
            <a:r>
              <a:rPr lang="ja-JP" altLang="en-US" sz="3200" b="1" dirty="0" smtClean="0">
                <a:latin typeface="+mn-ea"/>
                <a:ea typeface="+mn-ea"/>
              </a:rPr>
              <a:t>と</a:t>
            </a:r>
            <a:r>
              <a:rPr lang="ja-JP" altLang="ja-JP" sz="32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閩南語韻母</a:t>
            </a:r>
            <a:r>
              <a:rPr lang="ja-JP" altLang="en-US" sz="3200" b="1" dirty="0">
                <a:latin typeface="+mn-ea"/>
                <a:ea typeface="+mn-ea"/>
              </a:rPr>
              <a:t>の対応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で発音される</a:t>
            </a:r>
            <a:r>
              <a:rPr lang="ja-JP" altLang="en-US" sz="24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ほかに別の字音も持つ</a:t>
            </a:r>
            <a:r>
              <a:rPr lang="ja-JP" altLang="ja-JP" sz="24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24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2400" dirty="0">
                <a:latin typeface="+mn-ea"/>
                <a:cs typeface="Times New Roman" panose="02020603050405020304" pitchFamily="18" charset="0"/>
              </a:rPr>
              <a:t>とは発音しない</a:t>
            </a:r>
            <a:r>
              <a:rPr lang="ja-JP" altLang="ja-JP" sz="2400" dirty="0" smtClean="0"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-an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53.9</a:t>
            </a:r>
            <a:r>
              <a:rPr lang="ja-JP" altLang="en-US" sz="3200" dirty="0" smtClean="0"/>
              <a:t>％、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43.8</a:t>
            </a:r>
            <a:r>
              <a:rPr lang="ja-JP" altLang="en-US" sz="3200" dirty="0" smtClean="0"/>
              <a:t>％、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）＋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）＝</a:t>
            </a:r>
            <a:r>
              <a:rPr lang="en-US" altLang="ja-JP" sz="3200" dirty="0" smtClean="0">
                <a:solidFill>
                  <a:srgbClr val="FF0000"/>
                </a:solidFill>
              </a:rPr>
              <a:t>97.7</a:t>
            </a:r>
            <a:r>
              <a:rPr lang="ja-JP" altLang="en-US" sz="3200" dirty="0" smtClean="0">
                <a:solidFill>
                  <a:srgbClr val="FF0000"/>
                </a:solidFill>
              </a:rPr>
              <a:t>％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94.2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3.5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　</a:t>
            </a:r>
            <a:r>
              <a:rPr lang="en-US" altLang="ja-JP" sz="3200" dirty="0"/>
              <a:t>1</a:t>
            </a:r>
            <a:r>
              <a:rPr lang="ja-JP" altLang="en-US" sz="3200" dirty="0"/>
              <a:t>）＋</a:t>
            </a:r>
            <a:r>
              <a:rPr lang="en-US" altLang="ja-JP" sz="3200" dirty="0"/>
              <a:t>2</a:t>
            </a:r>
            <a:r>
              <a:rPr lang="ja-JP" altLang="en-US" sz="3200" dirty="0"/>
              <a:t>）＝</a:t>
            </a:r>
            <a:r>
              <a:rPr lang="en-US" altLang="ja-JP" sz="3200" dirty="0" smtClean="0">
                <a:solidFill>
                  <a:srgbClr val="FF0000"/>
                </a:solidFill>
              </a:rPr>
              <a:t>97.7%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endParaRPr lang="en-US" altLang="ja-JP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 smtClean="0">
                <a:solidFill>
                  <a:srgbClr val="FF0000"/>
                </a:solidFill>
              </a:rPr>
              <a:t>100%</a:t>
            </a: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en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70.4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26.4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　</a:t>
            </a:r>
            <a:r>
              <a:rPr lang="en-US" altLang="ja-JP" sz="3200" dirty="0"/>
              <a:t>1</a:t>
            </a:r>
            <a:r>
              <a:rPr lang="ja-JP" altLang="en-US" sz="3200" dirty="0"/>
              <a:t>）＋</a:t>
            </a:r>
            <a:r>
              <a:rPr lang="en-US" altLang="ja-JP" sz="3200" dirty="0"/>
              <a:t>2</a:t>
            </a:r>
            <a:r>
              <a:rPr lang="ja-JP" altLang="en-US" sz="3200" dirty="0"/>
              <a:t>）＝</a:t>
            </a:r>
            <a:r>
              <a:rPr lang="en-US" altLang="ja-JP" sz="3200" dirty="0" smtClean="0">
                <a:solidFill>
                  <a:srgbClr val="FF0000"/>
                </a:solidFill>
              </a:rPr>
              <a:t>96.8%</a:t>
            </a: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83.3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 smtClean="0"/>
              <a:t>13.9</a:t>
            </a:r>
            <a:r>
              <a:rPr lang="ja-JP" altLang="en-US" sz="3200" dirty="0" smtClean="0"/>
              <a:t>％</a:t>
            </a:r>
            <a:r>
              <a:rPr lang="ja-JP" altLang="en-US" sz="3200" dirty="0"/>
              <a:t>、　</a:t>
            </a:r>
            <a:r>
              <a:rPr lang="en-US" altLang="ja-JP" sz="3200" dirty="0"/>
              <a:t>1</a:t>
            </a:r>
            <a:r>
              <a:rPr lang="ja-JP" altLang="en-US" sz="3200" dirty="0"/>
              <a:t>）＋</a:t>
            </a:r>
            <a:r>
              <a:rPr lang="en-US" altLang="ja-JP" sz="3200" dirty="0"/>
              <a:t>2</a:t>
            </a:r>
            <a:r>
              <a:rPr lang="ja-JP" altLang="en-US" sz="3200" dirty="0"/>
              <a:t>）＝</a:t>
            </a:r>
            <a:r>
              <a:rPr lang="en-US" altLang="ja-JP" sz="3200" dirty="0" smtClean="0">
                <a:solidFill>
                  <a:srgbClr val="FF0000"/>
                </a:solidFill>
              </a:rPr>
              <a:t>97.2%</a:t>
            </a:r>
            <a:endParaRPr lang="en-US" altLang="ja-JP" sz="3200" dirty="0">
              <a:solidFill>
                <a:srgbClr val="FF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ja-JP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</a:t>
            </a:r>
            <a:r>
              <a:rPr lang="ja-JP" altLang="en-US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漢字音の</a:t>
            </a:r>
            <a:r>
              <a:rPr lang="ja-JP" altLang="en-US" sz="3200" b="1" dirty="0">
                <a:solidFill>
                  <a:srgbClr val="222222"/>
                </a:solidFill>
                <a:latin typeface="+mn-ea"/>
                <a:ea typeface="+mn-ea"/>
                <a:cs typeface="Times New Roman" panose="02020603050405020304" pitchFamily="18" charset="0"/>
              </a:rPr>
              <a:t>撥音</a:t>
            </a:r>
            <a:r>
              <a:rPr lang="ja-JP" altLang="en-US" sz="3200" b="1" dirty="0" smtClean="0">
                <a:latin typeface="+mn-ea"/>
                <a:ea typeface="+mn-ea"/>
              </a:rPr>
              <a:t>と</a:t>
            </a:r>
            <a:r>
              <a:rPr lang="ja-JP" altLang="ja-JP" sz="32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閩南語韻母</a:t>
            </a:r>
            <a:r>
              <a:rPr lang="ja-JP" altLang="en-US" sz="3200" b="1" dirty="0">
                <a:latin typeface="+mn-ea"/>
                <a:ea typeface="+mn-ea"/>
              </a:rPr>
              <a:t>の対応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24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で発音される</a:t>
            </a:r>
            <a:r>
              <a:rPr lang="ja-JP" altLang="en-US" sz="24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2400" dirty="0">
                <a:latin typeface="+mn-ea"/>
                <a:cs typeface="Times New Roman" panose="02020603050405020304" pitchFamily="18" charset="0"/>
              </a:rPr>
              <a:t>ほかに別の字音も持つ</a:t>
            </a:r>
            <a:r>
              <a:rPr lang="ja-JP" altLang="ja-JP" sz="2400" dirty="0" smtClean="0"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222222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とは発音しない</a:t>
            </a:r>
            <a:r>
              <a:rPr lang="ja-JP" altLang="ja-JP" sz="24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 smtClean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-an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）</a:t>
            </a:r>
            <a:r>
              <a:rPr lang="en-US" altLang="ja-JP" sz="3200" dirty="0" smtClean="0">
                <a:solidFill>
                  <a:srgbClr val="FF0000"/>
                </a:solidFill>
              </a:rPr>
              <a:t>2.3%</a:t>
            </a:r>
            <a:r>
              <a:rPr lang="ja-JP" altLang="en-US" sz="3200" dirty="0">
                <a:latin typeface="+mn-ea"/>
              </a:rPr>
              <a:t>（換</a:t>
            </a:r>
            <a:r>
              <a:rPr lang="en-US" altLang="ja-JP" sz="3200" dirty="0" err="1"/>
              <a:t>uānn</a:t>
            </a:r>
            <a:r>
              <a:rPr lang="en-US" altLang="ja-JP" sz="3200" dirty="0"/>
              <a:t> </a:t>
            </a:r>
            <a:r>
              <a:rPr lang="ja-JP" altLang="en-US" sz="3200" dirty="0" err="1">
                <a:latin typeface="+mn-ea"/>
              </a:rPr>
              <a:t>、</a:t>
            </a:r>
            <a:r>
              <a:rPr lang="ja-JP" altLang="en-US" sz="3200" dirty="0">
                <a:latin typeface="+mn-ea"/>
              </a:rPr>
              <a:t>炭</a:t>
            </a:r>
            <a:r>
              <a:rPr lang="en-US" altLang="ja-JP" sz="3200" dirty="0" err="1"/>
              <a:t>thuànn</a:t>
            </a:r>
            <a:r>
              <a:rPr lang="en-US" altLang="ja-JP" sz="3200" dirty="0"/>
              <a:t> </a:t>
            </a:r>
            <a:r>
              <a:rPr lang="ja-JP" altLang="en-US" sz="3200" dirty="0" err="1">
                <a:latin typeface="+mn-ea"/>
              </a:rPr>
              <a:t>、</a:t>
            </a:r>
            <a:r>
              <a:rPr lang="ja-JP" altLang="en-US" sz="3200" dirty="0">
                <a:latin typeface="+mn-ea"/>
              </a:rPr>
              <a:t>判</a:t>
            </a:r>
            <a:r>
              <a:rPr lang="en-US" altLang="ja-JP" sz="3200" dirty="0" err="1"/>
              <a:t>phuànn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/>
              <a:t>　 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）</a:t>
            </a:r>
            <a:r>
              <a:rPr lang="en-US" altLang="ja-JP" sz="3200" dirty="0" smtClean="0">
                <a:solidFill>
                  <a:srgbClr val="FF0000"/>
                </a:solidFill>
              </a:rPr>
              <a:t>2.3%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en-US" sz="3200" dirty="0">
                <a:latin typeface="+mn-ea"/>
              </a:rPr>
              <a:t>院</a:t>
            </a:r>
            <a:r>
              <a:rPr lang="en-US" altLang="ja-JP" sz="3200" dirty="0" err="1" smtClean="0"/>
              <a:t>īnn</a:t>
            </a:r>
            <a:r>
              <a:rPr lang="ja-JP" altLang="en-US" sz="3200" dirty="0" err="1"/>
              <a:t>、</a:t>
            </a:r>
            <a:r>
              <a:rPr lang="ja-JP" altLang="en-US" sz="3200" dirty="0" smtClean="0">
                <a:latin typeface="+mn-ea"/>
              </a:rPr>
              <a:t>厘</a:t>
            </a:r>
            <a:r>
              <a:rPr lang="en-US" altLang="ja-JP" sz="3200" dirty="0" err="1"/>
              <a:t>lî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）</a:t>
            </a:r>
            <a:endParaRPr lang="en-US" altLang="ja-JP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）</a:t>
            </a:r>
            <a:r>
              <a:rPr lang="ja-JP" altLang="en-US" sz="3200" dirty="0" smtClean="0">
                <a:solidFill>
                  <a:srgbClr val="FF0000"/>
                </a:solidFill>
              </a:rPr>
              <a:t>0</a:t>
            </a:r>
            <a:r>
              <a:rPr lang="en-US" altLang="ja-JP" sz="3200" dirty="0" smtClean="0">
                <a:solidFill>
                  <a:srgbClr val="FF0000"/>
                </a:solidFill>
              </a:rPr>
              <a:t>%</a:t>
            </a: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en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）</a:t>
            </a:r>
            <a:r>
              <a:rPr lang="en-US" altLang="ja-JP" sz="3200" dirty="0" smtClean="0">
                <a:solidFill>
                  <a:srgbClr val="FF0000"/>
                </a:solidFill>
              </a:rPr>
              <a:t>3.2%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en-US" sz="3200" dirty="0">
                <a:latin typeface="+mn-ea"/>
              </a:rPr>
              <a:t>件</a:t>
            </a:r>
            <a:r>
              <a:rPr lang="en-US" altLang="ja-JP" sz="3200" dirty="0" err="1"/>
              <a:t>kiānn</a:t>
            </a:r>
            <a:r>
              <a:rPr lang="en-US" altLang="ja-JP" sz="3200" dirty="0"/>
              <a:t> </a:t>
            </a:r>
            <a:r>
              <a:rPr lang="ja-JP" altLang="en-US" sz="3200" dirty="0" err="1"/>
              <a:t>、</a:t>
            </a:r>
            <a:r>
              <a:rPr lang="ja-JP" altLang="en-US" sz="3200" dirty="0" smtClean="0">
                <a:latin typeface="+mn-ea"/>
              </a:rPr>
              <a:t>線</a:t>
            </a:r>
            <a:r>
              <a:rPr lang="en-US" altLang="ja-JP" sz="3200" dirty="0" err="1"/>
              <a:t>suànn</a:t>
            </a:r>
            <a:r>
              <a:rPr lang="en-US" altLang="ja-JP" sz="3200" dirty="0"/>
              <a:t> </a:t>
            </a:r>
            <a:r>
              <a:rPr lang="ja-JP" altLang="en-US" sz="3200" dirty="0" err="1" smtClean="0"/>
              <a:t>、</a:t>
            </a:r>
            <a:r>
              <a:rPr lang="ja-JP" altLang="en-US" sz="3200" dirty="0" smtClean="0"/>
              <a:t>栓</a:t>
            </a:r>
            <a:r>
              <a:rPr lang="en-US" altLang="ja-JP" sz="3200" dirty="0" err="1" smtClean="0"/>
              <a:t>sng</a:t>
            </a:r>
            <a:r>
              <a:rPr lang="ja-JP" altLang="en-US" sz="3200" dirty="0" err="1" smtClean="0"/>
              <a:t>、</a:t>
            </a:r>
            <a:r>
              <a:rPr lang="ja-JP" altLang="en-US" sz="3200" dirty="0" smtClean="0"/>
              <a:t>洗</a:t>
            </a:r>
            <a:r>
              <a:rPr lang="en-US" altLang="ja-JP" sz="3200" dirty="0" err="1" smtClean="0"/>
              <a:t>sé</a:t>
            </a:r>
            <a:r>
              <a:rPr lang="en-US" altLang="ja-JP" sz="3200" dirty="0" smtClean="0"/>
              <a:t>/</a:t>
            </a:r>
            <a:r>
              <a:rPr lang="en-US" altLang="ja-JP" sz="3200" dirty="0" err="1" smtClean="0"/>
              <a:t>sué</a:t>
            </a:r>
            <a:r>
              <a:rPr lang="en-US" altLang="ja-JP" sz="3200" dirty="0" smtClean="0"/>
              <a:t> </a:t>
            </a:r>
            <a:r>
              <a:rPr lang="ja-JP" altLang="en-US" sz="3200" dirty="0"/>
              <a:t>）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）</a:t>
            </a:r>
            <a:r>
              <a:rPr lang="en-US" altLang="ja-JP" sz="3200" dirty="0" smtClean="0">
                <a:solidFill>
                  <a:srgbClr val="FF0000"/>
                </a:solidFill>
              </a:rPr>
              <a:t>2.8%</a:t>
            </a:r>
            <a:r>
              <a:rPr lang="ja-JP" altLang="en-US" sz="3200" dirty="0" smtClean="0"/>
              <a:t>（</a:t>
            </a:r>
            <a:r>
              <a:rPr lang="ja-JP" altLang="en-US" sz="3200" dirty="0"/>
              <a:t>紺</a:t>
            </a:r>
            <a:r>
              <a:rPr lang="en-US" altLang="ja-JP" sz="3200" dirty="0" err="1" smtClean="0"/>
              <a:t>khóng</a:t>
            </a:r>
            <a:r>
              <a:rPr lang="ja-JP" altLang="en-US" sz="3200" dirty="0" smtClean="0"/>
              <a:t>）</a:t>
            </a:r>
            <a:endParaRPr lang="en-US" altLang="ja-JP" sz="3200" dirty="0">
              <a:solidFill>
                <a:srgbClr val="FF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9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ja-JP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日本</a:t>
            </a:r>
            <a:r>
              <a:rPr lang="ja-JP" altLang="en-US" sz="3200" b="1" dirty="0" smtClean="0">
                <a:effectLst/>
                <a:latin typeface="+mn-ea"/>
                <a:ea typeface="+mn-ea"/>
                <a:cs typeface="Times New Roman" panose="02020603050405020304" pitchFamily="18" charset="0"/>
              </a:rPr>
              <a:t>漢字音の</a:t>
            </a:r>
            <a:r>
              <a:rPr lang="ja-JP" altLang="en-US" sz="3200" b="1" dirty="0">
                <a:solidFill>
                  <a:srgbClr val="222222"/>
                </a:solidFill>
                <a:latin typeface="+mn-ea"/>
                <a:ea typeface="+mn-ea"/>
                <a:cs typeface="Times New Roman" panose="02020603050405020304" pitchFamily="18" charset="0"/>
              </a:rPr>
              <a:t>撥音</a:t>
            </a:r>
            <a:r>
              <a:rPr lang="ja-JP" altLang="en-US" sz="3200" b="1" dirty="0" smtClean="0">
                <a:latin typeface="+mn-ea"/>
                <a:ea typeface="+mn-ea"/>
              </a:rPr>
              <a:t>と</a:t>
            </a:r>
            <a:r>
              <a:rPr lang="ja-JP" altLang="ja-JP" sz="32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閩南語韻母</a:t>
            </a:r>
            <a:r>
              <a:rPr lang="ja-JP" altLang="en-US" sz="3200" b="1" dirty="0">
                <a:latin typeface="+mn-ea"/>
                <a:ea typeface="+mn-ea"/>
              </a:rPr>
              <a:t>の対応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閩南語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でも</a:t>
            </a: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で発音される</a:t>
            </a:r>
            <a:r>
              <a:rPr lang="ja-JP" altLang="en-US" sz="24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&lt;-m&gt;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ほかに別の字音も持つ</a:t>
            </a:r>
            <a:r>
              <a:rPr lang="ja-JP" altLang="ja-JP" sz="24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en-US" sz="24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）</a:t>
            </a:r>
            <a:r>
              <a:rPr lang="en-US" altLang="ja-JP" sz="24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&lt;-n&gt; &lt;-m&gt;</a:t>
            </a:r>
            <a:r>
              <a:rPr lang="ja-JP" altLang="ja-JP" sz="2400" dirty="0">
                <a:latin typeface="+mn-ea"/>
                <a:cs typeface="Times New Roman" panose="02020603050405020304" pitchFamily="18" charset="0"/>
              </a:rPr>
              <a:t>とは発音しない</a:t>
            </a:r>
            <a:r>
              <a:rPr lang="ja-JP" altLang="ja-JP" sz="2400" dirty="0" smtClean="0">
                <a:latin typeface="+mn-ea"/>
                <a:cs typeface="Times New Roman" panose="02020603050405020304" pitchFamily="18" charset="0"/>
              </a:rPr>
              <a:t>もの</a:t>
            </a:r>
            <a:endParaRPr lang="en-US" altLang="ja-JP" sz="24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 smtClean="0">
              <a:latin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-an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n&gt;51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m&gt;18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en-US" sz="3200" dirty="0" smtClean="0"/>
              <a:t>、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n&gt;48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-in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n&gt;58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m&gt;24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16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3200" dirty="0" err="1" smtClean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endParaRPr lang="en-US" altLang="ja-JP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-un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n&gt;32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m&gt;0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 smtClean="0">
              <a:solidFill>
                <a:srgbClr val="222222"/>
              </a:solidFill>
              <a:latin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>
                <a:solidFill>
                  <a:srgbClr val="0000FF"/>
                </a:solidFill>
              </a:rPr>
              <a:t>-</a:t>
            </a:r>
            <a:r>
              <a:rPr lang="en-US" altLang="ja-JP" sz="3200" dirty="0" smtClean="0">
                <a:solidFill>
                  <a:srgbClr val="0000FF"/>
                </a:solidFill>
              </a:rPr>
              <a:t>en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n&gt;67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m&gt;21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en-US" sz="3200" dirty="0" smtClean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n&gt;31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m&gt;2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>
              <a:solidFill>
                <a:srgbClr val="222222"/>
              </a:solidFill>
              <a:latin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撥音</a:t>
            </a:r>
            <a:r>
              <a:rPr lang="en-US" altLang="ja-JP" sz="3200" dirty="0" smtClean="0">
                <a:solidFill>
                  <a:srgbClr val="0000FF"/>
                </a:solidFill>
              </a:rPr>
              <a:t>-on</a:t>
            </a:r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n&gt;28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m&gt;3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16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3200" dirty="0" err="1" smtClean="0"/>
              <a:t>、</a:t>
            </a:r>
            <a:r>
              <a:rPr lang="en-US" altLang="ja-JP" sz="3200" dirty="0"/>
              <a:t>2</a:t>
            </a:r>
            <a:r>
              <a:rPr lang="ja-JP" altLang="en-US" sz="3200" dirty="0" smtClean="0"/>
              <a:t>）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n&gt;5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m&gt;0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endParaRPr lang="en-US" altLang="ja-JP" sz="3200" dirty="0">
              <a:solidFill>
                <a:srgbClr val="FF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103695" y="6446901"/>
            <a:ext cx="51843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「忍」と「今）は</a:t>
            </a:r>
            <a:r>
              <a:rPr lang="en-US" altLang="ja-JP" sz="20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</a:t>
            </a:r>
            <a:r>
              <a:rPr lang="en-US" altLang="ja-JP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n&gt;&lt;-</a:t>
            </a:r>
            <a:r>
              <a:rPr lang="en-US" altLang="ja-JP" sz="20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m</a:t>
            </a:r>
            <a:r>
              <a:rPr lang="en-US" altLang="ja-JP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&gt;</a:t>
            </a:r>
            <a:r>
              <a:rPr lang="ja-JP" altLang="en-US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両方あり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7ABD34-ED55-91A6-1698-EE9FBA453DE5}"/>
              </a:ext>
            </a:extLst>
          </p:cNvPr>
          <p:cNvSpPr txBox="1"/>
          <p:nvPr/>
        </p:nvSpPr>
        <p:spPr>
          <a:xfrm>
            <a:off x="5712643" y="6446901"/>
            <a:ext cx="63082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合計すると</a:t>
            </a:r>
            <a:r>
              <a:rPr lang="en-US" altLang="ja-JP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&lt;-n&gt;322</a:t>
            </a:r>
            <a:r>
              <a:rPr lang="ja-JP" altLang="en-US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en-US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割）</a:t>
            </a:r>
            <a:r>
              <a:rPr lang="ja-JP" altLang="en-US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&lt;-m&gt;77</a:t>
            </a:r>
            <a:r>
              <a:rPr lang="ja-JP" altLang="en-US" sz="20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個</a:t>
            </a:r>
            <a:r>
              <a:rPr lang="ja-JP" altLang="en-US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000" dirty="0" smtClean="0">
                <a:solidFill>
                  <a:srgbClr val="FF0000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割）</a:t>
            </a:r>
            <a:r>
              <a:rPr lang="ja-JP" altLang="en-US" sz="2000" dirty="0" smtClean="0"/>
              <a:t>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99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ja-JP" sz="32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閩南語韻母</a:t>
            </a:r>
            <a:r>
              <a:rPr lang="ja-JP" altLang="en-US" sz="3200" b="1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の視点から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dirty="0">
                <a:latin typeface="+mn-ea"/>
              </a:rPr>
              <a:t>閩南語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韻母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で</a:t>
            </a:r>
            <a:r>
              <a:rPr lang="en-US" altLang="ja-JP" sz="3200" dirty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&lt;-n&gt;</a:t>
            </a:r>
            <a:r>
              <a:rPr lang="ja-JP" altLang="en-US" sz="3200" dirty="0" smtClean="0">
                <a:latin typeface="+mn-ea"/>
              </a:rPr>
              <a:t>と</a:t>
            </a:r>
            <a:r>
              <a:rPr lang="ja-JP" altLang="en-US" sz="3200" dirty="0">
                <a:latin typeface="+mn-ea"/>
              </a:rPr>
              <a:t>発音されるが</a:t>
            </a:r>
            <a:r>
              <a:rPr lang="ja-JP" altLang="ja-JP" sz="3200" dirty="0">
                <a:effectLst/>
                <a:latin typeface="+mn-ea"/>
                <a:cs typeface="Times New Roman" panose="02020603050405020304" pitchFamily="18" charset="0"/>
              </a:rPr>
              <a:t>日本語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で</a:t>
            </a:r>
            <a:r>
              <a:rPr lang="ja-JP" altLang="en-US" sz="3200" dirty="0" smtClean="0">
                <a:latin typeface="+mn-ea"/>
              </a:rPr>
              <a:t>撥音にならないものが</a:t>
            </a:r>
            <a:r>
              <a:rPr lang="en-US" altLang="ja-JP" sz="3200" dirty="0">
                <a:latin typeface="+mn-ea"/>
              </a:rPr>
              <a:t>13</a:t>
            </a:r>
            <a:r>
              <a:rPr lang="ja-JP" altLang="en-US" sz="3200" dirty="0" smtClean="0">
                <a:latin typeface="+mn-ea"/>
              </a:rPr>
              <a:t>個</a:t>
            </a:r>
            <a:r>
              <a:rPr lang="ja-JP" altLang="en-US" sz="3200" dirty="0">
                <a:latin typeface="+mn-ea"/>
              </a:rPr>
              <a:t>ある。</a:t>
            </a:r>
            <a:endParaRPr lang="en-US" altLang="ja-JP" sz="32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dirty="0"/>
              <a:t>a</a:t>
            </a:r>
            <a:r>
              <a:rPr lang="en-US" altLang="ja-JP" sz="3200" dirty="0" smtClean="0"/>
              <a:t>n</a:t>
            </a:r>
            <a:r>
              <a:rPr lang="ja-JP" altLang="en-US" sz="3200" dirty="0" smtClean="0"/>
              <a:t>：星、零、曽、層、等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 smtClean="0"/>
              <a:t>in</a:t>
            </a:r>
            <a:r>
              <a:rPr lang="ja-JP" altLang="en-US" sz="3200" dirty="0"/>
              <a:t> </a:t>
            </a:r>
            <a:r>
              <a:rPr lang="ja-JP" altLang="en-US" sz="3200" dirty="0" smtClean="0"/>
              <a:t>：</a:t>
            </a:r>
            <a:r>
              <a:rPr lang="ja-JP" altLang="ja-JP" sz="3200" dirty="0"/>
              <a:t>軽、明、応、升、承、縄、徴、藤</a:t>
            </a:r>
          </a:p>
          <a:p>
            <a:pPr marL="0" indent="0">
              <a:buNone/>
            </a:pPr>
            <a:r>
              <a:rPr lang="en-US" altLang="ja-JP" sz="2400" b="1" dirty="0" smtClean="0"/>
              <a:t>※</a:t>
            </a:r>
            <a:r>
              <a:rPr lang="ja-JP" altLang="ja-JP" sz="2400" dirty="0"/>
              <a:t> 「</a:t>
            </a:r>
            <a:r>
              <a:rPr lang="ja-JP" altLang="ja-JP" sz="2400" dirty="0" smtClean="0"/>
              <a:t>層</a:t>
            </a:r>
            <a:r>
              <a:rPr lang="en-US" altLang="ja-JP" sz="2400" dirty="0" err="1"/>
              <a:t>tsân</a:t>
            </a:r>
            <a:r>
              <a:rPr lang="en-US" altLang="ja-JP" sz="2400" dirty="0"/>
              <a:t> </a:t>
            </a:r>
            <a:r>
              <a:rPr lang="ja-JP" altLang="ja-JP" sz="2400" dirty="0" smtClean="0"/>
              <a:t>」</a:t>
            </a:r>
            <a:r>
              <a:rPr lang="ja-JP" altLang="ja-JP" sz="2400" dirty="0"/>
              <a:t>以外は、全て白讀音で〈</a:t>
            </a:r>
            <a:r>
              <a:rPr lang="en-US" altLang="ja-JP" sz="2400" dirty="0"/>
              <a:t>-n</a:t>
            </a:r>
            <a:r>
              <a:rPr lang="ja-JP" altLang="ja-JP" sz="2400" dirty="0"/>
              <a:t>〉だが、文讀音で〈</a:t>
            </a:r>
            <a:r>
              <a:rPr lang="en-US" altLang="ja-JP" sz="2400" dirty="0"/>
              <a:t>-ng</a:t>
            </a:r>
            <a:r>
              <a:rPr lang="ja-JP" altLang="ja-JP" sz="2400" dirty="0"/>
              <a:t>〉となる。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sz="3200" dirty="0" smtClean="0">
                <a:latin typeface="+mn-ea"/>
              </a:rPr>
              <a:t>閩</a:t>
            </a:r>
            <a:r>
              <a:rPr lang="ja-JP" altLang="ja-JP" sz="3200" dirty="0">
                <a:latin typeface="+mn-ea"/>
              </a:rPr>
              <a:t>南語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韻母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で</a:t>
            </a:r>
            <a:r>
              <a:rPr lang="en-US" altLang="ja-JP" sz="3200" dirty="0" smtClean="0">
                <a:solidFill>
                  <a:srgbClr val="222222"/>
                </a:solidFill>
                <a:latin typeface="+mn-ea"/>
                <a:cs typeface="Times New Roman" panose="02020603050405020304" pitchFamily="18" charset="0"/>
              </a:rPr>
              <a:t>&lt;-m&gt;</a:t>
            </a:r>
            <a:r>
              <a:rPr lang="ja-JP" altLang="en-US" sz="3200" dirty="0" smtClean="0">
                <a:latin typeface="+mn-ea"/>
              </a:rPr>
              <a:t>と</a:t>
            </a:r>
            <a:r>
              <a:rPr lang="ja-JP" altLang="en-US" sz="3200" dirty="0">
                <a:latin typeface="+mn-ea"/>
              </a:rPr>
              <a:t>発音されるが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日本語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で</a:t>
            </a:r>
            <a:r>
              <a:rPr lang="ja-JP" altLang="en-US" sz="3200" dirty="0">
                <a:latin typeface="+mn-ea"/>
              </a:rPr>
              <a:t>撥音に</a:t>
            </a:r>
            <a:r>
              <a:rPr lang="ja-JP" altLang="en-US" sz="3200" dirty="0" smtClean="0">
                <a:latin typeface="+mn-ea"/>
              </a:rPr>
              <a:t>ならないものが</a:t>
            </a:r>
            <a:r>
              <a:rPr lang="en-US" altLang="ja-JP" sz="3200" dirty="0" smtClean="0">
                <a:latin typeface="+mn-ea"/>
              </a:rPr>
              <a:t>1</a:t>
            </a:r>
            <a:r>
              <a:rPr lang="ja-JP" altLang="en-US" sz="3200" dirty="0" smtClean="0">
                <a:latin typeface="+mn-ea"/>
              </a:rPr>
              <a:t>個</a:t>
            </a:r>
            <a:r>
              <a:rPr lang="ja-JP" altLang="en-US" sz="3200" dirty="0">
                <a:latin typeface="+mn-ea"/>
              </a:rPr>
              <a:t>ある</a:t>
            </a:r>
            <a:r>
              <a:rPr lang="ja-JP" altLang="en-US" sz="3200" dirty="0" smtClean="0">
                <a:latin typeface="+mn-ea"/>
              </a:rPr>
              <a:t>。</a:t>
            </a:r>
            <a:endParaRPr lang="en-US" altLang="ja-JP" sz="3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err="1" smtClean="0"/>
              <a:t>im</a:t>
            </a:r>
            <a:r>
              <a:rPr lang="ja-JP" altLang="en-US" sz="3200" dirty="0" smtClean="0"/>
              <a:t> ：熊</a:t>
            </a:r>
            <a:endParaRPr lang="en-US" altLang="ja-JP" sz="3200" dirty="0">
              <a:latin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0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日本語教育への応用</a:t>
            </a:r>
            <a:endParaRPr kumimoji="1"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長音や</a:t>
            </a:r>
            <a:r>
              <a:rPr lang="ja-JP" altLang="en-US" sz="3200" kern="1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入聲音などの</a:t>
            </a:r>
            <a:r>
              <a:rPr lang="ja-JP" altLang="en-US" sz="3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例と合わせ、</a:t>
            </a:r>
            <a:r>
              <a:rPr lang="ja-JP" altLang="ja-JP" sz="3200" kern="100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使用頻度が高く、誤用が出やすく、かつ対応傾向が理解しやすい漢字の学習帳の作成</a:t>
            </a:r>
            <a:r>
              <a:rPr lang="ja-JP" altLang="ja-JP" sz="3200" kern="100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3200" dirty="0">
              <a:latin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コンテンツ プレースホルダー 4" descr="バスケットボール 枠線">
            <a:extLst>
              <a:ext uri="{FF2B5EF4-FFF2-40B4-BE49-F238E27FC236}">
                <a16:creationId xmlns:a16="http://schemas.microsoft.com/office/drawing/2014/main" id="{4B6C3490-C53A-04E4-4F11-1C4778D9FBB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9112" y="1810139"/>
            <a:ext cx="583381" cy="5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lang="en-US" altLang="ja-JP" sz="4400" b="1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 </a:t>
            </a: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おわりに　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今後の課題</a:t>
            </a:r>
            <a:endParaRPr kumimoji="1"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dirty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&lt;-n&gt; &lt;-m</a:t>
            </a:r>
            <a:r>
              <a:rPr lang="en-US" altLang="ja-JP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&gt;</a:t>
            </a:r>
            <a:r>
              <a:rPr lang="ja-JP" altLang="en-US" sz="3200" dirty="0" smtClean="0">
                <a:solidFill>
                  <a:srgbClr val="222222"/>
                </a:solidFill>
                <a:latin typeface="游ゴシック" panose="020B0400000000000000" pitchFamily="50" charset="-128"/>
                <a:cs typeface="Times New Roman" panose="02020603050405020304" pitchFamily="18" charset="0"/>
              </a:rPr>
              <a:t>以外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>
                <a:latin typeface="+mn-ea"/>
                <a:cs typeface="Times New Roman" panose="02020603050405020304" pitchFamily="18" charset="0"/>
              </a:rPr>
              <a:t>ほか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dirty="0" smtClean="0">
                <a:latin typeface="+mn-ea"/>
                <a:cs typeface="Times New Roman" panose="02020603050405020304" pitchFamily="18" charset="0"/>
              </a:rPr>
              <a:t>字音</a:t>
            </a:r>
            <a:r>
              <a:rPr lang="ja-JP" altLang="en-US" sz="3200" dirty="0" smtClean="0">
                <a:latin typeface="+mn-ea"/>
              </a:rPr>
              <a:t>の</a:t>
            </a:r>
            <a:r>
              <a:rPr lang="ja-JP" altLang="en-US" sz="3200" dirty="0">
                <a:latin typeface="+mn-ea"/>
              </a:rPr>
              <a:t>分析</a:t>
            </a:r>
            <a:r>
              <a:rPr lang="en-US" altLang="ja-JP" sz="3200" dirty="0">
                <a:latin typeface="+mn-ea"/>
              </a:rPr>
              <a:t> 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000" dirty="0" smtClean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ja-JP" dirty="0"/>
              <a:t>鼻化元音韻母（強く鼻にかけて発音する母音</a:t>
            </a:r>
            <a:r>
              <a:rPr lang="ja-JP" altLang="ja-JP" dirty="0" smtClean="0"/>
              <a:t>）</a:t>
            </a:r>
            <a:r>
              <a:rPr lang="ja-JP" altLang="en-US" dirty="0" smtClean="0"/>
              <a:t>との対応など</a:t>
            </a:r>
            <a:endParaRPr lang="en-US" altLang="ja-JP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0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0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4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3200" dirty="0">
                <a:latin typeface="+mn-ea"/>
              </a:rPr>
              <a:t>閩南語</a:t>
            </a:r>
            <a:r>
              <a:rPr lang="ja-JP" altLang="en-US" sz="3200" dirty="0">
                <a:latin typeface="+mn-ea"/>
              </a:rPr>
              <a:t>の視点から</a:t>
            </a: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の更なる考察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32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3200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dirty="0" smtClean="0"/>
              <a:t>韻母</a:t>
            </a:r>
            <a:r>
              <a:rPr lang="ja-JP" altLang="en-US" dirty="0" smtClean="0"/>
              <a:t>（母音）だけでなく、</a:t>
            </a:r>
            <a:r>
              <a:rPr lang="ja-JP" altLang="ja-JP" dirty="0" smtClean="0"/>
              <a:t>聲母</a:t>
            </a:r>
            <a:r>
              <a:rPr lang="ja-JP" altLang="ja-JP" dirty="0"/>
              <a:t>（子音</a:t>
            </a:r>
            <a:r>
              <a:rPr lang="ja-JP" altLang="ja-JP" dirty="0" smtClean="0"/>
              <a:t>）</a:t>
            </a:r>
            <a:r>
              <a:rPr lang="ja-JP" altLang="en-US" dirty="0" smtClean="0"/>
              <a:t>を含めた対応関係など</a:t>
            </a:r>
            <a:endParaRPr lang="en-US" altLang="ja-JP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40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7" name="コンテンツ プレースホルダー 4" descr="バスケットボール 枠線">
            <a:extLst>
              <a:ext uri="{FF2B5EF4-FFF2-40B4-BE49-F238E27FC236}">
                <a16:creationId xmlns:a16="http://schemas.microsoft.com/office/drawing/2014/main" id="{85C839E6-DC71-B27F-54F7-579C1AF16A4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1060" y="1853719"/>
            <a:ext cx="583381" cy="583381"/>
          </a:xfrm>
          <a:prstGeom prst="rect">
            <a:avLst/>
          </a:prstGeom>
        </p:spPr>
      </p:pic>
      <p:pic>
        <p:nvPicPr>
          <p:cNvPr id="8" name="コンテンツ プレースホルダー 4" descr="バスケットボール 枠線">
            <a:extLst>
              <a:ext uri="{FF2B5EF4-FFF2-40B4-BE49-F238E27FC236}">
                <a16:creationId xmlns:a16="http://schemas.microsoft.com/office/drawing/2014/main" id="{992AE38A-2B2E-2FC9-A0AA-4CC0A5EEC5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1059" y="3586497"/>
            <a:ext cx="583381" cy="5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9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1" y="365125"/>
            <a:ext cx="11849876" cy="1325563"/>
          </a:xfrm>
        </p:spPr>
        <p:txBody>
          <a:bodyPr/>
          <a:lstStyle/>
          <a:p>
            <a:r>
              <a:rPr kumimoji="1"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主な参考文献（先行研究）</a:t>
            </a:r>
            <a:endParaRPr kumimoji="1"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61" y="1810139"/>
            <a:ext cx="11849877" cy="4945225"/>
          </a:xfrm>
        </p:spPr>
        <p:txBody>
          <a:bodyPr>
            <a:normAutofit/>
          </a:bodyPr>
          <a:lstStyle/>
          <a:p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佐藤圭司（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）「日本語漢字音と中国語韻母の対応研究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台湾人日本語学習者のために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天理臺灣學報』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pp.53-72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zh-TW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佐藤圭司（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zh-TW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）「日語漢字讀音「長音」與閩南語韻母的對應研究</a:t>
            </a:r>
            <a:r>
              <a:rPr lang="zh-TW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zh-TW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zh-TW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zh-TW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國立屏東科技大學人文社會科學研究 教育類』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zh-TW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zh-TW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pp.83-103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佐藤圭司（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）「閩南語韻母と日本語漢字音の対応研究－「長音」を中心に－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天理臺灣學報』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pp.65-85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佐藤圭司（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）「日本漢字音と閩南語韻母の対応－入聲音を中心に－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年應用日語國際學術研討會予稿集』、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pp.51-103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佐藤圭司（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）「日本漢字音と閩南語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日本漢字音の二重母音と閩南語韻母の対応を中心に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名古屋市立大学と文藻外語大学の学術交流会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endParaRPr lang="en-US" altLang="ja-JP" sz="20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2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2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77745-126F-41F6-BED6-9C4B8F472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7373"/>
            <a:ext cx="9144000" cy="3213335"/>
          </a:xfrm>
        </p:spPr>
        <p:txBody>
          <a:bodyPr>
            <a:normAutofit/>
          </a:bodyPr>
          <a:lstStyle/>
          <a:p>
            <a:r>
              <a:rPr lang="ja-JP" altLang="en-US" sz="4800" b="1" kern="100" dirty="0">
                <a:latin typeface="+mn-ea"/>
                <a:ea typeface="+mn-ea"/>
                <a:cs typeface="Times New Roman" panose="02020603050405020304" pitchFamily="18" charset="0"/>
              </a:rPr>
              <a:t>おわりです。</a:t>
            </a:r>
            <a:r>
              <a:rPr lang="ja-JP" altLang="ja-JP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ja-JP" altLang="ja-JP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ja-JP" altLang="en-US" sz="4400" b="1" kern="100" dirty="0">
                <a:latin typeface="+mn-ea"/>
                <a:ea typeface="+mn-ea"/>
                <a:cs typeface="Times New Roman" panose="02020603050405020304" pitchFamily="18" charset="0"/>
              </a:rPr>
              <a:t>ありがとうございました。</a:t>
            </a:r>
            <a:r>
              <a:rPr lang="ja-JP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ja-JP" altLang="ja-JP" sz="4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endParaRPr kumimoji="1" lang="ja-JP" altLang="en-US" sz="4400" dirty="0">
              <a:latin typeface="+mn-ea"/>
              <a:ea typeface="+mn-ea"/>
            </a:endParaRPr>
          </a:p>
        </p:txBody>
      </p:sp>
      <p:pic>
        <p:nvPicPr>
          <p:cNvPr id="6" name="Picture 2" descr="マンゴーのイラスト（フルーツ）">
            <a:extLst>
              <a:ext uri="{FF2B5EF4-FFF2-40B4-BE49-F238E27FC236}">
                <a16:creationId xmlns:a16="http://schemas.microsoft.com/office/drawing/2014/main" id="{D9C8D81C-D281-4850-AA2F-DCA8D9B3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482097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66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en-US" b="1" kern="100" dirty="0">
                <a:latin typeface="+mn-ea"/>
                <a:ea typeface="+mn-ea"/>
                <a:cs typeface="Times New Roman" panose="02020603050405020304" pitchFamily="18" charset="0"/>
              </a:rPr>
              <a:t>台湾の言語事情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0" i="0" dirty="0">
                <a:effectLst/>
                <a:latin typeface="Lucida Grande"/>
              </a:rPr>
              <a:t>公用語は中国語（繁体字を用いる）であり、「</a:t>
            </a:r>
            <a:r>
              <a:rPr lang="ja-JP" altLang="en-US" sz="3200" b="0" i="0" dirty="0" smtClean="0">
                <a:effectLst/>
                <a:latin typeface="Lucida Grande"/>
              </a:rPr>
              <a:t>国語（、華語、マンダリン）」などと</a:t>
            </a:r>
            <a:r>
              <a:rPr lang="ja-JP" altLang="en-US" sz="3200" b="0" i="0" dirty="0">
                <a:effectLst/>
                <a:latin typeface="Lucida Grande"/>
              </a:rPr>
              <a:t>呼ばれる。</a:t>
            </a:r>
            <a:endParaRPr lang="en-US" altLang="ja-JP" sz="3200" b="0" i="0" dirty="0">
              <a:effectLst/>
              <a:latin typeface="Lucida Grande"/>
            </a:endParaRPr>
          </a:p>
          <a:p>
            <a:pPr marL="0" indent="0">
              <a:buNone/>
            </a:pPr>
            <a:r>
              <a:rPr lang="en-US" altLang="ja-JP" sz="3200" b="0" i="0" dirty="0">
                <a:effectLst/>
                <a:latin typeface="Lucida Grande"/>
              </a:rPr>
              <a:t>83.5</a:t>
            </a:r>
            <a:r>
              <a:rPr lang="ja-JP" altLang="en-US" sz="3200" b="0" i="0" dirty="0">
                <a:effectLst/>
                <a:latin typeface="Lucida Grande"/>
              </a:rPr>
              <a:t>％が</a:t>
            </a:r>
            <a:r>
              <a:rPr lang="ja-JP" altLang="en-US" sz="3200" b="0" i="0" dirty="0" smtClean="0">
                <a:effectLst/>
                <a:latin typeface="Lucida Grande"/>
              </a:rPr>
              <a:t>中国語、</a:t>
            </a:r>
            <a:endParaRPr lang="en-US" altLang="ja-JP" sz="3200" b="0" i="0" dirty="0">
              <a:effectLst/>
              <a:latin typeface="Lucida Grande"/>
            </a:endParaRPr>
          </a:p>
          <a:p>
            <a:pPr marL="0" indent="0">
              <a:buNone/>
            </a:pPr>
            <a:r>
              <a:rPr lang="en-US" altLang="ja-JP" sz="3200" b="0" i="0" dirty="0">
                <a:effectLst/>
                <a:latin typeface="Lucida Grande"/>
              </a:rPr>
              <a:t>81.9</a:t>
            </a:r>
            <a:r>
              <a:rPr lang="ja-JP" altLang="en-US" sz="3200" b="0" i="0" dirty="0">
                <a:effectLst/>
                <a:latin typeface="Lucida Grande"/>
              </a:rPr>
              <a:t>％が</a:t>
            </a:r>
            <a:r>
              <a:rPr lang="ja-JP" altLang="en-US" sz="3200" b="0" i="0" dirty="0">
                <a:solidFill>
                  <a:srgbClr val="FF0000"/>
                </a:solidFill>
                <a:effectLst/>
                <a:latin typeface="Lucida Grande"/>
              </a:rPr>
              <a:t>閩南語</a:t>
            </a:r>
            <a:r>
              <a:rPr lang="ja-JP" altLang="en-US" sz="3200" b="0" i="0" dirty="0">
                <a:effectLst/>
                <a:latin typeface="Lucida Grande"/>
              </a:rPr>
              <a:t>（台湾語、ホーロー語とも）、</a:t>
            </a:r>
            <a:endParaRPr lang="en-US" altLang="ja-JP" sz="3200" b="0" i="0" dirty="0">
              <a:effectLst/>
              <a:latin typeface="Lucida Grande"/>
            </a:endParaRPr>
          </a:p>
          <a:p>
            <a:pPr marL="0" indent="0">
              <a:buNone/>
            </a:pPr>
            <a:r>
              <a:rPr lang="en-US" altLang="ja-JP" sz="3200" b="0" i="0" dirty="0">
                <a:effectLst/>
                <a:latin typeface="Lucida Grande"/>
              </a:rPr>
              <a:t>6.6</a:t>
            </a:r>
            <a:r>
              <a:rPr lang="ja-JP" altLang="en-US" sz="3200" b="0" i="0" dirty="0">
                <a:effectLst/>
                <a:latin typeface="Lucida Grande"/>
              </a:rPr>
              <a:t>％が客家語、</a:t>
            </a:r>
            <a:endParaRPr lang="en-US" altLang="ja-JP" sz="3200" b="0" i="0" dirty="0">
              <a:effectLst/>
              <a:latin typeface="Lucida Grande"/>
            </a:endParaRPr>
          </a:p>
          <a:p>
            <a:pPr marL="0" indent="0">
              <a:buNone/>
            </a:pPr>
            <a:r>
              <a:rPr lang="en-US" altLang="ja-JP" sz="3200" b="0" i="0" dirty="0">
                <a:effectLst/>
                <a:latin typeface="Lucida Grande"/>
              </a:rPr>
              <a:t>1.4</a:t>
            </a:r>
            <a:r>
              <a:rPr lang="ja-JP" altLang="en-US" sz="3200" b="0" i="0" dirty="0">
                <a:effectLst/>
                <a:latin typeface="Lucida Grande"/>
              </a:rPr>
              <a:t>％が原住民族語（アミ語、タイヤル語など）を使用する。</a:t>
            </a:r>
            <a:endParaRPr lang="en-US" altLang="ja-JP" sz="3200" b="0" i="0" dirty="0">
              <a:effectLst/>
              <a:latin typeface="Lucida Grande"/>
            </a:endParaRPr>
          </a:p>
          <a:p>
            <a:pPr marL="0" indent="0">
              <a:buNone/>
            </a:pPr>
            <a:endParaRPr lang="en-US" altLang="ja-JP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b="0" i="0" dirty="0">
                <a:effectLst/>
                <a:latin typeface="Lucida Grande"/>
              </a:rPr>
              <a:t>小学校では</a:t>
            </a:r>
            <a:r>
              <a:rPr lang="en-US" altLang="ja-JP" sz="2400" b="0" i="0" dirty="0">
                <a:effectLst/>
                <a:latin typeface="Lucida Grande"/>
              </a:rPr>
              <a:t>｢</a:t>
            </a:r>
            <a:r>
              <a:rPr lang="ja-JP" altLang="en-US" sz="2400" b="0" i="0" dirty="0">
                <a:effectLst/>
                <a:latin typeface="Lucida Grande"/>
              </a:rPr>
              <a:t>郷土教育</a:t>
            </a:r>
            <a:r>
              <a:rPr lang="en-US" altLang="ja-JP" sz="2400" b="0" i="0" dirty="0">
                <a:effectLst/>
                <a:latin typeface="Lucida Grande"/>
              </a:rPr>
              <a:t>｣</a:t>
            </a:r>
            <a:r>
              <a:rPr lang="ja-JP" altLang="en-US" sz="2400" b="0" i="0" dirty="0">
                <a:effectLst/>
                <a:latin typeface="Lucida Grande"/>
              </a:rPr>
              <a:t>の一環として、閩南語、客家語、原住民族言語が</a:t>
            </a:r>
            <a:r>
              <a:rPr lang="en-US" altLang="ja-JP" sz="2400" b="0" i="0" dirty="0">
                <a:effectLst/>
                <a:latin typeface="Lucida Grande"/>
              </a:rPr>
              <a:t>1</a:t>
            </a:r>
            <a:r>
              <a:rPr lang="ja-JP" altLang="en-US" sz="2400" b="0" i="0" dirty="0">
                <a:effectLst/>
                <a:latin typeface="Lucida Grande"/>
              </a:rPr>
              <a:t>～</a:t>
            </a:r>
            <a:r>
              <a:rPr lang="en-US" altLang="ja-JP" sz="2400" b="0" i="0" dirty="0">
                <a:effectLst/>
                <a:latin typeface="Lucida Grande"/>
              </a:rPr>
              <a:t>6</a:t>
            </a:r>
            <a:r>
              <a:rPr lang="ja-JP" altLang="en-US" sz="2400" b="0" i="0" dirty="0">
                <a:effectLst/>
                <a:latin typeface="Lucida Grande"/>
              </a:rPr>
              <a:t>年生の選択必修科目である</a:t>
            </a:r>
            <a:endParaRPr lang="en-US" altLang="ja-JP" sz="2400" b="0" i="0" dirty="0">
              <a:effectLst/>
              <a:latin typeface="Lucida Grande"/>
            </a:endParaRPr>
          </a:p>
          <a:p>
            <a:pPr marL="0" indent="0" algn="r">
              <a:buNone/>
            </a:pPr>
            <a:r>
              <a:rPr lang="ja-JP" altLang="en-US" sz="1400" b="0" i="0" dirty="0">
                <a:effectLst/>
                <a:latin typeface="Lucida Grande"/>
              </a:rPr>
              <a:t>（ </a:t>
            </a:r>
            <a:r>
              <a:rPr lang="en-US" altLang="ja-JP" sz="1400" b="0" i="0" dirty="0">
                <a:effectLst/>
                <a:latin typeface="Lucida Grande"/>
              </a:rPr>
              <a:t>2018</a:t>
            </a:r>
            <a:r>
              <a:rPr lang="ja-JP" altLang="en-US" sz="1400" b="0" i="0" dirty="0">
                <a:effectLst/>
                <a:latin typeface="Lucida Grande"/>
              </a:rPr>
              <a:t>年度日本語教育機関調査</a:t>
            </a:r>
            <a:r>
              <a:rPr lang="en-US" altLang="ja-JP" sz="1400" b="0" i="0" dirty="0">
                <a:effectLst/>
                <a:latin typeface="Lucida Grande"/>
              </a:rPr>
              <a:t>-</a:t>
            </a:r>
            <a:r>
              <a:rPr lang="ja-JP" altLang="en-US" sz="1400" b="0" i="0" dirty="0">
                <a:effectLst/>
                <a:latin typeface="Lucida Grande"/>
              </a:rPr>
              <a:t>国際交流基金より）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3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5"/>
            <a:ext cx="11849877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《臺灣閩南語常用詞辭典》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網路</a:t>
            </a:r>
            <a:r>
              <a:rPr lang="ja-JP" altLang="en-US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正式</a:t>
            </a:r>
            <a:r>
              <a:rPr lang="zh-TW" altLang="ja-JP" sz="3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版</a:t>
            </a:r>
            <a:r>
              <a:rPr lang="zh-TW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2011</a:t>
            </a:r>
            <a:r>
              <a:rPr lang="zh-TW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zh-TW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教育部國語推行委員會</a:t>
            </a:r>
            <a:r>
              <a:rPr lang="zh-TW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編訂）</a:t>
            </a:r>
            <a:endParaRPr lang="en-US" altLang="zh-TW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➤</a:t>
            </a:r>
            <a:r>
              <a:rPr lang="zh-TW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高雄地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区で</a:t>
            </a:r>
            <a:r>
              <a:rPr lang="zh-TW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常用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されている音を</a:t>
            </a:r>
            <a:r>
              <a:rPr lang="zh-TW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主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な字音とし、</a:t>
            </a:r>
            <a:endParaRPr lang="en-US" altLang="zh-TW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台北などの音を第二とする</a:t>
            </a:r>
            <a:r>
              <a:rPr lang="zh-TW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（表中では、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と表記）</a:t>
            </a:r>
            <a:endParaRPr lang="en-US" altLang="zh-TW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➤</a:t>
            </a:r>
            <a:r>
              <a:rPr lang="ja-JP" altLang="en-US" sz="3200" dirty="0"/>
              <a:t>文讀音と白讀音</a:t>
            </a:r>
            <a:endParaRPr lang="en-US" altLang="zh-TW" sz="3200" dirty="0"/>
          </a:p>
          <a:p>
            <a:pPr marL="0" indent="0">
              <a:buNone/>
            </a:pPr>
            <a:r>
              <a:rPr lang="ja-JP" altLang="en-US" sz="3200" dirty="0"/>
              <a:t>　　文讀音：書面語として現れることが多い。</a:t>
            </a:r>
            <a:r>
              <a:rPr lang="ja-JP" altLang="en-US" sz="2000" dirty="0"/>
              <a:t>（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表中</a:t>
            </a:r>
            <a:r>
              <a:rPr lang="ja-JP" altLang="en-US" sz="2000" dirty="0"/>
              <a:t>では、文と表記）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3200" dirty="0"/>
              <a:t>　　白讀音：口語として現れることが多い。</a:t>
            </a:r>
            <a:r>
              <a:rPr lang="ja-JP" altLang="en-US" sz="2000" dirty="0"/>
              <a:t>（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表中</a:t>
            </a:r>
            <a:r>
              <a:rPr lang="ja-JP" altLang="en-US" sz="2000" dirty="0"/>
              <a:t>では、白と表記）</a:t>
            </a:r>
            <a:endParaRPr lang="en-US" altLang="zh-TW" sz="20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8947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 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はじめに　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55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/>
              <a:t>発音記号と声調：</a:t>
            </a:r>
            <a:endParaRPr lang="en-US" altLang="zh-TW" sz="3200" dirty="0"/>
          </a:p>
          <a:p>
            <a:pPr marL="0" indent="0">
              <a:buNone/>
            </a:pPr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3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zh-TW" altLang="ja-JP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「臺灣閩南語羅馬字拼音方案」標音</a:t>
            </a: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3200" dirty="0"/>
              <a:t>による</a:t>
            </a:r>
            <a:endParaRPr lang="en-US" altLang="ja-JP" sz="3200" dirty="0"/>
          </a:p>
          <a:p>
            <a:pPr marL="0" indent="0">
              <a:buNone/>
            </a:pPr>
            <a:endParaRPr lang="en-US" altLang="zh-TW" sz="32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6FA0B4-D332-42DE-8174-B7DBC1FE1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38887"/>
              </p:ext>
            </p:extLst>
          </p:nvPr>
        </p:nvGraphicFramePr>
        <p:xfrm>
          <a:off x="1454212" y="2426215"/>
          <a:ext cx="9277353" cy="3088760"/>
        </p:xfrm>
        <a:graphic>
          <a:graphicData uri="http://schemas.openxmlformats.org/drawingml/2006/table">
            <a:tbl>
              <a:tblPr/>
              <a:tblGrid>
                <a:gridCol w="1030817">
                  <a:extLst>
                    <a:ext uri="{9D8B030D-6E8A-4147-A177-3AD203B41FA5}">
                      <a16:colId xmlns:a16="http://schemas.microsoft.com/office/drawing/2014/main" val="3432453175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2431514546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3079463705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1777625008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2664461260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1443500599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9568607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3274261318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val="2269334140"/>
                    </a:ext>
                  </a:extLst>
                </a:gridCol>
              </a:tblGrid>
              <a:tr h="77219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調類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陰平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陰上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陰去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陰入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陽平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>
                          <a:effectLst/>
                          <a:latin typeface="Segoe UI" panose="020B0502040204020203" pitchFamily="34" charset="0"/>
                        </a:rPr>
                        <a:t>(</a:t>
                      </a:r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陽上</a:t>
                      </a:r>
                      <a:r>
                        <a:rPr lang="en-US" altLang="ja-JP">
                          <a:effectLst/>
                          <a:latin typeface="Segoe UI" panose="020B0502040204020203" pitchFamily="34" charset="0"/>
                        </a:rPr>
                        <a:t>)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陽去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陽入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A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78100"/>
                  </a:ext>
                </a:extLst>
              </a:tr>
              <a:tr h="772190"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正式版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tóng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tòng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tok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tông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>
                          <a:effectLst/>
                          <a:latin typeface="DejaVu Sans Light" panose="020B0203030804020204" pitchFamily="34" charset="0"/>
                          <a:cs typeface="DejaVu Sans Light" panose="020B0203030804020204" pitchFamily="34" charset="0"/>
                        </a:rPr>
                        <a:t> 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tōng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to̍k</a:t>
                      </a:r>
                      <a:endParaRPr lang="en-US" b="1" dirty="0">
                        <a:effectLst/>
                        <a:latin typeface="DejaVu Sans Light" panose="020B0203030804020204" pitchFamily="34" charset="0"/>
                        <a:ea typeface="DejaVu Sans Light" panose="020B0203030804020204" pitchFamily="34" charset="0"/>
                        <a:cs typeface="DejaVu Sans Light" panose="020B0203030804020204" pitchFamily="34" charset="0"/>
                      </a:endParaRP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667032"/>
                  </a:ext>
                </a:extLst>
              </a:tr>
              <a:tr h="77219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數字版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tong1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tong2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tong3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tok4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tong5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>
                          <a:effectLst/>
                          <a:latin typeface="DejaVu Sans Light" panose="020B0203030804020204" pitchFamily="34" charset="0"/>
                          <a:cs typeface="DejaVu Sans Light" panose="020B0203030804020204" pitchFamily="34" charset="0"/>
                        </a:rPr>
                        <a:t> 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tong7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DejaVu Sans Light" panose="020B0203030804020204" pitchFamily="34" charset="0"/>
                          <a:ea typeface="DejaVu Sans Light" panose="020B0203030804020204" pitchFamily="34" charset="0"/>
                          <a:cs typeface="DejaVu Sans Light" panose="020B0203030804020204" pitchFamily="34" charset="0"/>
                        </a:rPr>
                        <a:t>tok8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606587"/>
                  </a:ext>
                </a:extLst>
              </a:tr>
              <a:tr h="77219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例字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東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黨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棟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督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同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（動）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Segoe UI" panose="020B0502040204020203" pitchFamily="34" charset="0"/>
                        </a:rPr>
                        <a:t>洞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Segoe UI" panose="020B0502040204020203" pitchFamily="34" charset="0"/>
                        </a:rPr>
                        <a:t>毒</a:t>
                      </a:r>
                    </a:p>
                  </a:txBody>
                  <a:tcPr marL="53340" marR="53340" marT="53340" marB="533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C0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4843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9FF3C5C-D532-4416-B1D8-D769CE7E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056884"/>
            <a:ext cx="15182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7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DCF47-B90B-4159-B2F8-6786D9B5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100" dirty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en-US" b="1" kern="100" dirty="0">
                <a:latin typeface="+mn-ea"/>
                <a:ea typeface="+mn-ea"/>
                <a:cs typeface="Times New Roman" panose="02020603050405020304" pitchFamily="18" charset="0"/>
              </a:rPr>
              <a:t>はじめに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　　</a:t>
            </a:r>
            <a:r>
              <a:rPr lang="ja-JP" altLang="ja-JP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閩南語</a:t>
            </a:r>
            <a:r>
              <a:rPr lang="ja-JP" altLang="en-US" sz="4400" b="1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D02CFC-AC0F-4A79-AFA3-B3540B37D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" y="1825624"/>
            <a:ext cx="11849877" cy="4939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閩南語の音節構造</a:t>
            </a:r>
            <a:r>
              <a:rPr lang="ja-JP" altLang="en-US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：</a:t>
            </a:r>
            <a:endParaRPr lang="en-US" altLang="ja-JP" sz="3200" kern="100" dirty="0">
              <a:solidFill>
                <a:srgbClr val="222222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I: Initial consonant (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頭子音</a:t>
            </a: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32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M: Medial vowel (</a:t>
            </a:r>
            <a:r>
              <a:rPr lang="ja-JP" altLang="ja-JP" sz="3200" kern="100" dirty="0">
                <a:solidFill>
                  <a:srgbClr val="0000FF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介母</a:t>
            </a: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32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V: principal Vowel (</a:t>
            </a:r>
            <a:r>
              <a:rPr lang="ja-JP" altLang="ja-JP" sz="3200" kern="100" dirty="0">
                <a:solidFill>
                  <a:srgbClr val="0000FF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主母音</a:t>
            </a: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32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F: Final (</a:t>
            </a:r>
            <a:r>
              <a:rPr lang="ja-JP" altLang="ja-JP" sz="3200" kern="100" dirty="0">
                <a:solidFill>
                  <a:srgbClr val="0000FF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韻尾</a:t>
            </a: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32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T: Tone (</a:t>
            </a:r>
            <a:r>
              <a:rPr lang="ja-JP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声調</a:t>
            </a: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、　</a:t>
            </a:r>
            <a:r>
              <a:rPr lang="ja-JP" altLang="ja-JP" sz="2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の五つの要素からなっており、</a:t>
            </a:r>
            <a:endParaRPr lang="en-US" altLang="ja-JP" sz="24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IMVF/T</a:t>
            </a:r>
            <a:r>
              <a:rPr lang="ja-JP" altLang="en-US" sz="3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2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の式で示される。</a:t>
            </a:r>
            <a:endParaRPr lang="en-US" altLang="zh-TW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例：凶</a:t>
            </a:r>
            <a:r>
              <a:rPr lang="en-US" altLang="ja-JP" sz="40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hiong</a:t>
            </a:r>
            <a:r>
              <a:rPr lang="ja-JP" altLang="en-US" sz="40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→　</a:t>
            </a:r>
            <a:r>
              <a:rPr lang="en-US" altLang="ja-JP" sz="40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h </a:t>
            </a:r>
            <a:r>
              <a:rPr lang="en-US" altLang="ja-JP" sz="4000" dirty="0" err="1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40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o ng</a:t>
            </a:r>
            <a:endParaRPr lang="en-US" altLang="zh-TW" sz="4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008A0F-9E6D-4291-92E7-ECFC8787E782}"/>
              </a:ext>
            </a:extLst>
          </p:cNvPr>
          <p:cNvSpPr txBox="1"/>
          <p:nvPr/>
        </p:nvSpPr>
        <p:spPr>
          <a:xfrm>
            <a:off x="4700206" y="6223517"/>
            <a:ext cx="208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I MV  F 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3F67AC-AE80-46FE-8FFB-B1192C9E00BE}"/>
              </a:ext>
            </a:extLst>
          </p:cNvPr>
          <p:cNvSpPr txBox="1"/>
          <p:nvPr/>
        </p:nvSpPr>
        <p:spPr>
          <a:xfrm>
            <a:off x="6671388" y="3136954"/>
            <a:ext cx="5225143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00CC"/>
                </a:solidFill>
              </a:rPr>
              <a:t>介母＋主母音＋韻尾＝韻母</a:t>
            </a:r>
          </a:p>
        </p:txBody>
      </p:sp>
    </p:spTree>
    <p:extLst>
      <p:ext uri="{BB962C8B-B14F-4D97-AF65-F5344CB8AC3E}">
        <p14:creationId xmlns:p14="http://schemas.microsoft.com/office/powerpoint/2010/main" val="29540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3871</Words>
  <Application>Microsoft Office PowerPoint</Application>
  <PresentationFormat>ワイド画面</PresentationFormat>
  <Paragraphs>644</Paragraphs>
  <Slides>57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57</vt:i4>
      </vt:variant>
    </vt:vector>
  </HeadingPairs>
  <TitlesOfParts>
    <vt:vector size="71" baseType="lpstr">
      <vt:lpstr>DejaVu Sans Light</vt:lpstr>
      <vt:lpstr>等线</vt:lpstr>
      <vt:lpstr>Lucida Grande</vt:lpstr>
      <vt:lpstr>ＭＳ 明朝</vt:lpstr>
      <vt:lpstr>新細明體</vt:lpstr>
      <vt:lpstr>メイリオ</vt:lpstr>
      <vt:lpstr>游ゴシック</vt:lpstr>
      <vt:lpstr>游ゴシック Light</vt:lpstr>
      <vt:lpstr>游ゴシック 本文</vt:lpstr>
      <vt:lpstr>游明朝</vt:lpstr>
      <vt:lpstr>Arial</vt:lpstr>
      <vt:lpstr>Segoe UI</vt:lpstr>
      <vt:lpstr>Times New Roman</vt:lpstr>
      <vt:lpstr>Office テーマ</vt:lpstr>
      <vt:lpstr>日本漢字音と閩南語  －日本漢字音の撥音と閩南語韻母の対応を中心に－ </vt:lpstr>
      <vt:lpstr>1 はじめに　日本漢字音について</vt:lpstr>
      <vt:lpstr>1 はじめに　日本漢字音について</vt:lpstr>
      <vt:lpstr>1 はじめに　日本漢字音について</vt:lpstr>
      <vt:lpstr>1 はじめに　日本漢字音について</vt:lpstr>
      <vt:lpstr>1 はじめに　台湾の言語事情について</vt:lpstr>
      <vt:lpstr>1 はじめに　閩南語について</vt:lpstr>
      <vt:lpstr>1 はじめに　閩南語について</vt:lpstr>
      <vt:lpstr>1 はじめに　　閩南語について</vt:lpstr>
      <vt:lpstr>1 はじめに　研究動機</vt:lpstr>
      <vt:lpstr>1 はじめに　研究動機</vt:lpstr>
      <vt:lpstr>2 先行研究</vt:lpstr>
      <vt:lpstr>2 先行研究</vt:lpstr>
      <vt:lpstr>2 先行研究</vt:lpstr>
      <vt:lpstr>2 先行研究</vt:lpstr>
      <vt:lpstr>2 先行研究</vt:lpstr>
      <vt:lpstr>2 先行研究</vt:lpstr>
      <vt:lpstr>3 研究方法</vt:lpstr>
      <vt:lpstr>3 研究方法</vt:lpstr>
      <vt:lpstr>4日本漢字音　撥音-an　136字</vt:lpstr>
      <vt:lpstr>4日本漢字音　撥音-in　91字</vt:lpstr>
      <vt:lpstr>4日本漢字音　撥音-un　34字</vt:lpstr>
      <vt:lpstr>4日本漢字音　撥音-en　132字</vt:lpstr>
      <vt:lpstr>4日本漢字音　撥音-on　37字</vt:lpstr>
      <vt:lpstr>4.1撥音-anに対応する閩南語韻母</vt:lpstr>
      <vt:lpstr>4.1撥音-anに対応する閩南語韻母</vt:lpstr>
      <vt:lpstr>4.1撥音-anに対応する閩南語韻母</vt:lpstr>
      <vt:lpstr>4.1撥音-anに対応する閩南語韻母</vt:lpstr>
      <vt:lpstr>4.1撥音-anに対応する閩南語韻母</vt:lpstr>
      <vt:lpstr>4.1撥音-anに対応する閩南語韻母</vt:lpstr>
      <vt:lpstr>4.2撥音-inに対応する閩南語韻母</vt:lpstr>
      <vt:lpstr>4.2撥音-inに対応する閩南語韻母</vt:lpstr>
      <vt:lpstr>4.2撥音-inに対応する閩南語韻母</vt:lpstr>
      <vt:lpstr>4.2撥音-inに対応する閩南語韻母</vt:lpstr>
      <vt:lpstr>4.2撥音-inに対応する閩南語韻母</vt:lpstr>
      <vt:lpstr>4.2撥音-inに対応する閩南語韻母</vt:lpstr>
      <vt:lpstr>4.3撥音-unに対応する閩南語韻母</vt:lpstr>
      <vt:lpstr>4.3撥音-unに対応する閩南語韻母</vt:lpstr>
      <vt:lpstr>4.4撥音-enに対応する閩南語韻母</vt:lpstr>
      <vt:lpstr>4.4撥音-enに対応する閩南語韻母</vt:lpstr>
      <vt:lpstr>4.4撥音-enに対応する閩南語韻母</vt:lpstr>
      <vt:lpstr>4.4撥音-enに対応する閩南語韻母</vt:lpstr>
      <vt:lpstr>4.4撥音-enに対応する閩南語韻母</vt:lpstr>
      <vt:lpstr>4.4撥音-enに対応する閩南語韻母</vt:lpstr>
      <vt:lpstr>4.5撥音-onに対応する閩南語韻母</vt:lpstr>
      <vt:lpstr>4.5撥音-onに対応する閩南語韻母</vt:lpstr>
      <vt:lpstr>4.5撥音-onに対応する閩南語韻母</vt:lpstr>
      <vt:lpstr>4.5撥音-onに対応する閩南語韻母</vt:lpstr>
      <vt:lpstr>4.5撥音-onに対応する閩南語韻母</vt:lpstr>
      <vt:lpstr>4 おわりに　日本漢字音の撥音と閩南語韻母の対応</vt:lpstr>
      <vt:lpstr>4 おわりに　日本漢字音の撥音と閩南語韻母の対応</vt:lpstr>
      <vt:lpstr>4 おわりに　日本漢字音の撥音と閩南語韻母の対応</vt:lpstr>
      <vt:lpstr>4 おわりに　閩南語韻母の視点から</vt:lpstr>
      <vt:lpstr>4 おわりに　日本語教育への応用</vt:lpstr>
      <vt:lpstr>4 おわりに　今後の課題</vt:lpstr>
      <vt:lpstr>主な参考文献（先行研究）</vt:lpstr>
      <vt:lpstr>おわりです。  ありがとうございました。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日本漢字音と閩南語韻母の対応 －入聲音を中心に－ </dc:title>
  <dc:creator>佐藤圭司</dc:creator>
  <cp:lastModifiedBy>keiji sato</cp:lastModifiedBy>
  <cp:revision>91</cp:revision>
  <dcterms:created xsi:type="dcterms:W3CDTF">2022-04-02T14:45:43Z</dcterms:created>
  <dcterms:modified xsi:type="dcterms:W3CDTF">2024-03-10T02:38:19Z</dcterms:modified>
</cp:coreProperties>
</file>