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Lst>
  <p:sldSz cx="30279975" cy="42808525"/>
  <p:notesSz cx="6858000" cy="9144000"/>
  <p:defaultTextStyle>
    <a:defPPr>
      <a:defRPr lang="zh-TW"/>
    </a:defPPr>
    <a:lvl1pPr algn="l" defTabSz="3914997" rtl="0" fontAlgn="base">
      <a:spcBef>
        <a:spcPct val="0"/>
      </a:spcBef>
      <a:spcAft>
        <a:spcPct val="0"/>
      </a:spcAft>
      <a:defRPr kumimoji="1" sz="7800" kern="1200">
        <a:solidFill>
          <a:schemeClr val="tx1"/>
        </a:solidFill>
        <a:latin typeface="Arial" charset="0"/>
        <a:ea typeface="新細明體" charset="-120"/>
        <a:cs typeface="+mn-cs"/>
      </a:defRPr>
    </a:lvl1pPr>
    <a:lvl2pPr marL="1957498" indent="-1377499" algn="l" defTabSz="3914997" rtl="0" fontAlgn="base">
      <a:spcBef>
        <a:spcPct val="0"/>
      </a:spcBef>
      <a:spcAft>
        <a:spcPct val="0"/>
      </a:spcAft>
      <a:defRPr kumimoji="1" sz="7800" kern="1200">
        <a:solidFill>
          <a:schemeClr val="tx1"/>
        </a:solidFill>
        <a:latin typeface="Arial" charset="0"/>
        <a:ea typeface="新細明體" charset="-120"/>
        <a:cs typeface="+mn-cs"/>
      </a:defRPr>
    </a:lvl2pPr>
    <a:lvl3pPr marL="3914997" indent="-2754997" algn="l" defTabSz="3914997" rtl="0" fontAlgn="base">
      <a:spcBef>
        <a:spcPct val="0"/>
      </a:spcBef>
      <a:spcAft>
        <a:spcPct val="0"/>
      </a:spcAft>
      <a:defRPr kumimoji="1" sz="7800" kern="1200">
        <a:solidFill>
          <a:schemeClr val="tx1"/>
        </a:solidFill>
        <a:latin typeface="Arial" charset="0"/>
        <a:ea typeface="新細明體" charset="-120"/>
        <a:cs typeface="+mn-cs"/>
      </a:defRPr>
    </a:lvl3pPr>
    <a:lvl4pPr marL="5872495" indent="-4132497" algn="l" defTabSz="3914997" rtl="0" fontAlgn="base">
      <a:spcBef>
        <a:spcPct val="0"/>
      </a:spcBef>
      <a:spcAft>
        <a:spcPct val="0"/>
      </a:spcAft>
      <a:defRPr kumimoji="1" sz="7800" kern="1200">
        <a:solidFill>
          <a:schemeClr val="tx1"/>
        </a:solidFill>
        <a:latin typeface="Arial" charset="0"/>
        <a:ea typeface="新細明體" charset="-120"/>
        <a:cs typeface="+mn-cs"/>
      </a:defRPr>
    </a:lvl4pPr>
    <a:lvl5pPr marL="7829993" indent="-5509996" algn="l" defTabSz="3914997" rtl="0" fontAlgn="base">
      <a:spcBef>
        <a:spcPct val="0"/>
      </a:spcBef>
      <a:spcAft>
        <a:spcPct val="0"/>
      </a:spcAft>
      <a:defRPr kumimoji="1" sz="7800" kern="1200">
        <a:solidFill>
          <a:schemeClr val="tx1"/>
        </a:solidFill>
        <a:latin typeface="Arial" charset="0"/>
        <a:ea typeface="新細明體" charset="-120"/>
        <a:cs typeface="+mn-cs"/>
      </a:defRPr>
    </a:lvl5pPr>
    <a:lvl6pPr marL="2899998" algn="l" defTabSz="1159999" rtl="0" eaLnBrk="1" latinLnBrk="0" hangingPunct="1">
      <a:defRPr kumimoji="1" sz="7800" kern="1200">
        <a:solidFill>
          <a:schemeClr val="tx1"/>
        </a:solidFill>
        <a:latin typeface="Arial" charset="0"/>
        <a:ea typeface="新細明體" charset="-120"/>
        <a:cs typeface="+mn-cs"/>
      </a:defRPr>
    </a:lvl6pPr>
    <a:lvl7pPr marL="3479997" algn="l" defTabSz="1159999" rtl="0" eaLnBrk="1" latinLnBrk="0" hangingPunct="1">
      <a:defRPr kumimoji="1" sz="7800" kern="1200">
        <a:solidFill>
          <a:schemeClr val="tx1"/>
        </a:solidFill>
        <a:latin typeface="Arial" charset="0"/>
        <a:ea typeface="新細明體" charset="-120"/>
        <a:cs typeface="+mn-cs"/>
      </a:defRPr>
    </a:lvl7pPr>
    <a:lvl8pPr marL="4059996" algn="l" defTabSz="1159999" rtl="0" eaLnBrk="1" latinLnBrk="0" hangingPunct="1">
      <a:defRPr kumimoji="1" sz="7800" kern="1200">
        <a:solidFill>
          <a:schemeClr val="tx1"/>
        </a:solidFill>
        <a:latin typeface="Arial" charset="0"/>
        <a:ea typeface="新細明體" charset="-120"/>
        <a:cs typeface="+mn-cs"/>
      </a:defRPr>
    </a:lvl8pPr>
    <a:lvl9pPr marL="4639997" algn="l" defTabSz="1159999" rtl="0" eaLnBrk="1" latinLnBrk="0" hangingPunct="1">
      <a:defRPr kumimoji="1" sz="7800"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淺色樣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552" autoAdjust="0"/>
    <p:restoredTop sz="99879" autoAdjust="0"/>
  </p:normalViewPr>
  <p:slideViewPr>
    <p:cSldViewPr showGuides="1">
      <p:cViewPr>
        <p:scale>
          <a:sx n="10" d="100"/>
          <a:sy n="10" d="100"/>
        </p:scale>
        <p:origin x="-2266" y="528"/>
      </p:cViewPr>
      <p:guideLst>
        <p:guide orient="horz" pos="13363"/>
        <p:guide pos="953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標題 8"/>
          <p:cNvSpPr>
            <a:spLocks noGrp="1"/>
          </p:cNvSpPr>
          <p:nvPr>
            <p:ph type="ctrTitle"/>
          </p:nvPr>
        </p:nvSpPr>
        <p:spPr>
          <a:xfrm>
            <a:off x="1766332" y="8561705"/>
            <a:ext cx="26000405" cy="11415607"/>
          </a:xfrm>
          <a:ln>
            <a:noFill/>
          </a:ln>
        </p:spPr>
        <p:txBody>
          <a:bodyPr vert="horz" tIns="0" rIns="83523"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2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1766331" y="20152941"/>
            <a:ext cx="26010499" cy="10939956"/>
          </a:xfrm>
        </p:spPr>
        <p:txBody>
          <a:bodyPr lIns="0" rIns="83523"/>
          <a:lstStyle>
            <a:lvl1pPr marL="0" marR="208806" indent="0" algn="r">
              <a:buNone/>
              <a:defRPr>
                <a:solidFill>
                  <a:schemeClr val="tx1"/>
                </a:solidFill>
              </a:defRPr>
            </a:lvl1pPr>
            <a:lvl2pPr marL="2088068" indent="0" algn="ctr">
              <a:buNone/>
            </a:lvl2pPr>
            <a:lvl3pPr marL="4176135" indent="0" algn="ctr">
              <a:buNone/>
            </a:lvl3pPr>
            <a:lvl4pPr marL="6264202" indent="0" algn="ctr">
              <a:buNone/>
            </a:lvl4pPr>
            <a:lvl5pPr marL="8352270" indent="0" algn="ctr">
              <a:buNone/>
            </a:lvl5pPr>
            <a:lvl6pPr marL="10440337" indent="0" algn="ctr">
              <a:buNone/>
            </a:lvl6pPr>
            <a:lvl7pPr marL="12528405" indent="0" algn="ctr">
              <a:buNone/>
            </a:lvl7pPr>
            <a:lvl8pPr marL="14616472" indent="0" algn="ctr">
              <a:buNone/>
            </a:lvl8pPr>
            <a:lvl9pPr marL="16704539" indent="0" algn="ctr">
              <a:buNone/>
            </a:lvl9pPr>
          </a:lstStyle>
          <a:p>
            <a:r>
              <a:rPr kumimoji="0" lang="zh-TW" altLang="en-US" smtClean="0"/>
              <a:t>按一下以編輯母片副標題樣式</a:t>
            </a:r>
            <a:endParaRPr kumimoji="0" lang="en-US"/>
          </a:p>
        </p:txBody>
      </p:sp>
      <p:sp>
        <p:nvSpPr>
          <p:cNvPr id="30" name="日期版面配置區 29"/>
          <p:cNvSpPr>
            <a:spLocks noGrp="1"/>
          </p:cNvSpPr>
          <p:nvPr>
            <p:ph type="dt" sz="half" idx="10"/>
          </p:nvPr>
        </p:nvSpPr>
        <p:spPr/>
        <p:txBody>
          <a:bodyPr/>
          <a:lstStyle/>
          <a:p>
            <a:pPr>
              <a:defRPr/>
            </a:pPr>
            <a:fld id="{47AC67B0-901E-4230-BCE7-E636B15C427A}" type="datetimeFigureOut">
              <a:rPr lang="zh-TW" altLang="en-US" smtClean="0"/>
              <a:pPr>
                <a:defRPr/>
              </a:pPr>
              <a:t>2014/4/25</a:t>
            </a:fld>
            <a:endParaRPr lang="zh-TW" altLang="en-US"/>
          </a:p>
        </p:txBody>
      </p:sp>
      <p:sp>
        <p:nvSpPr>
          <p:cNvPr id="19" name="頁尾版面配置區 18"/>
          <p:cNvSpPr>
            <a:spLocks noGrp="1"/>
          </p:cNvSpPr>
          <p:nvPr>
            <p:ph type="ftr" sz="quarter" idx="11"/>
          </p:nvPr>
        </p:nvSpPr>
        <p:spPr>
          <a:xfrm>
            <a:off x="9164970" y="40497048"/>
            <a:ext cx="11102658" cy="2279158"/>
          </a:xfrm>
        </p:spPr>
        <p:txBody>
          <a:bodyPr/>
          <a:lstStyle/>
          <a:p>
            <a:pPr>
              <a:defRPr/>
            </a:pPr>
            <a:endParaRPr lang="zh-TW" altLang="en-US" dirty="0"/>
          </a:p>
        </p:txBody>
      </p:sp>
      <p:sp>
        <p:nvSpPr>
          <p:cNvPr id="27" name="投影片編號版面配置區 26"/>
          <p:cNvSpPr>
            <a:spLocks noGrp="1"/>
          </p:cNvSpPr>
          <p:nvPr>
            <p:ph type="sldNum" sz="quarter" idx="12"/>
          </p:nvPr>
        </p:nvSpPr>
        <p:spPr/>
        <p:txBody>
          <a:bodyPr/>
          <a:lstStyle/>
          <a:p>
            <a:pPr>
              <a:defRPr/>
            </a:pPr>
            <a:fld id="{17D1ED62-09E2-4992-8E3E-1F1813B152D6}" type="slidenum">
              <a:rPr lang="zh-TW" altLang="en-US" smtClean="0"/>
              <a:pPr>
                <a:defRPr/>
              </a:pPr>
              <a:t>‹#›</a:t>
            </a:fld>
            <a:endParaRPr lang="zh-TW" altLang="en-US"/>
          </a:p>
        </p:txBody>
      </p:sp>
      <p:sp>
        <p:nvSpPr>
          <p:cNvPr id="7" name="圓角矩形 6"/>
          <p:cNvSpPr/>
          <p:nvPr userDrawn="1"/>
        </p:nvSpPr>
        <p:spPr>
          <a:xfrm>
            <a:off x="1008953" y="761293"/>
            <a:ext cx="28254444" cy="40661193"/>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391499" tIns="195750" rIns="391499" bIns="195750" anchor="ctr"/>
          <a:lstStyle>
            <a:extLst/>
          </a:lstStyle>
          <a:p>
            <a:pPr algn="ctr" fontAlgn="auto">
              <a:spcBef>
                <a:spcPts val="0"/>
              </a:spcBef>
              <a:spcAft>
                <a:spcPts val="0"/>
              </a:spcAft>
              <a:defRPr/>
            </a:pPr>
            <a:endParaRPr kumimoji="0" lang="en-US" dirty="0"/>
          </a:p>
        </p:txBody>
      </p:sp>
      <p:sp>
        <p:nvSpPr>
          <p:cNvPr id="2" name="矩形 1"/>
          <p:cNvSpPr/>
          <p:nvPr userDrawn="1"/>
        </p:nvSpPr>
        <p:spPr>
          <a:xfrm>
            <a:off x="1327650" y="41494494"/>
            <a:ext cx="27588906" cy="923330"/>
          </a:xfrm>
          <a:prstGeom prst="rect">
            <a:avLst/>
          </a:prstGeom>
        </p:spPr>
        <p:txBody>
          <a:bodyPr wrap="square">
            <a:spAutoFit/>
          </a:bodyPr>
          <a:lstStyle/>
          <a:p>
            <a:pPr marL="0" marR="0" lvl="0" indent="0" algn="l" defTabSz="3914997" rtl="0" eaLnBrk="1" fontAlgn="base" latinLnBrk="0" hangingPunct="1">
              <a:lnSpc>
                <a:spcPct val="100000"/>
              </a:lnSpc>
              <a:spcBef>
                <a:spcPct val="0"/>
              </a:spcBef>
              <a:spcAft>
                <a:spcPct val="0"/>
              </a:spcAft>
              <a:buClrTx/>
              <a:buSzTx/>
              <a:buFontTx/>
              <a:buNone/>
              <a:tabLst/>
              <a:defRPr/>
            </a:pPr>
            <a:r>
              <a:rPr kumimoji="1" lang="zh-TW" altLang="en-US" sz="5400" b="1" i="0" u="none" strike="noStrike" kern="1200" cap="none" spc="0" normalizeH="0" baseline="0" noProof="0" dirty="0" smtClean="0">
                <a:ln w="11430"/>
                <a:solidFill>
                  <a:schemeClr val="tx1"/>
                </a:solidFill>
                <a:effectLst>
                  <a:outerShdw blurRad="50800" dist="39000" dir="5460000" algn="tl">
                    <a:srgbClr val="000000">
                      <a:alpha val="38000"/>
                    </a:srgbClr>
                  </a:outerShdw>
                  <a:reflection blurRad="6350" stA="55000" endA="300" endPos="45500" dir="5400000" sy="-100000" algn="bl" rotWithShape="0"/>
                </a:effectLst>
                <a:uLnTx/>
                <a:uFillTx/>
                <a:latin typeface="標楷體" pitchFamily="65" charset="-120"/>
                <a:ea typeface="標楷體" pitchFamily="65" charset="-120"/>
              </a:rPr>
              <a:t>文藻外語大學             </a:t>
            </a:r>
            <a:r>
              <a:rPr kumimoji="1" lang="en-US" altLang="zh-TW" sz="5400" b="1" i="0" u="none" strike="noStrike" kern="1200" cap="none" spc="0" normalizeH="0" baseline="0" noProof="0" dirty="0" smtClean="0">
                <a:ln w="11430"/>
                <a:solidFill>
                  <a:schemeClr val="tx1"/>
                </a:solidFill>
                <a:effectLst>
                  <a:outerShdw blurRad="50800" dist="39000" dir="5460000" algn="tl">
                    <a:srgbClr val="000000">
                      <a:alpha val="38000"/>
                    </a:srgbClr>
                  </a:outerShdw>
                  <a:reflection blurRad="6350" stA="55000" endA="300" endPos="45500" dir="5400000" sy="-100000" algn="bl" rotWithShape="0"/>
                </a:effectLst>
                <a:uLnTx/>
                <a:uFillTx/>
                <a:latin typeface="標楷體" pitchFamily="65" charset="-120"/>
                <a:ea typeface="標楷體" pitchFamily="65" charset="-120"/>
              </a:rPr>
              <a:t>2014</a:t>
            </a:r>
            <a:r>
              <a:rPr kumimoji="1" lang="zh-TW" altLang="en-US" sz="5400" b="1" i="0" u="none" strike="noStrike" kern="1200" cap="none" spc="0" normalizeH="0" baseline="0" noProof="0" dirty="0" smtClean="0">
                <a:ln w="11430"/>
                <a:solidFill>
                  <a:schemeClr val="tx1"/>
                </a:solidFill>
                <a:effectLst>
                  <a:outerShdw blurRad="50800" dist="39000" dir="5460000" algn="tl">
                    <a:srgbClr val="000000">
                      <a:alpha val="38000"/>
                    </a:srgbClr>
                  </a:outerShdw>
                  <a:reflection blurRad="6350" stA="55000" endA="300" endPos="45500" dir="5400000" sy="-100000" algn="bl" rotWithShape="0"/>
                </a:effectLst>
                <a:uLnTx/>
                <a:uFillTx/>
                <a:latin typeface="標楷體" pitchFamily="65" charset="-120"/>
                <a:ea typeface="標楷體" pitchFamily="65" charset="-120"/>
              </a:rPr>
              <a:t> 科學暨通識創新教學研討會                </a:t>
            </a:r>
            <a:r>
              <a:rPr kumimoji="1" lang="en-US" altLang="zh-TW" sz="5400" b="1" i="0" u="none" strike="noStrike" kern="1200" cap="none" spc="0" normalizeH="0" baseline="0" noProof="0" dirty="0" smtClean="0">
                <a:ln w="11430"/>
                <a:solidFill>
                  <a:schemeClr val="tx1"/>
                </a:solidFill>
                <a:effectLst>
                  <a:outerShdw blurRad="50800" dist="39000" dir="5460000" algn="tl">
                    <a:srgbClr val="000000">
                      <a:alpha val="38000"/>
                    </a:srgbClr>
                  </a:outerShdw>
                  <a:reflection blurRad="6350" stA="55000" endA="300" endPos="45500" dir="5400000" sy="-100000" algn="bl" rotWithShape="0"/>
                </a:effectLst>
                <a:uLnTx/>
                <a:uFillTx/>
                <a:latin typeface="標楷體" pitchFamily="65" charset="-120"/>
                <a:ea typeface="標楷體" pitchFamily="65" charset="-120"/>
              </a:rPr>
              <a:t>103.05.03</a:t>
            </a:r>
            <a:endParaRPr kumimoji="1" lang="en-US" altLang="zh-TW" sz="5400" b="1" i="0" u="none" strike="noStrike" kern="1200" cap="none" spc="0" normalizeH="0" baseline="0" noProof="0" dirty="0">
              <a:ln w="11430"/>
              <a:solidFill>
                <a:schemeClr val="tx1"/>
              </a:solidFill>
              <a:effectLst>
                <a:outerShdw blurRad="50800" dist="39000" dir="5460000" algn="tl">
                  <a:srgbClr val="000000">
                    <a:alpha val="38000"/>
                  </a:srgbClr>
                </a:outerShdw>
                <a:reflection blurRad="6350" stA="55000" endA="300" endPos="45500" dir="5400000" sy="-100000" algn="bl" rotWithShape="0"/>
              </a:effectLst>
              <a:uLnTx/>
              <a:uFillTx/>
              <a:latin typeface="標楷體" pitchFamily="65" charset="-120"/>
              <a:ea typeface="標楷體" pitchFamily="65" charset="-12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a:defRPr/>
            </a:pPr>
            <a:fld id="{B03F3D62-4711-4D52-A2F3-8A84ED8431C2}" type="datetimeFigureOut">
              <a:rPr lang="zh-TW" altLang="en-US" smtClean="0"/>
              <a:pPr>
                <a:defRPr/>
              </a:pPr>
              <a:t>2014/4/25</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A27F990B-045E-46D4-8F71-E328385188D4}" type="slidenum">
              <a:rPr lang="zh-TW" altLang="en-US" smtClean="0"/>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21952982" y="5707813"/>
            <a:ext cx="6812995" cy="32532500"/>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1513998" y="5707813"/>
            <a:ext cx="19934317" cy="32532500"/>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a:defRPr/>
            </a:pPr>
            <a:fld id="{72CE2977-C6E0-46DF-B990-F3968548AA87}" type="datetimeFigureOut">
              <a:rPr lang="zh-TW" altLang="en-US" smtClean="0"/>
              <a:pPr>
                <a:defRPr/>
              </a:pPr>
              <a:t>2014/4/25</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0CEE760B-D3D7-40E6-AC7F-87BD6F0B586B}" type="slidenum">
              <a:rPr lang="zh-TW" altLang="en-US" smtClean="0"/>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a:defRPr/>
            </a:pPr>
            <a:fld id="{3073A076-8B40-42AA-988B-F976ACE578F1}" type="datetimeFigureOut">
              <a:rPr lang="zh-TW" altLang="en-US" smtClean="0"/>
              <a:pPr>
                <a:defRPr/>
              </a:pPr>
              <a:t>2014/4/25</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A1CB4003-8C24-4CCB-83A3-A8F9DE17583D}" type="slidenum">
              <a:rPr lang="zh-TW" altLang="en-US" smtClean="0"/>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2">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756239" y="8219237"/>
            <a:ext cx="25737979" cy="8504627"/>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2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1756239" y="16882864"/>
            <a:ext cx="25737979" cy="9423818"/>
          </a:xfrm>
        </p:spPr>
        <p:txBody>
          <a:bodyPr lIns="208806" rIns="208806" anchor="t"/>
          <a:lstStyle>
            <a:lvl1pPr marL="0" indent="0">
              <a:buNone/>
              <a:defRPr sz="10100">
                <a:solidFill>
                  <a:schemeClr val="tx1"/>
                </a:solidFill>
              </a:defRPr>
            </a:lvl1pPr>
            <a:lvl2pPr>
              <a:buNone/>
              <a:defRPr sz="8200">
                <a:solidFill>
                  <a:schemeClr val="tx1">
                    <a:tint val="75000"/>
                  </a:schemeClr>
                </a:solidFill>
              </a:defRPr>
            </a:lvl2pPr>
            <a:lvl3pPr>
              <a:buNone/>
              <a:defRPr sz="7400">
                <a:solidFill>
                  <a:schemeClr val="tx1">
                    <a:tint val="75000"/>
                  </a:schemeClr>
                </a:solidFill>
              </a:defRPr>
            </a:lvl3pPr>
            <a:lvl4pPr>
              <a:buNone/>
              <a:defRPr sz="6400">
                <a:solidFill>
                  <a:schemeClr val="tx1">
                    <a:tint val="75000"/>
                  </a:schemeClr>
                </a:solidFill>
              </a:defRPr>
            </a:lvl4pPr>
            <a:lvl5pPr>
              <a:buNone/>
              <a:defRPr sz="6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pPr>
              <a:defRPr/>
            </a:pPr>
            <a:fld id="{A884B8BB-A7BE-4DF6-9762-D50B06DE5E51}" type="datetimeFigureOut">
              <a:rPr lang="zh-TW" altLang="en-US" smtClean="0"/>
              <a:pPr>
                <a:defRPr/>
              </a:pPr>
              <a:t>2014/4/25</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C0EE5F37-F8B2-4EAE-970C-93430F50BD1D}" type="slidenum">
              <a:rPr lang="zh-TW" altLang="en-US" smtClean="0"/>
              <a:pPr>
                <a:defRPr/>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513999" y="4395009"/>
            <a:ext cx="27251978" cy="7134754"/>
          </a:xfrm>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1513999" y="11985419"/>
            <a:ext cx="13373656" cy="27682846"/>
          </a:xfrm>
        </p:spPr>
        <p:txBody>
          <a:bodyPr/>
          <a:lstStyle>
            <a:lvl1pPr>
              <a:defRPr sz="11900"/>
            </a:lvl1pPr>
            <a:lvl2pPr>
              <a:defRPr sz="10900"/>
            </a:lvl2pPr>
            <a:lvl3pPr>
              <a:defRPr sz="9100"/>
            </a:lvl3pPr>
            <a:lvl4pPr>
              <a:defRPr sz="8200"/>
            </a:lvl4pPr>
            <a:lvl5pPr>
              <a:defRPr sz="82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15392321" y="11985419"/>
            <a:ext cx="13373656" cy="27682846"/>
          </a:xfrm>
        </p:spPr>
        <p:txBody>
          <a:bodyPr/>
          <a:lstStyle>
            <a:lvl1pPr>
              <a:defRPr sz="11900"/>
            </a:lvl1pPr>
            <a:lvl2pPr>
              <a:defRPr sz="10900"/>
            </a:lvl2pPr>
            <a:lvl3pPr>
              <a:defRPr sz="9100"/>
            </a:lvl3pPr>
            <a:lvl4pPr>
              <a:defRPr sz="8200"/>
            </a:lvl4pPr>
            <a:lvl5pPr>
              <a:defRPr sz="82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pPr>
              <a:defRPr/>
            </a:pPr>
            <a:fld id="{E8E7480A-8CDF-4F5F-A356-911B067A6300}" type="datetimeFigureOut">
              <a:rPr lang="zh-TW" altLang="en-US" smtClean="0"/>
              <a:pPr>
                <a:defRPr/>
              </a:pPr>
              <a:t>2014/4/25</a:t>
            </a:fld>
            <a:endParaRPr lang="zh-TW" altLang="en-US"/>
          </a:p>
        </p:txBody>
      </p:sp>
      <p:sp>
        <p:nvSpPr>
          <p:cNvPr id="6" name="頁尾版面配置區 5"/>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p:txBody>
          <a:bodyPr/>
          <a:lstStyle/>
          <a:p>
            <a:pPr>
              <a:defRPr/>
            </a:pPr>
            <a:fld id="{EF295C85-3FB7-4683-B28C-C48FE29E0A69}" type="slidenum">
              <a:rPr lang="zh-TW" altLang="en-US" smtClean="0"/>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513999" y="4395009"/>
            <a:ext cx="27251978" cy="7134754"/>
          </a:xfrm>
        </p:spPr>
        <p:txBody>
          <a:bodyPr tIns="208806" anchor="b"/>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1513999" y="11580698"/>
            <a:ext cx="13378914" cy="4115761"/>
          </a:xfrm>
        </p:spPr>
        <p:txBody>
          <a:bodyPr lIns="208806" tIns="0" rIns="208806" bIns="0" anchor="ctr">
            <a:noAutofit/>
          </a:bodyPr>
          <a:lstStyle>
            <a:lvl1pPr marL="0" indent="0">
              <a:buNone/>
              <a:defRPr sz="10900" b="1" cap="none" baseline="0">
                <a:solidFill>
                  <a:schemeClr val="tx2"/>
                </a:solidFill>
                <a:effectLst/>
              </a:defRPr>
            </a:lvl1pPr>
            <a:lvl2pPr>
              <a:buNone/>
              <a:defRPr sz="9100" b="1"/>
            </a:lvl2pPr>
            <a:lvl3pPr>
              <a:buNone/>
              <a:defRPr sz="8200" b="1"/>
            </a:lvl3pPr>
            <a:lvl4pPr>
              <a:buNone/>
              <a:defRPr sz="7400" b="1"/>
            </a:lvl4pPr>
            <a:lvl5pPr>
              <a:buNone/>
              <a:defRPr sz="74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15381809" y="11608848"/>
            <a:ext cx="13384170" cy="4087615"/>
          </a:xfrm>
        </p:spPr>
        <p:txBody>
          <a:bodyPr lIns="208806" tIns="0" rIns="208806" bIns="0" anchor="ctr"/>
          <a:lstStyle>
            <a:lvl1pPr marL="0" indent="0">
              <a:buNone/>
              <a:defRPr sz="10900" b="1" cap="none" baseline="0">
                <a:solidFill>
                  <a:schemeClr val="tx2"/>
                </a:solidFill>
                <a:effectLst/>
              </a:defRPr>
            </a:lvl1pPr>
            <a:lvl2pPr>
              <a:buNone/>
              <a:defRPr sz="9100" b="1"/>
            </a:lvl2pPr>
            <a:lvl3pPr>
              <a:buNone/>
              <a:defRPr sz="8200" b="1"/>
            </a:lvl3pPr>
            <a:lvl4pPr>
              <a:buNone/>
              <a:defRPr sz="7400" b="1"/>
            </a:lvl4pPr>
            <a:lvl5pPr>
              <a:buNone/>
              <a:defRPr sz="7400" b="1"/>
            </a:lvl5pPr>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1513999" y="15696459"/>
            <a:ext cx="13378914" cy="24005483"/>
          </a:xfrm>
        </p:spPr>
        <p:txBody>
          <a:bodyPr tIns="0"/>
          <a:lstStyle>
            <a:lvl1pPr>
              <a:defRPr sz="10100"/>
            </a:lvl1pPr>
            <a:lvl2pPr>
              <a:defRPr sz="9100"/>
            </a:lvl2pPr>
            <a:lvl3pPr>
              <a:defRPr sz="8200"/>
            </a:lvl3pPr>
            <a:lvl4pPr>
              <a:defRPr sz="7400"/>
            </a:lvl4pPr>
            <a:lvl5pPr>
              <a:defRPr sz="74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15381809" y="15696459"/>
            <a:ext cx="13384170" cy="24005483"/>
          </a:xfrm>
        </p:spPr>
        <p:txBody>
          <a:bodyPr tIns="0"/>
          <a:lstStyle>
            <a:lvl1pPr>
              <a:defRPr sz="10100"/>
            </a:lvl1pPr>
            <a:lvl2pPr>
              <a:defRPr sz="9100"/>
            </a:lvl2pPr>
            <a:lvl3pPr>
              <a:defRPr sz="8200"/>
            </a:lvl3pPr>
            <a:lvl4pPr>
              <a:defRPr sz="7400"/>
            </a:lvl4pPr>
            <a:lvl5pPr>
              <a:defRPr sz="74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pPr>
              <a:defRPr/>
            </a:pPr>
            <a:fld id="{431004D8-79DB-4B1B-A456-0F62609BED80}" type="datetimeFigureOut">
              <a:rPr lang="zh-TW" altLang="en-US" smtClean="0"/>
              <a:pPr>
                <a:defRPr/>
              </a:pPr>
              <a:t>2014/4/25</a:t>
            </a:fld>
            <a:endParaRPr lang="zh-TW" altLang="en-US"/>
          </a:p>
        </p:txBody>
      </p:sp>
      <p:sp>
        <p:nvSpPr>
          <p:cNvPr id="8" name="頁尾版面配置區 7"/>
          <p:cNvSpPr>
            <a:spLocks noGrp="1"/>
          </p:cNvSpPr>
          <p:nvPr>
            <p:ph type="ftr" sz="quarter" idx="11"/>
          </p:nvPr>
        </p:nvSpPr>
        <p:spPr/>
        <p:txBody>
          <a:bodyPr/>
          <a:lstStyle/>
          <a:p>
            <a:pPr>
              <a:defRPr/>
            </a:pPr>
            <a:endParaRPr lang="zh-TW" altLang="en-US"/>
          </a:p>
        </p:txBody>
      </p:sp>
      <p:sp>
        <p:nvSpPr>
          <p:cNvPr id="9" name="投影片編號版面配置區 8"/>
          <p:cNvSpPr>
            <a:spLocks noGrp="1"/>
          </p:cNvSpPr>
          <p:nvPr>
            <p:ph type="sldNum" sz="quarter" idx="12"/>
          </p:nvPr>
        </p:nvSpPr>
        <p:spPr/>
        <p:txBody>
          <a:bodyPr/>
          <a:lstStyle/>
          <a:p>
            <a:pPr>
              <a:defRPr/>
            </a:pPr>
            <a:fld id="{00D75E78-BBEC-4A37-82AA-8D4891CE7583}" type="slidenum">
              <a:rPr lang="zh-TW" altLang="en-US" smtClean="0"/>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513999" y="4395009"/>
            <a:ext cx="27504311" cy="7134754"/>
          </a:xfrm>
        </p:spPr>
        <p:txBody>
          <a:bodyPr vert="horz" tIns="208806"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228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pPr>
              <a:defRPr/>
            </a:pPr>
            <a:fld id="{C0E89DAF-D1BB-4A3B-AB73-6DFE6A1BF7DF}" type="datetimeFigureOut">
              <a:rPr lang="zh-TW" altLang="en-US" smtClean="0"/>
              <a:pPr>
                <a:defRPr/>
              </a:pPr>
              <a:t>2014/4/25</a:t>
            </a:fld>
            <a:endParaRPr lang="zh-TW" altLang="en-US"/>
          </a:p>
        </p:txBody>
      </p:sp>
      <p:sp>
        <p:nvSpPr>
          <p:cNvPr id="4" name="頁尾版面配置區 3"/>
          <p:cNvSpPr>
            <a:spLocks noGrp="1"/>
          </p:cNvSpPr>
          <p:nvPr>
            <p:ph type="ftr" sz="quarter" idx="11"/>
          </p:nvPr>
        </p:nvSpPr>
        <p:spPr/>
        <p:txBody>
          <a:bodyPr/>
          <a:lstStyle/>
          <a:p>
            <a:pPr>
              <a:defRPr/>
            </a:pPr>
            <a:endParaRPr lang="zh-TW" altLang="en-US"/>
          </a:p>
        </p:txBody>
      </p:sp>
      <p:sp>
        <p:nvSpPr>
          <p:cNvPr id="5" name="投影片編號版面配置區 4"/>
          <p:cNvSpPr>
            <a:spLocks noGrp="1"/>
          </p:cNvSpPr>
          <p:nvPr>
            <p:ph type="sldNum" sz="quarter" idx="12"/>
          </p:nvPr>
        </p:nvSpPr>
        <p:spPr/>
        <p:txBody>
          <a:bodyPr/>
          <a:lstStyle/>
          <a:p>
            <a:pPr>
              <a:defRPr/>
            </a:pPr>
            <a:fld id="{EA68703E-4822-4CFD-A5A0-728627E8066C}" type="slidenum">
              <a:rPr lang="zh-TW" altLang="en-US" smtClean="0"/>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fld id="{760B9E40-86DF-4CC4-AA1A-6F365AFB072C}" type="datetimeFigureOut">
              <a:rPr lang="zh-TW" altLang="en-US" smtClean="0"/>
              <a:pPr>
                <a:defRPr/>
              </a:pPr>
              <a:t>2014/4/25</a:t>
            </a:fld>
            <a:endParaRPr lang="zh-TW" altLang="en-US"/>
          </a:p>
        </p:txBody>
      </p:sp>
      <p:sp>
        <p:nvSpPr>
          <p:cNvPr id="3" name="頁尾版面配置區 2"/>
          <p:cNvSpPr>
            <a:spLocks noGrp="1"/>
          </p:cNvSpPr>
          <p:nvPr>
            <p:ph type="ftr" sz="quarter" idx="11"/>
          </p:nvPr>
        </p:nvSpPr>
        <p:spPr/>
        <p:txBody>
          <a:bodyPr/>
          <a:lstStyle/>
          <a:p>
            <a:pPr>
              <a:defRPr/>
            </a:pPr>
            <a:endParaRPr lang="zh-TW" altLang="en-US"/>
          </a:p>
        </p:txBody>
      </p:sp>
      <p:sp>
        <p:nvSpPr>
          <p:cNvPr id="4" name="投影片編號版面配置區 3"/>
          <p:cNvSpPr>
            <a:spLocks noGrp="1"/>
          </p:cNvSpPr>
          <p:nvPr>
            <p:ph type="sldNum" sz="quarter" idx="12"/>
          </p:nvPr>
        </p:nvSpPr>
        <p:spPr/>
        <p:txBody>
          <a:bodyPr/>
          <a:lstStyle/>
          <a:p>
            <a:pPr>
              <a:defRPr/>
            </a:pPr>
            <a:fld id="{08130A33-EDB5-4092-B8FE-738BEEB5D532}" type="slidenum">
              <a:rPr lang="zh-TW" altLang="en-US" smtClean="0"/>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2270998" y="3210652"/>
            <a:ext cx="9083993" cy="7253667"/>
          </a:xfrm>
        </p:spPr>
        <p:txBody>
          <a:bodyPr lIns="0" anchor="b">
            <a:noAutofit/>
          </a:bodyPr>
          <a:lstStyle>
            <a:lvl1pPr algn="l" rtl="0">
              <a:spcBef>
                <a:spcPct val="0"/>
              </a:spcBef>
              <a:buNone/>
              <a:defRPr sz="119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2270998" y="10464306"/>
            <a:ext cx="9083993" cy="28539017"/>
          </a:xfrm>
        </p:spPr>
        <p:txBody>
          <a:bodyPr lIns="83523" rIns="83523"/>
          <a:lstStyle>
            <a:lvl1pPr marL="0" indent="0" algn="l">
              <a:buNone/>
              <a:defRPr sz="6400"/>
            </a:lvl1pPr>
            <a:lvl2pPr indent="0" algn="l">
              <a:buNone/>
              <a:defRPr sz="5500"/>
            </a:lvl2pPr>
            <a:lvl3pPr indent="0" algn="l">
              <a:buNone/>
              <a:defRPr sz="4500"/>
            </a:lvl3pPr>
            <a:lvl4pPr indent="0" algn="l">
              <a:buNone/>
              <a:defRPr sz="4100"/>
            </a:lvl4pPr>
            <a:lvl5pPr indent="0" algn="l">
              <a:buNone/>
              <a:defRPr sz="4100"/>
            </a:lvl5pPr>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11838630" y="10464306"/>
            <a:ext cx="16927347" cy="28539017"/>
          </a:xfrm>
        </p:spPr>
        <p:txBody>
          <a:bodyPr tIns="0"/>
          <a:lstStyle>
            <a:lvl1pPr>
              <a:defRPr sz="12800"/>
            </a:lvl1pPr>
            <a:lvl2pPr>
              <a:defRPr sz="11900"/>
            </a:lvl2pPr>
            <a:lvl3pPr>
              <a:defRPr sz="10900"/>
            </a:lvl3pPr>
            <a:lvl4pPr>
              <a:defRPr sz="9100"/>
            </a:lvl4pPr>
            <a:lvl5pPr>
              <a:defRPr sz="82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pPr>
              <a:defRPr/>
            </a:pPr>
            <a:fld id="{37837D4B-5A63-47F2-83DD-F43F3B1FA66C}" type="datetimeFigureOut">
              <a:rPr lang="zh-TW" altLang="en-US" smtClean="0"/>
              <a:pPr>
                <a:defRPr/>
              </a:pPr>
              <a:t>2014/4/25</a:t>
            </a:fld>
            <a:endParaRPr lang="zh-TW" altLang="en-US"/>
          </a:p>
        </p:txBody>
      </p:sp>
      <p:sp>
        <p:nvSpPr>
          <p:cNvPr id="6" name="頁尾版面配置區 5"/>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p:txBody>
          <a:bodyPr/>
          <a:lstStyle/>
          <a:p>
            <a:pPr>
              <a:defRPr/>
            </a:pPr>
            <a:fld id="{7C71EA50-E3DA-4185-B5FC-5FCCB62D0308}" type="slidenum">
              <a:rPr lang="zh-TW" altLang="en-US" smtClean="0"/>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剪去並圓角化單一角落矩形 8"/>
          <p:cNvSpPr/>
          <p:nvPr/>
        </p:nvSpPr>
        <p:spPr>
          <a:xfrm rot="420000" flipV="1">
            <a:off x="10483260" y="6916760"/>
            <a:ext cx="17410986" cy="25685115"/>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417614" tIns="208806" rIns="417614" bIns="208806" rtlCol="0" anchor="ctr"/>
          <a:lstStyle/>
          <a:p>
            <a:pPr algn="ctr" eaLnBrk="1" latinLnBrk="0" hangingPunct="1"/>
            <a:endParaRPr kumimoji="0" lang="en-US"/>
          </a:p>
        </p:txBody>
      </p:sp>
      <p:sp>
        <p:nvSpPr>
          <p:cNvPr id="12" name="直角三角形 11"/>
          <p:cNvSpPr/>
          <p:nvPr/>
        </p:nvSpPr>
        <p:spPr>
          <a:xfrm rot="420000" flipV="1">
            <a:off x="26505356" y="33456373"/>
            <a:ext cx="514759" cy="970327"/>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417614" tIns="208806" rIns="417614" bIns="208806" rtlCol="0" anchor="ctr"/>
          <a:lstStyle/>
          <a:p>
            <a:pPr algn="ctr" eaLnBrk="1" latinLnBrk="0" hangingPunct="1"/>
            <a:endParaRPr kumimoji="0" lang="en-US"/>
          </a:p>
        </p:txBody>
      </p:sp>
      <p:sp>
        <p:nvSpPr>
          <p:cNvPr id="2" name="標題 1"/>
          <p:cNvSpPr>
            <a:spLocks noGrp="1"/>
          </p:cNvSpPr>
          <p:nvPr>
            <p:ph type="title"/>
          </p:nvPr>
        </p:nvSpPr>
        <p:spPr>
          <a:xfrm>
            <a:off x="2018665" y="7346966"/>
            <a:ext cx="7327754" cy="9878925"/>
          </a:xfrm>
        </p:spPr>
        <p:txBody>
          <a:bodyPr vert="horz" lIns="208806" tIns="208806" rIns="208806" bIns="208806" anchor="b"/>
          <a:lstStyle>
            <a:lvl1pPr algn="l">
              <a:buNone/>
              <a:defRPr sz="9100" b="1">
                <a:solidFill>
                  <a:schemeClr val="tx2"/>
                </a:solidFill>
              </a:defRPr>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2018665" y="17657644"/>
            <a:ext cx="7317660" cy="13603598"/>
          </a:xfrm>
        </p:spPr>
        <p:txBody>
          <a:bodyPr lIns="292329" rIns="208806" bIns="208806" anchor="t"/>
          <a:lstStyle>
            <a:lvl1pPr marL="0" indent="0" algn="l">
              <a:spcBef>
                <a:spcPts val="1142"/>
              </a:spcBef>
              <a:buFontTx/>
              <a:buNone/>
              <a:defRPr sz="5900"/>
            </a:lvl1pPr>
            <a:lvl2pPr>
              <a:defRPr sz="5500"/>
            </a:lvl2pPr>
            <a:lvl3pPr>
              <a:defRPr sz="4500"/>
            </a:lvl3pPr>
            <a:lvl4pPr>
              <a:defRPr sz="4100"/>
            </a:lvl4pPr>
            <a:lvl5pPr>
              <a:defRPr sz="41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pPr>
              <a:defRPr/>
            </a:pPr>
            <a:fld id="{C9EF4FBE-B0C2-4B2C-B7F7-FA8C5F8A68CC}" type="datetimeFigureOut">
              <a:rPr lang="zh-TW" altLang="en-US" smtClean="0"/>
              <a:pPr>
                <a:defRPr/>
              </a:pPr>
              <a:t>2014/4/25</a:t>
            </a:fld>
            <a:endParaRPr lang="zh-TW" altLang="en-US"/>
          </a:p>
        </p:txBody>
      </p:sp>
      <p:sp>
        <p:nvSpPr>
          <p:cNvPr id="6" name="頁尾版面配置區 5"/>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a:xfrm>
            <a:off x="26747312" y="39677164"/>
            <a:ext cx="2018665" cy="2279158"/>
          </a:xfrm>
        </p:spPr>
        <p:txBody>
          <a:bodyPr/>
          <a:lstStyle/>
          <a:p>
            <a:pPr>
              <a:defRPr/>
            </a:pPr>
            <a:fld id="{100452F9-DCDB-4E19-8177-D04E0B13B340}" type="slidenum">
              <a:rPr lang="zh-TW" altLang="en-US" smtClean="0"/>
              <a:pPr>
                <a:defRPr/>
              </a:pPr>
              <a:t>‹#›</a:t>
            </a:fld>
            <a:endParaRPr lang="zh-TW" altLang="en-US"/>
          </a:p>
        </p:txBody>
      </p:sp>
      <p:sp>
        <p:nvSpPr>
          <p:cNvPr id="3" name="圖片版面配置區 2"/>
          <p:cNvSpPr>
            <a:spLocks noGrp="1"/>
          </p:cNvSpPr>
          <p:nvPr>
            <p:ph type="pic" idx="1"/>
          </p:nvPr>
        </p:nvSpPr>
        <p:spPr>
          <a:xfrm rot="420000">
            <a:off x="11543059" y="7487541"/>
            <a:ext cx="15291387" cy="24543554"/>
          </a:xfrm>
          <a:prstGeom prst="rect">
            <a:avLst/>
          </a:prstGeom>
          <a:solidFill>
            <a:schemeClr val="bg2"/>
          </a:solidFill>
          <a:ln w="3000" cap="rnd">
            <a:solidFill>
              <a:srgbClr val="C0C0C0"/>
            </a:solidFill>
            <a:round/>
          </a:ln>
          <a:effectLst/>
        </p:spPr>
        <p:txBody>
          <a:bodyPr/>
          <a:lstStyle>
            <a:lvl1pPr marL="0" indent="0">
              <a:buNone/>
              <a:defRPr sz="14600"/>
            </a:lvl1pPr>
          </a:lstStyle>
          <a:p>
            <a:r>
              <a:rPr kumimoji="0" lang="zh-TW" altLang="en-US" smtClean="0"/>
              <a:t>按一下圖示以新增圖片</a:t>
            </a:r>
            <a:endParaRPr kumimoji="0" lang="en-US" dirty="0"/>
          </a:p>
        </p:txBody>
      </p:sp>
      <p:sp>
        <p:nvSpPr>
          <p:cNvPr id="10" name="手繪多邊形 9"/>
          <p:cNvSpPr>
            <a:spLocks/>
          </p:cNvSpPr>
          <p:nvPr/>
        </p:nvSpPr>
        <p:spPr bwMode="auto">
          <a:xfrm flipV="1">
            <a:off x="-31542" y="36307971"/>
            <a:ext cx="30343058" cy="6500554"/>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417614" tIns="208806" rIns="417614" bIns="208806" anchor="t" compatLnSpc="1"/>
          <a:lstStyle/>
          <a:p>
            <a:pPr marL="0" algn="l" rtl="0" eaLnBrk="1" latinLnBrk="0" hangingPunct="1"/>
            <a:endParaRPr kumimoji="0" lang="en-US" dirty="0">
              <a:solidFill>
                <a:schemeClr val="tx1"/>
              </a:solidFill>
              <a:latin typeface="+mn-lt"/>
              <a:ea typeface="+mn-ea"/>
              <a:cs typeface="+mn-cs"/>
            </a:endParaRPr>
          </a:p>
        </p:txBody>
      </p:sp>
      <p:sp>
        <p:nvSpPr>
          <p:cNvPr id="11" name="手繪多邊形 10"/>
          <p:cNvSpPr>
            <a:spLocks/>
          </p:cNvSpPr>
          <p:nvPr/>
        </p:nvSpPr>
        <p:spPr bwMode="auto">
          <a:xfrm flipV="1">
            <a:off x="14509155" y="38824957"/>
            <a:ext cx="15770820" cy="398357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417614" tIns="208806" rIns="417614" bIns="208806"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手繪多邊形 6"/>
          <p:cNvSpPr>
            <a:spLocks/>
          </p:cNvSpPr>
          <p:nvPr/>
        </p:nvSpPr>
        <p:spPr bwMode="auto">
          <a:xfrm>
            <a:off x="-31542" y="-44593"/>
            <a:ext cx="30343058" cy="6500554"/>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417614" tIns="208806" rIns="417614" bIns="208806" anchor="t" compatLnSpc="1"/>
          <a:lstStyle/>
          <a:p>
            <a:pPr marL="0" algn="l" rtl="0" eaLnBrk="1" latinLnBrk="0" hangingPunct="1"/>
            <a:endParaRPr kumimoji="0" lang="en-US" dirty="0">
              <a:solidFill>
                <a:schemeClr val="tx1"/>
              </a:solidFill>
              <a:latin typeface="+mn-lt"/>
              <a:ea typeface="+mn-ea"/>
              <a:cs typeface="+mn-cs"/>
            </a:endParaRPr>
          </a:p>
        </p:txBody>
      </p:sp>
      <p:sp>
        <p:nvSpPr>
          <p:cNvPr id="8" name="手繪多邊形 7"/>
          <p:cNvSpPr>
            <a:spLocks/>
          </p:cNvSpPr>
          <p:nvPr/>
        </p:nvSpPr>
        <p:spPr bwMode="auto">
          <a:xfrm>
            <a:off x="14509155" y="-44591"/>
            <a:ext cx="15770820" cy="398357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417614" tIns="208806" rIns="417614" bIns="208806" anchor="t" compatLnSpc="1"/>
          <a:lstStyle/>
          <a:p>
            <a:pPr marL="0" algn="l" rtl="0" eaLnBrk="1" latinLnBrk="0" hangingPunct="1"/>
            <a:endParaRPr kumimoji="0" lang="en-US" dirty="0">
              <a:solidFill>
                <a:schemeClr val="tx1"/>
              </a:solidFill>
              <a:latin typeface="+mn-lt"/>
              <a:ea typeface="+mn-ea"/>
              <a:cs typeface="+mn-cs"/>
            </a:endParaRPr>
          </a:p>
        </p:txBody>
      </p:sp>
      <p:sp>
        <p:nvSpPr>
          <p:cNvPr id="9" name="標題版面配置區 8"/>
          <p:cNvSpPr>
            <a:spLocks noGrp="1"/>
          </p:cNvSpPr>
          <p:nvPr>
            <p:ph type="title"/>
          </p:nvPr>
        </p:nvSpPr>
        <p:spPr>
          <a:xfrm>
            <a:off x="1513999" y="4395009"/>
            <a:ext cx="27251978" cy="7134754"/>
          </a:xfrm>
          <a:prstGeom prst="rect">
            <a:avLst/>
          </a:prstGeom>
        </p:spPr>
        <p:txBody>
          <a:bodyPr vert="horz" lIns="0" tIns="208806" rIns="0" bIns="0" anchor="b">
            <a:normAutofit/>
          </a:bodyPr>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1513999" y="12081517"/>
            <a:ext cx="27251978" cy="27397456"/>
          </a:xfrm>
          <a:prstGeom prst="rect">
            <a:avLst/>
          </a:prstGeom>
        </p:spPr>
        <p:txBody>
          <a:bodyPr vert="horz" lIns="417614" tIns="208806" rIns="417614" bIns="208806">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1513999" y="39677164"/>
            <a:ext cx="7065327" cy="2279158"/>
          </a:xfrm>
          <a:prstGeom prst="rect">
            <a:avLst/>
          </a:prstGeom>
        </p:spPr>
        <p:txBody>
          <a:bodyPr vert="horz" lIns="0" tIns="0" rIns="0" bIns="0" anchor="b"/>
          <a:lstStyle>
            <a:lvl1pPr algn="l" eaLnBrk="1" latinLnBrk="0" hangingPunct="1">
              <a:defRPr kumimoji="0" sz="5500">
                <a:solidFill>
                  <a:schemeClr val="tx2">
                    <a:shade val="90000"/>
                  </a:schemeClr>
                </a:solidFill>
              </a:defRPr>
            </a:lvl1pPr>
          </a:lstStyle>
          <a:p>
            <a:pPr>
              <a:defRPr/>
            </a:pPr>
            <a:fld id="{A884B8BB-A7BE-4DF6-9762-D50B06DE5E51}" type="datetimeFigureOut">
              <a:rPr lang="zh-TW" altLang="en-US" smtClean="0"/>
              <a:pPr>
                <a:defRPr/>
              </a:pPr>
              <a:t>2014/4/25</a:t>
            </a:fld>
            <a:endParaRPr lang="zh-TW" altLang="en-US"/>
          </a:p>
        </p:txBody>
      </p:sp>
      <p:sp>
        <p:nvSpPr>
          <p:cNvPr id="22" name="頁尾版面配置區 21"/>
          <p:cNvSpPr>
            <a:spLocks noGrp="1"/>
          </p:cNvSpPr>
          <p:nvPr>
            <p:ph type="ftr" sz="quarter" idx="3"/>
          </p:nvPr>
        </p:nvSpPr>
        <p:spPr>
          <a:xfrm>
            <a:off x="8831659" y="39677164"/>
            <a:ext cx="11102658" cy="2279158"/>
          </a:xfrm>
          <a:prstGeom prst="rect">
            <a:avLst/>
          </a:prstGeom>
        </p:spPr>
        <p:txBody>
          <a:bodyPr vert="horz" lIns="0" tIns="0" rIns="0" bIns="0" anchor="b"/>
          <a:lstStyle>
            <a:lvl1pPr algn="l" eaLnBrk="1" latinLnBrk="0" hangingPunct="1">
              <a:defRPr kumimoji="0" sz="5500">
                <a:solidFill>
                  <a:schemeClr val="tx2">
                    <a:shade val="90000"/>
                  </a:schemeClr>
                </a:solidFill>
              </a:defRPr>
            </a:lvl1pPr>
          </a:lstStyle>
          <a:p>
            <a:pPr>
              <a:defRPr/>
            </a:pPr>
            <a:endParaRPr lang="zh-TW" altLang="en-US"/>
          </a:p>
        </p:txBody>
      </p:sp>
      <p:sp>
        <p:nvSpPr>
          <p:cNvPr id="18" name="投影片編號版面配置區 17"/>
          <p:cNvSpPr>
            <a:spLocks noGrp="1"/>
          </p:cNvSpPr>
          <p:nvPr>
            <p:ph type="sldNum" sz="quarter" idx="4"/>
          </p:nvPr>
        </p:nvSpPr>
        <p:spPr>
          <a:xfrm>
            <a:off x="26242645" y="39677164"/>
            <a:ext cx="2523332" cy="2279158"/>
          </a:xfrm>
          <a:prstGeom prst="rect">
            <a:avLst/>
          </a:prstGeom>
        </p:spPr>
        <p:txBody>
          <a:bodyPr vert="horz" lIns="0" tIns="0" rIns="0" bIns="0" anchor="b"/>
          <a:lstStyle>
            <a:lvl1pPr algn="r" eaLnBrk="1" latinLnBrk="0" hangingPunct="1">
              <a:defRPr kumimoji="0" sz="5500">
                <a:solidFill>
                  <a:schemeClr val="tx2">
                    <a:shade val="90000"/>
                  </a:schemeClr>
                </a:solidFill>
              </a:defRPr>
            </a:lvl1pPr>
          </a:lstStyle>
          <a:p>
            <a:pPr>
              <a:defRPr/>
            </a:pPr>
            <a:fld id="{C0EE5F37-F8B2-4EAE-970C-93430F50BD1D}" type="slidenum">
              <a:rPr lang="zh-TW" altLang="en-US" smtClean="0"/>
              <a:pPr>
                <a:defRPr/>
              </a:pPr>
              <a:t>‹#›</a:t>
            </a:fld>
            <a:endParaRPr lang="zh-TW" altLang="en-US"/>
          </a:p>
        </p:txBody>
      </p:sp>
      <p:grpSp>
        <p:nvGrpSpPr>
          <p:cNvPr id="2" name="群組 1"/>
          <p:cNvGrpSpPr/>
          <p:nvPr/>
        </p:nvGrpSpPr>
        <p:grpSpPr>
          <a:xfrm>
            <a:off x="-62974" y="1263457"/>
            <a:ext cx="30401002" cy="4052541"/>
            <a:chOff x="-19045" y="216550"/>
            <a:chExt cx="9180548" cy="649224"/>
          </a:xfrm>
        </p:grpSpPr>
        <p:sp>
          <p:nvSpPr>
            <p:cNvPr id="12"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22800" b="0" kern="1200">
          <a:ln>
            <a:noFill/>
          </a:ln>
          <a:solidFill>
            <a:schemeClr val="tx2"/>
          </a:solidFill>
          <a:effectLst/>
          <a:latin typeface="+mj-lt"/>
          <a:ea typeface="+mj-ea"/>
          <a:cs typeface="+mj-cs"/>
        </a:defRPr>
      </a:lvl1pPr>
    </p:titleStyle>
    <p:bodyStyle>
      <a:lvl1pPr marL="1252841" indent="-1252841" algn="l" rtl="0" eaLnBrk="1" latinLnBrk="0" hangingPunct="1">
        <a:spcBef>
          <a:spcPct val="20000"/>
        </a:spcBef>
        <a:buClr>
          <a:schemeClr val="accent3"/>
        </a:buClr>
        <a:buSzPct val="95000"/>
        <a:buFont typeface="Wingdings 2"/>
        <a:buChar char=""/>
        <a:defRPr kumimoji="0" sz="11900" kern="1200">
          <a:solidFill>
            <a:schemeClr val="tx1"/>
          </a:solidFill>
          <a:latin typeface="+mn-lt"/>
          <a:ea typeface="+mn-ea"/>
          <a:cs typeface="+mn-cs"/>
        </a:defRPr>
      </a:lvl1pPr>
      <a:lvl2pPr marL="2923295" indent="-1127556" algn="l" rtl="0" eaLnBrk="1" latinLnBrk="0" hangingPunct="1">
        <a:spcBef>
          <a:spcPct val="20000"/>
        </a:spcBef>
        <a:buClr>
          <a:schemeClr val="accent1"/>
        </a:buClr>
        <a:buSzPct val="85000"/>
        <a:buFont typeface="Wingdings 2"/>
        <a:buChar char=""/>
        <a:defRPr kumimoji="0" sz="10900" kern="1200">
          <a:solidFill>
            <a:schemeClr val="tx1"/>
          </a:solidFill>
          <a:latin typeface="+mn-lt"/>
          <a:ea typeface="+mn-ea"/>
          <a:cs typeface="+mn-cs"/>
        </a:defRPr>
      </a:lvl2pPr>
      <a:lvl3pPr marL="4176135" indent="-1127556" algn="l" rtl="0" eaLnBrk="1" latinLnBrk="0" hangingPunct="1">
        <a:spcBef>
          <a:spcPct val="20000"/>
        </a:spcBef>
        <a:buClr>
          <a:schemeClr val="accent2"/>
        </a:buClr>
        <a:buSzPct val="70000"/>
        <a:buFont typeface="Wingdings 2"/>
        <a:buChar char=""/>
        <a:defRPr kumimoji="0" sz="9600" kern="1200">
          <a:solidFill>
            <a:schemeClr val="tx1"/>
          </a:solidFill>
          <a:latin typeface="+mn-lt"/>
          <a:ea typeface="+mn-ea"/>
          <a:cs typeface="+mn-cs"/>
        </a:defRPr>
      </a:lvl3pPr>
      <a:lvl4pPr marL="5428975" indent="-960511" algn="l" rtl="0" eaLnBrk="1" latinLnBrk="0" hangingPunct="1">
        <a:spcBef>
          <a:spcPct val="20000"/>
        </a:spcBef>
        <a:buClr>
          <a:schemeClr val="accent3"/>
        </a:buClr>
        <a:buSzPct val="65000"/>
        <a:buFont typeface="Wingdings 2"/>
        <a:buChar char=""/>
        <a:defRPr kumimoji="0" sz="9100" kern="1200">
          <a:solidFill>
            <a:schemeClr val="tx1"/>
          </a:solidFill>
          <a:latin typeface="+mn-lt"/>
          <a:ea typeface="+mn-ea"/>
          <a:cs typeface="+mn-cs"/>
        </a:defRPr>
      </a:lvl4pPr>
      <a:lvl5pPr marL="6681816" indent="-960511" algn="l" rtl="0" eaLnBrk="1" latinLnBrk="0" hangingPunct="1">
        <a:spcBef>
          <a:spcPct val="20000"/>
        </a:spcBef>
        <a:buClr>
          <a:schemeClr val="accent4"/>
        </a:buClr>
        <a:buSzPct val="65000"/>
        <a:buFont typeface="Wingdings 2"/>
        <a:buChar char=""/>
        <a:defRPr kumimoji="0" sz="9100" kern="1200">
          <a:solidFill>
            <a:schemeClr val="tx1"/>
          </a:solidFill>
          <a:latin typeface="+mn-lt"/>
          <a:ea typeface="+mn-ea"/>
          <a:cs typeface="+mn-cs"/>
        </a:defRPr>
      </a:lvl5pPr>
      <a:lvl6pPr marL="7934656" indent="-960511" algn="l" rtl="0" eaLnBrk="1" latinLnBrk="0" hangingPunct="1">
        <a:spcBef>
          <a:spcPct val="20000"/>
        </a:spcBef>
        <a:buClr>
          <a:schemeClr val="accent5"/>
        </a:buClr>
        <a:buSzPct val="80000"/>
        <a:buFont typeface="Wingdings 2"/>
        <a:buChar char=""/>
        <a:defRPr kumimoji="0" sz="8200" kern="1200">
          <a:solidFill>
            <a:schemeClr val="tx1"/>
          </a:solidFill>
          <a:latin typeface="+mn-lt"/>
          <a:ea typeface="+mn-ea"/>
          <a:cs typeface="+mn-cs"/>
        </a:defRPr>
      </a:lvl6pPr>
      <a:lvl7pPr marL="8769884" indent="-835227" algn="l" rtl="0" eaLnBrk="1" latinLnBrk="0" hangingPunct="1">
        <a:spcBef>
          <a:spcPct val="20000"/>
        </a:spcBef>
        <a:buClr>
          <a:schemeClr val="accent6"/>
        </a:buClr>
        <a:buSzPct val="80000"/>
        <a:buFont typeface="Wingdings 2"/>
        <a:buChar char=""/>
        <a:defRPr kumimoji="0" sz="7400" kern="1200" baseline="0">
          <a:solidFill>
            <a:schemeClr val="tx1"/>
          </a:solidFill>
          <a:latin typeface="+mn-lt"/>
          <a:ea typeface="+mn-ea"/>
          <a:cs typeface="+mn-cs"/>
        </a:defRPr>
      </a:lvl7pPr>
      <a:lvl8pPr marL="10022723" indent="-835227" algn="l" rtl="0" eaLnBrk="1" latinLnBrk="0" hangingPunct="1">
        <a:spcBef>
          <a:spcPct val="20000"/>
        </a:spcBef>
        <a:buClr>
          <a:schemeClr val="tx2"/>
        </a:buClr>
        <a:buChar char="•"/>
        <a:defRPr kumimoji="0" sz="7400" kern="1200">
          <a:solidFill>
            <a:schemeClr val="tx1"/>
          </a:solidFill>
          <a:latin typeface="+mn-lt"/>
          <a:ea typeface="+mn-ea"/>
          <a:cs typeface="+mn-cs"/>
        </a:defRPr>
      </a:lvl8pPr>
      <a:lvl9pPr marL="11275564" indent="-835227" algn="l" rtl="0" eaLnBrk="1" latinLnBrk="0" hangingPunct="1">
        <a:spcBef>
          <a:spcPct val="20000"/>
        </a:spcBef>
        <a:buClr>
          <a:schemeClr val="tx2"/>
        </a:buClr>
        <a:buFontTx/>
        <a:buChar char="•"/>
        <a:defRPr kumimoji="0" sz="6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088068" algn="l" rtl="0" eaLnBrk="1" latinLnBrk="0" hangingPunct="1">
        <a:defRPr kumimoji="0" kern="1200">
          <a:solidFill>
            <a:schemeClr val="tx1"/>
          </a:solidFill>
          <a:latin typeface="+mn-lt"/>
          <a:ea typeface="+mn-ea"/>
          <a:cs typeface="+mn-cs"/>
        </a:defRPr>
      </a:lvl2pPr>
      <a:lvl3pPr marL="4176135" algn="l" rtl="0" eaLnBrk="1" latinLnBrk="0" hangingPunct="1">
        <a:defRPr kumimoji="0" kern="1200">
          <a:solidFill>
            <a:schemeClr val="tx1"/>
          </a:solidFill>
          <a:latin typeface="+mn-lt"/>
          <a:ea typeface="+mn-ea"/>
          <a:cs typeface="+mn-cs"/>
        </a:defRPr>
      </a:lvl3pPr>
      <a:lvl4pPr marL="6264202" algn="l" rtl="0" eaLnBrk="1" latinLnBrk="0" hangingPunct="1">
        <a:defRPr kumimoji="0" kern="1200">
          <a:solidFill>
            <a:schemeClr val="tx1"/>
          </a:solidFill>
          <a:latin typeface="+mn-lt"/>
          <a:ea typeface="+mn-ea"/>
          <a:cs typeface="+mn-cs"/>
        </a:defRPr>
      </a:lvl4pPr>
      <a:lvl5pPr marL="8352270" algn="l" rtl="0" eaLnBrk="1" latinLnBrk="0" hangingPunct="1">
        <a:defRPr kumimoji="0" kern="1200">
          <a:solidFill>
            <a:schemeClr val="tx1"/>
          </a:solidFill>
          <a:latin typeface="+mn-lt"/>
          <a:ea typeface="+mn-ea"/>
          <a:cs typeface="+mn-cs"/>
        </a:defRPr>
      </a:lvl5pPr>
      <a:lvl6pPr marL="10440337" algn="l" rtl="0" eaLnBrk="1" latinLnBrk="0" hangingPunct="1">
        <a:defRPr kumimoji="0" kern="1200">
          <a:solidFill>
            <a:schemeClr val="tx1"/>
          </a:solidFill>
          <a:latin typeface="+mn-lt"/>
          <a:ea typeface="+mn-ea"/>
          <a:cs typeface="+mn-cs"/>
        </a:defRPr>
      </a:lvl6pPr>
      <a:lvl7pPr marL="12528405" algn="l" rtl="0" eaLnBrk="1" latinLnBrk="0" hangingPunct="1">
        <a:defRPr kumimoji="0" kern="1200">
          <a:solidFill>
            <a:schemeClr val="tx1"/>
          </a:solidFill>
          <a:latin typeface="+mn-lt"/>
          <a:ea typeface="+mn-ea"/>
          <a:cs typeface="+mn-cs"/>
        </a:defRPr>
      </a:lvl7pPr>
      <a:lvl8pPr marL="14616472" algn="l" rtl="0" eaLnBrk="1" latinLnBrk="0" hangingPunct="1">
        <a:defRPr kumimoji="0" kern="1200">
          <a:solidFill>
            <a:schemeClr val="tx1"/>
          </a:solidFill>
          <a:latin typeface="+mn-lt"/>
          <a:ea typeface="+mn-ea"/>
          <a:cs typeface="+mn-cs"/>
        </a:defRPr>
      </a:lvl8pPr>
      <a:lvl9pPr marL="1670453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0" y="-658731"/>
            <a:ext cx="234330" cy="1317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6000" tIns="58000" rIns="116000" bIns="58000" anchor="ctr">
            <a:spAutoFit/>
          </a:bodyPr>
          <a:lstStyle>
            <a:lvl1pPr eaLnBrk="0" hangingPunct="0">
              <a:spcBef>
                <a:spcPct val="20000"/>
              </a:spcBef>
              <a:buFont typeface="Arial" charset="0"/>
              <a:buChar char="»"/>
              <a:defRPr sz="9500">
                <a:solidFill>
                  <a:schemeClr val="tx2"/>
                </a:solidFill>
                <a:latin typeface="Calibri" pitchFamily="34" charset="0"/>
                <a:ea typeface="新細明體" charset="-120"/>
              </a:defRPr>
            </a:lvl1pPr>
            <a:lvl2pPr marL="742950" indent="-285750" eaLnBrk="0" hangingPunct="0">
              <a:spcBef>
                <a:spcPct val="20000"/>
              </a:spcBef>
              <a:buFont typeface="Arial" charset="0"/>
              <a:buChar char="˃"/>
              <a:defRPr sz="6100">
                <a:solidFill>
                  <a:schemeClr val="tx1"/>
                </a:solidFill>
                <a:latin typeface="Calibri" pitchFamily="34" charset="0"/>
                <a:ea typeface="新細明體" charset="-120"/>
              </a:defRPr>
            </a:lvl2pPr>
            <a:lvl3pPr marL="1143000" indent="-228600" eaLnBrk="0" hangingPunct="0">
              <a:spcBef>
                <a:spcPct val="20000"/>
              </a:spcBef>
              <a:buFont typeface="Calibri" pitchFamily="34" charset="0"/>
              <a:buChar char="+"/>
              <a:defRPr sz="61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61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6100">
                <a:solidFill>
                  <a:schemeClr val="tx1"/>
                </a:solidFill>
                <a:latin typeface="Calibri" pitchFamily="34" charset="0"/>
                <a:ea typeface="新細明體" charset="-120"/>
              </a:defRPr>
            </a:lvl5pPr>
            <a:lvl6pPr marL="2514600" indent="-228600" defTabSz="3086100" eaLnBrk="0" fontAlgn="base" hangingPunct="0">
              <a:spcBef>
                <a:spcPct val="20000"/>
              </a:spcBef>
              <a:spcAft>
                <a:spcPct val="0"/>
              </a:spcAft>
              <a:buFont typeface="Arial" charset="0"/>
              <a:buChar char="»"/>
              <a:defRPr sz="6100">
                <a:solidFill>
                  <a:schemeClr val="tx1"/>
                </a:solidFill>
                <a:latin typeface="Calibri" pitchFamily="34" charset="0"/>
                <a:ea typeface="新細明體" charset="-120"/>
              </a:defRPr>
            </a:lvl6pPr>
            <a:lvl7pPr marL="2971800" indent="-228600" defTabSz="3086100" eaLnBrk="0" fontAlgn="base" hangingPunct="0">
              <a:spcBef>
                <a:spcPct val="20000"/>
              </a:spcBef>
              <a:spcAft>
                <a:spcPct val="0"/>
              </a:spcAft>
              <a:buFont typeface="Arial" charset="0"/>
              <a:buChar char="»"/>
              <a:defRPr sz="6100">
                <a:solidFill>
                  <a:schemeClr val="tx1"/>
                </a:solidFill>
                <a:latin typeface="Calibri" pitchFamily="34" charset="0"/>
                <a:ea typeface="新細明體" charset="-120"/>
              </a:defRPr>
            </a:lvl7pPr>
            <a:lvl8pPr marL="3429000" indent="-228600" defTabSz="3086100" eaLnBrk="0" fontAlgn="base" hangingPunct="0">
              <a:spcBef>
                <a:spcPct val="20000"/>
              </a:spcBef>
              <a:spcAft>
                <a:spcPct val="0"/>
              </a:spcAft>
              <a:buFont typeface="Arial" charset="0"/>
              <a:buChar char="»"/>
              <a:defRPr sz="6100">
                <a:solidFill>
                  <a:schemeClr val="tx1"/>
                </a:solidFill>
                <a:latin typeface="Calibri" pitchFamily="34" charset="0"/>
                <a:ea typeface="新細明體" charset="-120"/>
              </a:defRPr>
            </a:lvl8pPr>
            <a:lvl9pPr marL="3886200" indent="-228600" defTabSz="3086100" eaLnBrk="0" fontAlgn="base" hangingPunct="0">
              <a:spcBef>
                <a:spcPct val="20000"/>
              </a:spcBef>
              <a:spcAft>
                <a:spcPct val="0"/>
              </a:spcAft>
              <a:buFont typeface="Arial" charset="0"/>
              <a:buChar char="»"/>
              <a:defRPr sz="6100">
                <a:solidFill>
                  <a:schemeClr val="tx1"/>
                </a:solidFill>
                <a:latin typeface="Calibri" pitchFamily="34" charset="0"/>
                <a:ea typeface="新細明體" charset="-120"/>
              </a:defRPr>
            </a:lvl9pPr>
          </a:lstStyle>
          <a:p>
            <a:pPr eaLnBrk="1" hangingPunct="1">
              <a:spcBef>
                <a:spcPct val="0"/>
              </a:spcBef>
              <a:buFontTx/>
              <a:buNone/>
            </a:pPr>
            <a:endParaRPr kumimoji="0" lang="zh-TW" altLang="en-US" sz="7800" dirty="0">
              <a:solidFill>
                <a:schemeClr val="tx1"/>
              </a:solidFill>
            </a:endParaRPr>
          </a:p>
        </p:txBody>
      </p:sp>
      <p:sp>
        <p:nvSpPr>
          <p:cNvPr id="3076" name="Rectangle 5"/>
          <p:cNvSpPr>
            <a:spLocks noChangeArrowheads="1"/>
          </p:cNvSpPr>
          <p:nvPr/>
        </p:nvSpPr>
        <p:spPr bwMode="auto">
          <a:xfrm>
            <a:off x="0" y="-658731"/>
            <a:ext cx="234330" cy="1317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6000" tIns="58000" rIns="116000" bIns="58000" anchor="ctr">
            <a:spAutoFit/>
          </a:bodyPr>
          <a:lstStyle>
            <a:lvl1pPr eaLnBrk="0" hangingPunct="0">
              <a:spcBef>
                <a:spcPct val="20000"/>
              </a:spcBef>
              <a:buFont typeface="Arial" charset="0"/>
              <a:buChar char="»"/>
              <a:defRPr sz="9500">
                <a:solidFill>
                  <a:schemeClr val="tx2"/>
                </a:solidFill>
                <a:latin typeface="Calibri" pitchFamily="34" charset="0"/>
                <a:ea typeface="新細明體" charset="-120"/>
              </a:defRPr>
            </a:lvl1pPr>
            <a:lvl2pPr marL="742950" indent="-285750" eaLnBrk="0" hangingPunct="0">
              <a:spcBef>
                <a:spcPct val="20000"/>
              </a:spcBef>
              <a:buFont typeface="Arial" charset="0"/>
              <a:buChar char="˃"/>
              <a:defRPr sz="6100">
                <a:solidFill>
                  <a:schemeClr val="tx1"/>
                </a:solidFill>
                <a:latin typeface="Calibri" pitchFamily="34" charset="0"/>
                <a:ea typeface="新細明體" charset="-120"/>
              </a:defRPr>
            </a:lvl2pPr>
            <a:lvl3pPr marL="1143000" indent="-228600" eaLnBrk="0" hangingPunct="0">
              <a:spcBef>
                <a:spcPct val="20000"/>
              </a:spcBef>
              <a:buFont typeface="Calibri" pitchFamily="34" charset="0"/>
              <a:buChar char="+"/>
              <a:defRPr sz="61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61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6100">
                <a:solidFill>
                  <a:schemeClr val="tx1"/>
                </a:solidFill>
                <a:latin typeface="Calibri" pitchFamily="34" charset="0"/>
                <a:ea typeface="新細明體" charset="-120"/>
              </a:defRPr>
            </a:lvl5pPr>
            <a:lvl6pPr marL="2514600" indent="-228600" defTabSz="3086100" eaLnBrk="0" fontAlgn="base" hangingPunct="0">
              <a:spcBef>
                <a:spcPct val="20000"/>
              </a:spcBef>
              <a:spcAft>
                <a:spcPct val="0"/>
              </a:spcAft>
              <a:buFont typeface="Arial" charset="0"/>
              <a:buChar char="»"/>
              <a:defRPr sz="6100">
                <a:solidFill>
                  <a:schemeClr val="tx1"/>
                </a:solidFill>
                <a:latin typeface="Calibri" pitchFamily="34" charset="0"/>
                <a:ea typeface="新細明體" charset="-120"/>
              </a:defRPr>
            </a:lvl6pPr>
            <a:lvl7pPr marL="2971800" indent="-228600" defTabSz="3086100" eaLnBrk="0" fontAlgn="base" hangingPunct="0">
              <a:spcBef>
                <a:spcPct val="20000"/>
              </a:spcBef>
              <a:spcAft>
                <a:spcPct val="0"/>
              </a:spcAft>
              <a:buFont typeface="Arial" charset="0"/>
              <a:buChar char="»"/>
              <a:defRPr sz="6100">
                <a:solidFill>
                  <a:schemeClr val="tx1"/>
                </a:solidFill>
                <a:latin typeface="Calibri" pitchFamily="34" charset="0"/>
                <a:ea typeface="新細明體" charset="-120"/>
              </a:defRPr>
            </a:lvl7pPr>
            <a:lvl8pPr marL="3429000" indent="-228600" defTabSz="3086100" eaLnBrk="0" fontAlgn="base" hangingPunct="0">
              <a:spcBef>
                <a:spcPct val="20000"/>
              </a:spcBef>
              <a:spcAft>
                <a:spcPct val="0"/>
              </a:spcAft>
              <a:buFont typeface="Arial" charset="0"/>
              <a:buChar char="»"/>
              <a:defRPr sz="6100">
                <a:solidFill>
                  <a:schemeClr val="tx1"/>
                </a:solidFill>
                <a:latin typeface="Calibri" pitchFamily="34" charset="0"/>
                <a:ea typeface="新細明體" charset="-120"/>
              </a:defRPr>
            </a:lvl8pPr>
            <a:lvl9pPr marL="3886200" indent="-228600" defTabSz="3086100" eaLnBrk="0" fontAlgn="base" hangingPunct="0">
              <a:spcBef>
                <a:spcPct val="20000"/>
              </a:spcBef>
              <a:spcAft>
                <a:spcPct val="0"/>
              </a:spcAft>
              <a:buFont typeface="Arial" charset="0"/>
              <a:buChar char="»"/>
              <a:defRPr sz="6100">
                <a:solidFill>
                  <a:schemeClr val="tx1"/>
                </a:solidFill>
                <a:latin typeface="Calibri" pitchFamily="34" charset="0"/>
                <a:ea typeface="新細明體" charset="-120"/>
              </a:defRPr>
            </a:lvl9pPr>
          </a:lstStyle>
          <a:p>
            <a:pPr eaLnBrk="1" hangingPunct="1">
              <a:spcBef>
                <a:spcPct val="0"/>
              </a:spcBef>
              <a:buFontTx/>
              <a:buNone/>
            </a:pPr>
            <a:endParaRPr kumimoji="0" lang="zh-TW" altLang="en-US" sz="7800" dirty="0">
              <a:solidFill>
                <a:schemeClr val="tx1"/>
              </a:solidFill>
            </a:endParaRPr>
          </a:p>
        </p:txBody>
      </p:sp>
      <p:sp>
        <p:nvSpPr>
          <p:cNvPr id="3106" name="Rectangle 11"/>
          <p:cNvSpPr>
            <a:spLocks noChangeArrowheads="1"/>
          </p:cNvSpPr>
          <p:nvPr/>
        </p:nvSpPr>
        <p:spPr bwMode="auto">
          <a:xfrm>
            <a:off x="0" y="-658729"/>
            <a:ext cx="234330" cy="1317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6000" tIns="58000" rIns="116000" bIns="58000" anchor="ctr">
            <a:spAutoFit/>
          </a:bodyPr>
          <a:lstStyle>
            <a:lvl1pPr eaLnBrk="0" hangingPunct="0">
              <a:spcBef>
                <a:spcPct val="20000"/>
              </a:spcBef>
              <a:buFont typeface="Arial" charset="0"/>
              <a:buChar char="»"/>
              <a:defRPr sz="9500">
                <a:solidFill>
                  <a:schemeClr val="tx2"/>
                </a:solidFill>
                <a:latin typeface="Calibri" pitchFamily="34" charset="0"/>
                <a:ea typeface="新細明體" charset="-120"/>
              </a:defRPr>
            </a:lvl1pPr>
            <a:lvl2pPr marL="742950" indent="-285750" eaLnBrk="0" hangingPunct="0">
              <a:spcBef>
                <a:spcPct val="20000"/>
              </a:spcBef>
              <a:buFont typeface="Arial" charset="0"/>
              <a:buChar char="˃"/>
              <a:defRPr sz="6100">
                <a:solidFill>
                  <a:schemeClr val="tx1"/>
                </a:solidFill>
                <a:latin typeface="Calibri" pitchFamily="34" charset="0"/>
                <a:ea typeface="新細明體" charset="-120"/>
              </a:defRPr>
            </a:lvl2pPr>
            <a:lvl3pPr marL="1143000" indent="-228600" eaLnBrk="0" hangingPunct="0">
              <a:spcBef>
                <a:spcPct val="20000"/>
              </a:spcBef>
              <a:buFont typeface="Calibri" pitchFamily="34" charset="0"/>
              <a:buChar char="+"/>
              <a:defRPr sz="61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61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6100">
                <a:solidFill>
                  <a:schemeClr val="tx1"/>
                </a:solidFill>
                <a:latin typeface="Calibri" pitchFamily="34" charset="0"/>
                <a:ea typeface="新細明體" charset="-120"/>
              </a:defRPr>
            </a:lvl5pPr>
            <a:lvl6pPr marL="2514600" indent="-228600" defTabSz="3086100" eaLnBrk="0" fontAlgn="base" hangingPunct="0">
              <a:spcBef>
                <a:spcPct val="20000"/>
              </a:spcBef>
              <a:spcAft>
                <a:spcPct val="0"/>
              </a:spcAft>
              <a:buFont typeface="Arial" charset="0"/>
              <a:buChar char="»"/>
              <a:defRPr sz="6100">
                <a:solidFill>
                  <a:schemeClr val="tx1"/>
                </a:solidFill>
                <a:latin typeface="Calibri" pitchFamily="34" charset="0"/>
                <a:ea typeface="新細明體" charset="-120"/>
              </a:defRPr>
            </a:lvl6pPr>
            <a:lvl7pPr marL="2971800" indent="-228600" defTabSz="3086100" eaLnBrk="0" fontAlgn="base" hangingPunct="0">
              <a:spcBef>
                <a:spcPct val="20000"/>
              </a:spcBef>
              <a:spcAft>
                <a:spcPct val="0"/>
              </a:spcAft>
              <a:buFont typeface="Arial" charset="0"/>
              <a:buChar char="»"/>
              <a:defRPr sz="6100">
                <a:solidFill>
                  <a:schemeClr val="tx1"/>
                </a:solidFill>
                <a:latin typeface="Calibri" pitchFamily="34" charset="0"/>
                <a:ea typeface="新細明體" charset="-120"/>
              </a:defRPr>
            </a:lvl7pPr>
            <a:lvl8pPr marL="3429000" indent="-228600" defTabSz="3086100" eaLnBrk="0" fontAlgn="base" hangingPunct="0">
              <a:spcBef>
                <a:spcPct val="20000"/>
              </a:spcBef>
              <a:spcAft>
                <a:spcPct val="0"/>
              </a:spcAft>
              <a:buFont typeface="Arial" charset="0"/>
              <a:buChar char="»"/>
              <a:defRPr sz="6100">
                <a:solidFill>
                  <a:schemeClr val="tx1"/>
                </a:solidFill>
                <a:latin typeface="Calibri" pitchFamily="34" charset="0"/>
                <a:ea typeface="新細明體" charset="-120"/>
              </a:defRPr>
            </a:lvl8pPr>
            <a:lvl9pPr marL="3886200" indent="-228600" defTabSz="3086100" eaLnBrk="0" fontAlgn="base" hangingPunct="0">
              <a:spcBef>
                <a:spcPct val="20000"/>
              </a:spcBef>
              <a:spcAft>
                <a:spcPct val="0"/>
              </a:spcAft>
              <a:buFont typeface="Arial" charset="0"/>
              <a:buChar char="»"/>
              <a:defRPr sz="6100">
                <a:solidFill>
                  <a:schemeClr val="tx1"/>
                </a:solidFill>
                <a:latin typeface="Calibri" pitchFamily="34" charset="0"/>
                <a:ea typeface="新細明體" charset="-120"/>
              </a:defRPr>
            </a:lvl9pPr>
          </a:lstStyle>
          <a:p>
            <a:pPr eaLnBrk="1" hangingPunct="1">
              <a:spcBef>
                <a:spcPct val="0"/>
              </a:spcBef>
              <a:buFontTx/>
              <a:buNone/>
            </a:pPr>
            <a:endParaRPr kumimoji="0" lang="zh-TW" altLang="en-US" sz="7800" dirty="0">
              <a:solidFill>
                <a:schemeClr val="tx1"/>
              </a:solidFill>
            </a:endParaRPr>
          </a:p>
        </p:txBody>
      </p:sp>
      <p:sp>
        <p:nvSpPr>
          <p:cNvPr id="3108" name="Rectangle 13"/>
          <p:cNvSpPr>
            <a:spLocks noChangeArrowheads="1"/>
          </p:cNvSpPr>
          <p:nvPr/>
        </p:nvSpPr>
        <p:spPr bwMode="auto">
          <a:xfrm>
            <a:off x="0" y="-658729"/>
            <a:ext cx="234330" cy="1317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6000" tIns="58000" rIns="116000" bIns="58000" anchor="ctr">
            <a:spAutoFit/>
          </a:bodyPr>
          <a:lstStyle>
            <a:lvl1pPr eaLnBrk="0" hangingPunct="0">
              <a:spcBef>
                <a:spcPct val="20000"/>
              </a:spcBef>
              <a:buFont typeface="Arial" charset="0"/>
              <a:buChar char="»"/>
              <a:defRPr sz="9500">
                <a:solidFill>
                  <a:schemeClr val="tx2"/>
                </a:solidFill>
                <a:latin typeface="Calibri" pitchFamily="34" charset="0"/>
                <a:ea typeface="新細明體" charset="-120"/>
              </a:defRPr>
            </a:lvl1pPr>
            <a:lvl2pPr marL="742950" indent="-285750" eaLnBrk="0" hangingPunct="0">
              <a:spcBef>
                <a:spcPct val="20000"/>
              </a:spcBef>
              <a:buFont typeface="Arial" charset="0"/>
              <a:buChar char="˃"/>
              <a:defRPr sz="6100">
                <a:solidFill>
                  <a:schemeClr val="tx1"/>
                </a:solidFill>
                <a:latin typeface="Calibri" pitchFamily="34" charset="0"/>
                <a:ea typeface="新細明體" charset="-120"/>
              </a:defRPr>
            </a:lvl2pPr>
            <a:lvl3pPr marL="1143000" indent="-228600" eaLnBrk="0" hangingPunct="0">
              <a:spcBef>
                <a:spcPct val="20000"/>
              </a:spcBef>
              <a:buFont typeface="Calibri" pitchFamily="34" charset="0"/>
              <a:buChar char="+"/>
              <a:defRPr sz="61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61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6100">
                <a:solidFill>
                  <a:schemeClr val="tx1"/>
                </a:solidFill>
                <a:latin typeface="Calibri" pitchFamily="34" charset="0"/>
                <a:ea typeface="新細明體" charset="-120"/>
              </a:defRPr>
            </a:lvl5pPr>
            <a:lvl6pPr marL="2514600" indent="-228600" defTabSz="3086100" eaLnBrk="0" fontAlgn="base" hangingPunct="0">
              <a:spcBef>
                <a:spcPct val="20000"/>
              </a:spcBef>
              <a:spcAft>
                <a:spcPct val="0"/>
              </a:spcAft>
              <a:buFont typeface="Arial" charset="0"/>
              <a:buChar char="»"/>
              <a:defRPr sz="6100">
                <a:solidFill>
                  <a:schemeClr val="tx1"/>
                </a:solidFill>
                <a:latin typeface="Calibri" pitchFamily="34" charset="0"/>
                <a:ea typeface="新細明體" charset="-120"/>
              </a:defRPr>
            </a:lvl6pPr>
            <a:lvl7pPr marL="2971800" indent="-228600" defTabSz="3086100" eaLnBrk="0" fontAlgn="base" hangingPunct="0">
              <a:spcBef>
                <a:spcPct val="20000"/>
              </a:spcBef>
              <a:spcAft>
                <a:spcPct val="0"/>
              </a:spcAft>
              <a:buFont typeface="Arial" charset="0"/>
              <a:buChar char="»"/>
              <a:defRPr sz="6100">
                <a:solidFill>
                  <a:schemeClr val="tx1"/>
                </a:solidFill>
                <a:latin typeface="Calibri" pitchFamily="34" charset="0"/>
                <a:ea typeface="新細明體" charset="-120"/>
              </a:defRPr>
            </a:lvl7pPr>
            <a:lvl8pPr marL="3429000" indent="-228600" defTabSz="3086100" eaLnBrk="0" fontAlgn="base" hangingPunct="0">
              <a:spcBef>
                <a:spcPct val="20000"/>
              </a:spcBef>
              <a:spcAft>
                <a:spcPct val="0"/>
              </a:spcAft>
              <a:buFont typeface="Arial" charset="0"/>
              <a:buChar char="»"/>
              <a:defRPr sz="6100">
                <a:solidFill>
                  <a:schemeClr val="tx1"/>
                </a:solidFill>
                <a:latin typeface="Calibri" pitchFamily="34" charset="0"/>
                <a:ea typeface="新細明體" charset="-120"/>
              </a:defRPr>
            </a:lvl8pPr>
            <a:lvl9pPr marL="3886200" indent="-228600" defTabSz="3086100" eaLnBrk="0" fontAlgn="base" hangingPunct="0">
              <a:spcBef>
                <a:spcPct val="20000"/>
              </a:spcBef>
              <a:spcAft>
                <a:spcPct val="0"/>
              </a:spcAft>
              <a:buFont typeface="Arial" charset="0"/>
              <a:buChar char="»"/>
              <a:defRPr sz="6100">
                <a:solidFill>
                  <a:schemeClr val="tx1"/>
                </a:solidFill>
                <a:latin typeface="Calibri" pitchFamily="34" charset="0"/>
                <a:ea typeface="新細明體" charset="-120"/>
              </a:defRPr>
            </a:lvl9pPr>
          </a:lstStyle>
          <a:p>
            <a:pPr eaLnBrk="1" hangingPunct="1">
              <a:spcBef>
                <a:spcPct val="0"/>
              </a:spcBef>
              <a:buFontTx/>
              <a:buNone/>
            </a:pPr>
            <a:endParaRPr kumimoji="0" lang="zh-TW" altLang="en-US" sz="7800" dirty="0">
              <a:solidFill>
                <a:schemeClr val="tx1"/>
              </a:solidFill>
            </a:endParaRPr>
          </a:p>
        </p:txBody>
      </p:sp>
      <p:sp>
        <p:nvSpPr>
          <p:cNvPr id="3124" name="Rectangle 17"/>
          <p:cNvSpPr>
            <a:spLocks noChangeArrowheads="1"/>
          </p:cNvSpPr>
          <p:nvPr/>
        </p:nvSpPr>
        <p:spPr bwMode="auto">
          <a:xfrm>
            <a:off x="0" y="-658729"/>
            <a:ext cx="234330" cy="1317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6000" tIns="58000" rIns="116000" bIns="58000" anchor="ctr">
            <a:spAutoFit/>
          </a:bodyPr>
          <a:lstStyle>
            <a:lvl1pPr eaLnBrk="0" hangingPunct="0">
              <a:spcBef>
                <a:spcPct val="20000"/>
              </a:spcBef>
              <a:buFont typeface="Arial" charset="0"/>
              <a:buChar char="»"/>
              <a:defRPr sz="9500">
                <a:solidFill>
                  <a:schemeClr val="tx2"/>
                </a:solidFill>
                <a:latin typeface="Calibri" pitchFamily="34" charset="0"/>
                <a:ea typeface="新細明體" charset="-120"/>
              </a:defRPr>
            </a:lvl1pPr>
            <a:lvl2pPr marL="742950" indent="-285750" eaLnBrk="0" hangingPunct="0">
              <a:spcBef>
                <a:spcPct val="20000"/>
              </a:spcBef>
              <a:buFont typeface="Arial" charset="0"/>
              <a:buChar char="˃"/>
              <a:defRPr sz="6100">
                <a:solidFill>
                  <a:schemeClr val="tx1"/>
                </a:solidFill>
                <a:latin typeface="Calibri" pitchFamily="34" charset="0"/>
                <a:ea typeface="新細明體" charset="-120"/>
              </a:defRPr>
            </a:lvl2pPr>
            <a:lvl3pPr marL="1143000" indent="-228600" eaLnBrk="0" hangingPunct="0">
              <a:spcBef>
                <a:spcPct val="20000"/>
              </a:spcBef>
              <a:buFont typeface="Calibri" pitchFamily="34" charset="0"/>
              <a:buChar char="+"/>
              <a:defRPr sz="61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61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6100">
                <a:solidFill>
                  <a:schemeClr val="tx1"/>
                </a:solidFill>
                <a:latin typeface="Calibri" pitchFamily="34" charset="0"/>
                <a:ea typeface="新細明體" charset="-120"/>
              </a:defRPr>
            </a:lvl5pPr>
            <a:lvl6pPr marL="2514600" indent="-228600" defTabSz="3086100" eaLnBrk="0" fontAlgn="base" hangingPunct="0">
              <a:spcBef>
                <a:spcPct val="20000"/>
              </a:spcBef>
              <a:spcAft>
                <a:spcPct val="0"/>
              </a:spcAft>
              <a:buFont typeface="Arial" charset="0"/>
              <a:buChar char="»"/>
              <a:defRPr sz="6100">
                <a:solidFill>
                  <a:schemeClr val="tx1"/>
                </a:solidFill>
                <a:latin typeface="Calibri" pitchFamily="34" charset="0"/>
                <a:ea typeface="新細明體" charset="-120"/>
              </a:defRPr>
            </a:lvl6pPr>
            <a:lvl7pPr marL="2971800" indent="-228600" defTabSz="3086100" eaLnBrk="0" fontAlgn="base" hangingPunct="0">
              <a:spcBef>
                <a:spcPct val="20000"/>
              </a:spcBef>
              <a:spcAft>
                <a:spcPct val="0"/>
              </a:spcAft>
              <a:buFont typeface="Arial" charset="0"/>
              <a:buChar char="»"/>
              <a:defRPr sz="6100">
                <a:solidFill>
                  <a:schemeClr val="tx1"/>
                </a:solidFill>
                <a:latin typeface="Calibri" pitchFamily="34" charset="0"/>
                <a:ea typeface="新細明體" charset="-120"/>
              </a:defRPr>
            </a:lvl7pPr>
            <a:lvl8pPr marL="3429000" indent="-228600" defTabSz="3086100" eaLnBrk="0" fontAlgn="base" hangingPunct="0">
              <a:spcBef>
                <a:spcPct val="20000"/>
              </a:spcBef>
              <a:spcAft>
                <a:spcPct val="0"/>
              </a:spcAft>
              <a:buFont typeface="Arial" charset="0"/>
              <a:buChar char="»"/>
              <a:defRPr sz="6100">
                <a:solidFill>
                  <a:schemeClr val="tx1"/>
                </a:solidFill>
                <a:latin typeface="Calibri" pitchFamily="34" charset="0"/>
                <a:ea typeface="新細明體" charset="-120"/>
              </a:defRPr>
            </a:lvl8pPr>
            <a:lvl9pPr marL="3886200" indent="-228600" defTabSz="3086100" eaLnBrk="0" fontAlgn="base" hangingPunct="0">
              <a:spcBef>
                <a:spcPct val="20000"/>
              </a:spcBef>
              <a:spcAft>
                <a:spcPct val="0"/>
              </a:spcAft>
              <a:buFont typeface="Arial" charset="0"/>
              <a:buChar char="»"/>
              <a:defRPr sz="6100">
                <a:solidFill>
                  <a:schemeClr val="tx1"/>
                </a:solidFill>
                <a:latin typeface="Calibri" pitchFamily="34" charset="0"/>
                <a:ea typeface="新細明體" charset="-120"/>
              </a:defRPr>
            </a:lvl9pPr>
          </a:lstStyle>
          <a:p>
            <a:pPr eaLnBrk="1" hangingPunct="1">
              <a:spcBef>
                <a:spcPct val="0"/>
              </a:spcBef>
              <a:buFontTx/>
              <a:buNone/>
            </a:pPr>
            <a:endParaRPr kumimoji="0" lang="zh-TW" altLang="en-US" sz="7800" dirty="0">
              <a:solidFill>
                <a:schemeClr val="tx1"/>
              </a:solidFill>
            </a:endParaRPr>
          </a:p>
        </p:txBody>
      </p:sp>
      <p:graphicFrame>
        <p:nvGraphicFramePr>
          <p:cNvPr id="39" name="表格 38"/>
          <p:cNvGraphicFramePr>
            <a:graphicFrameLocks noGrp="1"/>
          </p:cNvGraphicFramePr>
          <p:nvPr>
            <p:extLst>
              <p:ext uri="{D42A27DB-BD31-4B8C-83A1-F6EECF244321}">
                <p14:modId xmlns:p14="http://schemas.microsoft.com/office/powerpoint/2010/main" val="691930078"/>
              </p:ext>
            </p:extLst>
          </p:nvPr>
        </p:nvGraphicFramePr>
        <p:xfrm>
          <a:off x="5917755" y="1407086"/>
          <a:ext cx="18513785" cy="3335275"/>
        </p:xfrm>
        <a:graphic>
          <a:graphicData uri="http://schemas.openxmlformats.org/drawingml/2006/table">
            <a:tbl>
              <a:tblPr firstRow="1" bandRow="1"/>
              <a:tblGrid>
                <a:gridCol w="18513785"/>
              </a:tblGrid>
              <a:tr h="3335275">
                <a:tc>
                  <a:txBody>
                    <a:bodyPr/>
                    <a:lstStyle>
                      <a:lvl1pPr marL="0" algn="l" rtl="0" eaLnBrk="1" latinLnBrk="0" hangingPunct="1">
                        <a:defRPr kumimoji="0" kern="1200">
                          <a:solidFill>
                            <a:schemeClr val="tx1"/>
                          </a:solidFill>
                          <a:latin typeface="Constantia"/>
                          <a:ea typeface=""/>
                          <a:cs typeface=""/>
                        </a:defRPr>
                      </a:lvl1pPr>
                      <a:lvl2pPr marL="1931789" algn="l" rtl="0" eaLnBrk="1" latinLnBrk="0" hangingPunct="1">
                        <a:defRPr kumimoji="0" kern="1200">
                          <a:solidFill>
                            <a:schemeClr val="tx1"/>
                          </a:solidFill>
                          <a:latin typeface="Constantia"/>
                          <a:ea typeface=""/>
                          <a:cs typeface=""/>
                        </a:defRPr>
                      </a:lvl2pPr>
                      <a:lvl3pPr marL="3863577" algn="l" rtl="0" eaLnBrk="1" latinLnBrk="0" hangingPunct="1">
                        <a:defRPr kumimoji="0" kern="1200">
                          <a:solidFill>
                            <a:schemeClr val="tx1"/>
                          </a:solidFill>
                          <a:latin typeface="Constantia"/>
                          <a:ea typeface=""/>
                          <a:cs typeface=""/>
                        </a:defRPr>
                      </a:lvl3pPr>
                      <a:lvl4pPr marL="5795366" algn="l" rtl="0" eaLnBrk="1" latinLnBrk="0" hangingPunct="1">
                        <a:defRPr kumimoji="0" kern="1200">
                          <a:solidFill>
                            <a:schemeClr val="tx1"/>
                          </a:solidFill>
                          <a:latin typeface="Constantia"/>
                          <a:ea typeface=""/>
                          <a:cs typeface=""/>
                        </a:defRPr>
                      </a:lvl4pPr>
                      <a:lvl5pPr marL="7727155" algn="l" rtl="0" eaLnBrk="1" latinLnBrk="0" hangingPunct="1">
                        <a:defRPr kumimoji="0" kern="1200">
                          <a:solidFill>
                            <a:schemeClr val="tx1"/>
                          </a:solidFill>
                          <a:latin typeface="Constantia"/>
                          <a:ea typeface=""/>
                          <a:cs typeface=""/>
                        </a:defRPr>
                      </a:lvl5pPr>
                      <a:lvl6pPr marL="9658943" algn="l" rtl="0" eaLnBrk="1" latinLnBrk="0" hangingPunct="1">
                        <a:defRPr kumimoji="0" kern="1200">
                          <a:solidFill>
                            <a:schemeClr val="tx1"/>
                          </a:solidFill>
                          <a:latin typeface="Constantia"/>
                          <a:ea typeface=""/>
                          <a:cs typeface=""/>
                        </a:defRPr>
                      </a:lvl6pPr>
                      <a:lvl7pPr marL="11590731" algn="l" rtl="0" eaLnBrk="1" latinLnBrk="0" hangingPunct="1">
                        <a:defRPr kumimoji="0" kern="1200">
                          <a:solidFill>
                            <a:schemeClr val="tx1"/>
                          </a:solidFill>
                          <a:latin typeface="Constantia"/>
                          <a:ea typeface=""/>
                          <a:cs typeface=""/>
                        </a:defRPr>
                      </a:lvl7pPr>
                      <a:lvl8pPr marL="13522520" algn="l" rtl="0" eaLnBrk="1" latinLnBrk="0" hangingPunct="1">
                        <a:defRPr kumimoji="0" kern="1200">
                          <a:solidFill>
                            <a:schemeClr val="tx1"/>
                          </a:solidFill>
                          <a:latin typeface="Constantia"/>
                          <a:ea typeface=""/>
                          <a:cs typeface=""/>
                        </a:defRPr>
                      </a:lvl8pPr>
                      <a:lvl9pPr marL="15454309" algn="l" rtl="0" eaLnBrk="1" latinLnBrk="0" hangingPunct="1">
                        <a:defRPr kumimoji="0" kern="1200">
                          <a:solidFill>
                            <a:schemeClr val="tx1"/>
                          </a:solidFill>
                          <a:latin typeface="Constantia"/>
                          <a:ea typeface=""/>
                          <a:cs typeface=""/>
                        </a:defRPr>
                      </a:lvl9pPr>
                    </a:lstStyle>
                    <a:p>
                      <a:pPr algn="ctr">
                        <a:spcBef>
                          <a:spcPts val="0"/>
                        </a:spcBef>
                        <a:spcAft>
                          <a:spcPts val="0"/>
                        </a:spcAft>
                      </a:pPr>
                      <a:r>
                        <a:rPr kumimoji="0" lang="zh-TW" altLang="en-US" sz="6000" b="1" dirty="0" smtClean="0">
                          <a:solidFill>
                            <a:schemeClr val="bg1"/>
                          </a:solidFill>
                          <a:latin typeface="標楷體" pitchFamily="65" charset="-120"/>
                          <a:ea typeface="標楷體" pitchFamily="65" charset="-120"/>
                        </a:rPr>
                        <a:t>日語會話教學新嘗試</a:t>
                      </a:r>
                    </a:p>
                    <a:p>
                      <a:pPr algn="ctr">
                        <a:spcBef>
                          <a:spcPts val="0"/>
                        </a:spcBef>
                        <a:spcAft>
                          <a:spcPts val="0"/>
                        </a:spcAft>
                      </a:pPr>
                      <a:r>
                        <a:rPr kumimoji="0" lang="zh-TW" altLang="en-US" sz="6000" b="1" dirty="0" smtClean="0">
                          <a:solidFill>
                            <a:schemeClr val="bg1"/>
                          </a:solidFill>
                          <a:latin typeface="標楷體" pitchFamily="65" charset="-120"/>
                          <a:ea typeface="標楷體" pitchFamily="65" charset="-120"/>
                        </a:rPr>
                        <a:t>郭雅芬</a:t>
                      </a:r>
                    </a:p>
                    <a:p>
                      <a:pPr algn="ctr">
                        <a:spcBef>
                          <a:spcPts val="0"/>
                        </a:spcBef>
                        <a:spcAft>
                          <a:spcPts val="0"/>
                        </a:spcAft>
                      </a:pPr>
                      <a:r>
                        <a:rPr kumimoji="0" lang="zh-TW" altLang="en-US" sz="6000" b="1" dirty="0" smtClean="0">
                          <a:solidFill>
                            <a:schemeClr val="bg1"/>
                          </a:solidFill>
                          <a:latin typeface="標楷體" pitchFamily="65" charset="-120"/>
                          <a:ea typeface="標楷體" pitchFamily="65" charset="-120"/>
                        </a:rPr>
                        <a:t>文藻外語大學歐亞語文學院日本語文學系</a:t>
                      </a:r>
                      <a:r>
                        <a:rPr kumimoji="0" lang="zh-TW" altLang="en-US" sz="4400" b="0" i="0" u="none" strike="noStrike" kern="1200" cap="none" spc="0" normalizeH="0" baseline="0" noProof="0" dirty="0" smtClean="0">
                          <a:ln>
                            <a:noFill/>
                          </a:ln>
                          <a:solidFill>
                            <a:prstClr val="black"/>
                          </a:solidFill>
                          <a:effectLst/>
                          <a:uLnTx/>
                          <a:uFillTx/>
                          <a:latin typeface="標楷體" pitchFamily="65" charset="-120"/>
                          <a:ea typeface="標楷體" pitchFamily="65" charset="-120"/>
                        </a:rPr>
                        <a:t> </a:t>
                      </a:r>
                      <a:endParaRPr kumimoji="0" lang="zh-TW" altLang="zh-TW" sz="4400" b="0" i="0" u="none" strike="noStrike" kern="1200" cap="none" spc="0" normalizeH="0" baseline="0" noProof="0" dirty="0" smtClean="0">
                        <a:ln>
                          <a:noFill/>
                        </a:ln>
                        <a:solidFill>
                          <a:prstClr val="black"/>
                        </a:solidFill>
                        <a:effectLst/>
                        <a:uLnTx/>
                        <a:uFillTx/>
                        <a:latin typeface="標楷體" pitchFamily="65" charset="-120"/>
                        <a:ea typeface="標楷體" pitchFamily="65" charset="-120"/>
                      </a:endParaRPr>
                    </a:p>
                  </a:txBody>
                  <a:tcPr marL="144098" marR="144098" marT="73217" marB="73217" anchor="ctr">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8" name="矩形 7"/>
          <p:cNvSpPr>
            <a:spLocks noChangeAspect="1"/>
          </p:cNvSpPr>
          <p:nvPr/>
        </p:nvSpPr>
        <p:spPr>
          <a:xfrm>
            <a:off x="15191589" y="4779372"/>
            <a:ext cx="3620806" cy="972000"/>
          </a:xfrm>
          <a:prstGeom prst="rect">
            <a:avLst/>
          </a:prstGeom>
          <a:solidFill>
            <a:srgbClr val="0070C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85859" tIns="42930" rIns="85859" bIns="42930" rtlCol="0" anchor="ctr"/>
          <a:lstStyle/>
          <a:p>
            <a:pPr marL="321973" indent="-321973" algn="ctr" defTabSz="858594" eaLnBrk="0" fontAlgn="auto" hangingPunct="0">
              <a:spcBef>
                <a:spcPct val="20000"/>
              </a:spcBef>
              <a:spcAft>
                <a:spcPts val="0"/>
              </a:spcAft>
              <a:buClr>
                <a:srgbClr val="0000FF"/>
              </a:buClr>
              <a:buSzPct val="75000"/>
              <a:defRPr/>
            </a:pPr>
            <a:r>
              <a:rPr kumimoji="0" lang="zh-TW" altLang="en-US" sz="4500" b="1" kern="0" dirty="0">
                <a:latin typeface="微軟正黑體" pitchFamily="34" charset="-120"/>
                <a:ea typeface="微軟正黑體" pitchFamily="34" charset="-120"/>
              </a:rPr>
              <a:t>問卷調查分析</a:t>
            </a:r>
            <a:endParaRPr kumimoji="0" lang="en-US" altLang="zh-TW" sz="4500" b="1" kern="0" dirty="0">
              <a:latin typeface="微軟正黑體" pitchFamily="34" charset="-120"/>
              <a:ea typeface="微軟正黑體" pitchFamily="34" charset="-120"/>
            </a:endParaRPr>
          </a:p>
        </p:txBody>
      </p:sp>
      <p:sp>
        <p:nvSpPr>
          <p:cNvPr id="9" name="矩形 8"/>
          <p:cNvSpPr>
            <a:spLocks/>
          </p:cNvSpPr>
          <p:nvPr/>
        </p:nvSpPr>
        <p:spPr>
          <a:xfrm>
            <a:off x="1879939" y="4779372"/>
            <a:ext cx="4320000" cy="972000"/>
          </a:xfrm>
          <a:prstGeom prst="rect">
            <a:avLst/>
          </a:prstGeom>
          <a:solidFill>
            <a:srgbClr val="0070C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85859" tIns="42930" rIns="85859" bIns="42930" rtlCol="0" anchor="ctr"/>
          <a:lstStyle/>
          <a:p>
            <a:pPr marL="321973" indent="-321973" algn="ctr" defTabSz="858594" eaLnBrk="0" fontAlgn="auto" hangingPunct="0">
              <a:spcBef>
                <a:spcPct val="20000"/>
              </a:spcBef>
              <a:spcAft>
                <a:spcPts val="0"/>
              </a:spcAft>
              <a:buClr>
                <a:srgbClr val="0000FF"/>
              </a:buClr>
              <a:buSzPct val="75000"/>
              <a:defRPr/>
            </a:pPr>
            <a:r>
              <a:rPr kumimoji="0" lang="zh-TW" altLang="en-US" sz="4500" b="1" kern="0" dirty="0" smtClean="0">
                <a:solidFill>
                  <a:sysClr val="window" lastClr="FFFFFF"/>
                </a:solidFill>
                <a:latin typeface="微軟正黑體" pitchFamily="34" charset="-120"/>
                <a:ea typeface="微軟正黑體" pitchFamily="34" charset="-120"/>
              </a:rPr>
              <a:t>前言</a:t>
            </a:r>
            <a:endParaRPr kumimoji="0" lang="en-US" altLang="zh-TW" sz="4500" b="1" kern="0" dirty="0">
              <a:solidFill>
                <a:sysClr val="window" lastClr="FFFFFF"/>
              </a:solidFill>
              <a:latin typeface="微軟正黑體" pitchFamily="34" charset="-120"/>
              <a:ea typeface="微軟正黑體" pitchFamily="34" charset="-120"/>
            </a:endParaRPr>
          </a:p>
        </p:txBody>
      </p:sp>
      <p:graphicFrame>
        <p:nvGraphicFramePr>
          <p:cNvPr id="10" name="表格 9"/>
          <p:cNvGraphicFramePr>
            <a:graphicFrameLocks noGrp="1"/>
          </p:cNvGraphicFramePr>
          <p:nvPr>
            <p:extLst>
              <p:ext uri="{D42A27DB-BD31-4B8C-83A1-F6EECF244321}">
                <p14:modId xmlns:p14="http://schemas.microsoft.com/office/powerpoint/2010/main" val="562205257"/>
              </p:ext>
            </p:extLst>
          </p:nvPr>
        </p:nvGraphicFramePr>
        <p:xfrm>
          <a:off x="1702901" y="5901288"/>
          <a:ext cx="12684030" cy="9011004"/>
        </p:xfrm>
        <a:graphic>
          <a:graphicData uri="http://schemas.openxmlformats.org/drawingml/2006/table">
            <a:tbl>
              <a:tblPr firstRow="1" bandRow="1"/>
              <a:tblGrid>
                <a:gridCol w="12684030"/>
              </a:tblGrid>
              <a:tr h="8898692">
                <a:tc>
                  <a:txBody>
                    <a:bodyPr/>
                    <a:lstStyle>
                      <a:lvl1pPr marL="0" algn="l" rtl="0" eaLnBrk="1" latinLnBrk="0" hangingPunct="1">
                        <a:defRPr kumimoji="0" kern="1200">
                          <a:solidFill>
                            <a:schemeClr val="tx1"/>
                          </a:solidFill>
                          <a:latin typeface="Constantia"/>
                          <a:ea typeface=""/>
                          <a:cs typeface=""/>
                        </a:defRPr>
                      </a:lvl1pPr>
                      <a:lvl2pPr marL="1931789" algn="l" rtl="0" eaLnBrk="1" latinLnBrk="0" hangingPunct="1">
                        <a:defRPr kumimoji="0" kern="1200">
                          <a:solidFill>
                            <a:schemeClr val="tx1"/>
                          </a:solidFill>
                          <a:latin typeface="Constantia"/>
                          <a:ea typeface=""/>
                          <a:cs typeface=""/>
                        </a:defRPr>
                      </a:lvl2pPr>
                      <a:lvl3pPr marL="3863577" algn="l" rtl="0" eaLnBrk="1" latinLnBrk="0" hangingPunct="1">
                        <a:defRPr kumimoji="0" kern="1200">
                          <a:solidFill>
                            <a:schemeClr val="tx1"/>
                          </a:solidFill>
                          <a:latin typeface="Constantia"/>
                          <a:ea typeface=""/>
                          <a:cs typeface=""/>
                        </a:defRPr>
                      </a:lvl3pPr>
                      <a:lvl4pPr marL="5795366" algn="l" rtl="0" eaLnBrk="1" latinLnBrk="0" hangingPunct="1">
                        <a:defRPr kumimoji="0" kern="1200">
                          <a:solidFill>
                            <a:schemeClr val="tx1"/>
                          </a:solidFill>
                          <a:latin typeface="Constantia"/>
                          <a:ea typeface=""/>
                          <a:cs typeface=""/>
                        </a:defRPr>
                      </a:lvl4pPr>
                      <a:lvl5pPr marL="7727155" algn="l" rtl="0" eaLnBrk="1" latinLnBrk="0" hangingPunct="1">
                        <a:defRPr kumimoji="0" kern="1200">
                          <a:solidFill>
                            <a:schemeClr val="tx1"/>
                          </a:solidFill>
                          <a:latin typeface="Constantia"/>
                          <a:ea typeface=""/>
                          <a:cs typeface=""/>
                        </a:defRPr>
                      </a:lvl5pPr>
                      <a:lvl6pPr marL="9658943" algn="l" rtl="0" eaLnBrk="1" latinLnBrk="0" hangingPunct="1">
                        <a:defRPr kumimoji="0" kern="1200">
                          <a:solidFill>
                            <a:schemeClr val="tx1"/>
                          </a:solidFill>
                          <a:latin typeface="Constantia"/>
                          <a:ea typeface=""/>
                          <a:cs typeface=""/>
                        </a:defRPr>
                      </a:lvl6pPr>
                      <a:lvl7pPr marL="11590731" algn="l" rtl="0" eaLnBrk="1" latinLnBrk="0" hangingPunct="1">
                        <a:defRPr kumimoji="0" kern="1200">
                          <a:solidFill>
                            <a:schemeClr val="tx1"/>
                          </a:solidFill>
                          <a:latin typeface="Constantia"/>
                          <a:ea typeface=""/>
                          <a:cs typeface=""/>
                        </a:defRPr>
                      </a:lvl7pPr>
                      <a:lvl8pPr marL="13522520" algn="l" rtl="0" eaLnBrk="1" latinLnBrk="0" hangingPunct="1">
                        <a:defRPr kumimoji="0" kern="1200">
                          <a:solidFill>
                            <a:schemeClr val="tx1"/>
                          </a:solidFill>
                          <a:latin typeface="Constantia"/>
                          <a:ea typeface=""/>
                          <a:cs typeface=""/>
                        </a:defRPr>
                      </a:lvl8pPr>
                      <a:lvl9pPr marL="15454309" algn="l" rtl="0" eaLnBrk="1" latinLnBrk="0" hangingPunct="1">
                        <a:defRPr kumimoji="0" kern="1200">
                          <a:solidFill>
                            <a:schemeClr val="tx1"/>
                          </a:solidFill>
                          <a:latin typeface="Constantia"/>
                          <a:ea typeface=""/>
                          <a:cs typeface=""/>
                        </a:defRPr>
                      </a:lvl9pPr>
                    </a:lstStyle>
                    <a:p>
                      <a:pPr marL="0" marR="0" lvl="0" indent="536575" algn="just" defTabSz="914400" rtl="0" eaLnBrk="1" fontAlgn="auto" latinLnBrk="0" hangingPunct="1">
                        <a:lnSpc>
                          <a:spcPct val="100000"/>
                        </a:lnSpc>
                        <a:spcBef>
                          <a:spcPts val="600"/>
                        </a:spcBef>
                        <a:spcAft>
                          <a:spcPts val="600"/>
                        </a:spcAft>
                        <a:buClrTx/>
                        <a:buSzTx/>
                        <a:buFontTx/>
                        <a:buNone/>
                        <a:tabLst/>
                        <a:defRPr/>
                      </a:pPr>
                      <a:r>
                        <a:rPr kumimoji="0" lang="zh-TW" altLang="en-US"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在偶然的機會讀到了</a:t>
                      </a:r>
                      <a:r>
                        <a:rPr kumimoji="0" lang="en-US" altLang="zh-TW"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William Arthur Ward</a:t>
                      </a:r>
                      <a:r>
                        <a:rPr kumimoji="0" lang="zh-TW" altLang="en-US"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威廉</a:t>
                      </a:r>
                      <a:r>
                        <a:rPr kumimoji="0" lang="en-US" altLang="zh-TW"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亞瑟</a:t>
                      </a:r>
                      <a:r>
                        <a:rPr kumimoji="0" lang="en-US" altLang="zh-TW"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沃德 （美國學者）的名言。</a:t>
                      </a:r>
                    </a:p>
                    <a:p>
                      <a:pPr marL="0" marR="0" lvl="0" indent="536575" algn="just" defTabSz="914400" rtl="0" eaLnBrk="1" fontAlgn="auto" latinLnBrk="0" hangingPunct="1">
                        <a:lnSpc>
                          <a:spcPct val="100000"/>
                        </a:lnSpc>
                        <a:spcBef>
                          <a:spcPts val="600"/>
                        </a:spcBef>
                        <a:spcAft>
                          <a:spcPts val="600"/>
                        </a:spcAft>
                        <a:buClrTx/>
                        <a:buSzTx/>
                        <a:buFontTx/>
                        <a:buNone/>
                        <a:tabLst/>
                        <a:defRPr/>
                      </a:pPr>
                      <a:r>
                        <a:rPr kumimoji="0" lang="en-US" altLang="zh-TW"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The mediocre teacher tells.</a:t>
                      </a:r>
                    </a:p>
                    <a:p>
                      <a:pPr marL="0" marR="0" lvl="0" indent="536575" algn="just" defTabSz="914400" rtl="0" eaLnBrk="1" fontAlgn="auto" latinLnBrk="0" hangingPunct="1">
                        <a:lnSpc>
                          <a:spcPct val="100000"/>
                        </a:lnSpc>
                        <a:spcBef>
                          <a:spcPts val="600"/>
                        </a:spcBef>
                        <a:spcAft>
                          <a:spcPts val="600"/>
                        </a:spcAft>
                        <a:buClrTx/>
                        <a:buSzTx/>
                        <a:buFontTx/>
                        <a:buNone/>
                        <a:tabLst/>
                        <a:defRPr/>
                      </a:pPr>
                      <a:r>
                        <a:rPr kumimoji="0" lang="en-US" altLang="zh-TW"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The good teacher explains.</a:t>
                      </a:r>
                    </a:p>
                    <a:p>
                      <a:pPr marL="0" marR="0" lvl="0" indent="536575" algn="just" defTabSz="914400" rtl="0" eaLnBrk="1" fontAlgn="auto" latinLnBrk="0" hangingPunct="1">
                        <a:lnSpc>
                          <a:spcPct val="100000"/>
                        </a:lnSpc>
                        <a:spcBef>
                          <a:spcPts val="600"/>
                        </a:spcBef>
                        <a:spcAft>
                          <a:spcPts val="600"/>
                        </a:spcAft>
                        <a:buClrTx/>
                        <a:buSzTx/>
                        <a:buFontTx/>
                        <a:buNone/>
                        <a:tabLst/>
                        <a:defRPr/>
                      </a:pPr>
                      <a:r>
                        <a:rPr kumimoji="0" lang="en-US" altLang="zh-TW"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The superior teacher demonstrates.</a:t>
                      </a:r>
                    </a:p>
                    <a:p>
                      <a:pPr marL="0" marR="0" lvl="0" indent="536575" algn="just" defTabSz="914400" rtl="0" eaLnBrk="1" fontAlgn="auto" latinLnBrk="0" hangingPunct="1">
                        <a:lnSpc>
                          <a:spcPct val="100000"/>
                        </a:lnSpc>
                        <a:spcBef>
                          <a:spcPts val="600"/>
                        </a:spcBef>
                        <a:spcAft>
                          <a:spcPts val="600"/>
                        </a:spcAft>
                        <a:buClrTx/>
                        <a:buSzTx/>
                        <a:buFontTx/>
                        <a:buNone/>
                        <a:tabLst/>
                        <a:defRPr/>
                      </a:pPr>
                      <a:r>
                        <a:rPr kumimoji="0" lang="en-US" altLang="zh-TW"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The great teacher inspires.	</a:t>
                      </a:r>
                      <a:r>
                        <a:rPr kumimoji="0" lang="zh-TW" altLang="en-US"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平凡的教師做指示。</a:t>
                      </a:r>
                    </a:p>
                    <a:p>
                      <a:pPr marL="0" marR="0" lvl="0" indent="536575" algn="just" defTabSz="914400" rtl="0" eaLnBrk="1" fontAlgn="auto" latinLnBrk="0" hangingPunct="1">
                        <a:lnSpc>
                          <a:spcPct val="100000"/>
                        </a:lnSpc>
                        <a:spcBef>
                          <a:spcPts val="600"/>
                        </a:spcBef>
                        <a:spcAft>
                          <a:spcPts val="600"/>
                        </a:spcAft>
                        <a:buClrTx/>
                        <a:buSzTx/>
                        <a:buFontTx/>
                        <a:buNone/>
                        <a:tabLst/>
                        <a:defRPr/>
                      </a:pPr>
                      <a:r>
                        <a:rPr kumimoji="0" lang="zh-TW" altLang="en-US"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好的教師做說明。</a:t>
                      </a:r>
                    </a:p>
                    <a:p>
                      <a:pPr marL="0" marR="0" lvl="0" indent="536575" algn="just" defTabSz="914400" rtl="0" eaLnBrk="1" fontAlgn="auto" latinLnBrk="0" hangingPunct="1">
                        <a:lnSpc>
                          <a:spcPct val="100000"/>
                        </a:lnSpc>
                        <a:spcBef>
                          <a:spcPts val="600"/>
                        </a:spcBef>
                        <a:spcAft>
                          <a:spcPts val="600"/>
                        </a:spcAft>
                        <a:buClrTx/>
                        <a:buSzTx/>
                        <a:buFontTx/>
                        <a:buNone/>
                        <a:tabLst/>
                        <a:defRPr/>
                      </a:pPr>
                      <a:r>
                        <a:rPr kumimoji="0" lang="zh-TW" altLang="en-US"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優秀的教師做模範。</a:t>
                      </a:r>
                    </a:p>
                    <a:p>
                      <a:pPr marL="0" marR="0" lvl="0" indent="536575" algn="just" defTabSz="914400" rtl="0" eaLnBrk="1" fontAlgn="auto" latinLnBrk="0" hangingPunct="1">
                        <a:lnSpc>
                          <a:spcPct val="100000"/>
                        </a:lnSpc>
                        <a:spcBef>
                          <a:spcPts val="600"/>
                        </a:spcBef>
                        <a:spcAft>
                          <a:spcPts val="600"/>
                        </a:spcAft>
                        <a:buClrTx/>
                        <a:buSzTx/>
                        <a:buFontTx/>
                        <a:buNone/>
                        <a:tabLst/>
                        <a:defRPr/>
                      </a:pPr>
                      <a:r>
                        <a:rPr kumimoji="0" lang="zh-TW" altLang="en-US"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偉大的教師點燃學生心中的火花。</a:t>
                      </a:r>
                    </a:p>
                    <a:p>
                      <a:pPr marL="0" marR="0" lvl="0" indent="536575" algn="just" defTabSz="914400" rtl="0" eaLnBrk="1" fontAlgn="auto" latinLnBrk="0" hangingPunct="1">
                        <a:lnSpc>
                          <a:spcPct val="100000"/>
                        </a:lnSpc>
                        <a:spcBef>
                          <a:spcPts val="600"/>
                        </a:spcBef>
                        <a:spcAft>
                          <a:spcPts val="600"/>
                        </a:spcAft>
                        <a:buClrTx/>
                        <a:buSzTx/>
                        <a:buFontTx/>
                        <a:buNone/>
                        <a:tabLst/>
                        <a:defRPr/>
                      </a:pPr>
                      <a:r>
                        <a:rPr kumimoji="0" lang="zh-TW" altLang="en-US"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覺得頗耐人尋味。從事日語教職至今已逾二十載，自詡努力教學問心無愧，但是看到這段話時仍忍不住自省自己究竟屬於何類教師？怎樣的教師才是真正能幫助學生成長的好教師？我想這應該是教師們永遠的課題吧！</a:t>
                      </a:r>
                    </a:p>
                    <a:p>
                      <a:pPr marL="0" marR="0" lvl="0" indent="536575" algn="just" defTabSz="914400" rtl="0" eaLnBrk="1" fontAlgn="auto" latinLnBrk="0" hangingPunct="1">
                        <a:lnSpc>
                          <a:spcPct val="100000"/>
                        </a:lnSpc>
                        <a:spcBef>
                          <a:spcPts val="600"/>
                        </a:spcBef>
                        <a:spcAft>
                          <a:spcPts val="600"/>
                        </a:spcAft>
                        <a:buClrTx/>
                        <a:buSzTx/>
                        <a:buFontTx/>
                        <a:buNone/>
                        <a:tabLst/>
                        <a:defRPr/>
                      </a:pPr>
                      <a:r>
                        <a:rPr kumimoji="0" lang="zh-TW" altLang="en-US"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多年以來，在台灣的教育環境中，課堂上教師努力授課，學生被動地學習，一直是最令人熟悉也最安心的模式。離開教室之後對日語有興趣的學生固然會透過看日劇或網路等管道進而接收一些訊息，但免不了依舊是以娛樂為主要目的。而對日語較無明顯興趣，不會主動於課堂外去接觸日語的學習者，學習效果就顯得有限，頂多只侷限在教科書裡的內容，實在很可惜。而在台灣因為較缺乏實地口語練習機會之故，一般學校的日語會話課大都脫離不了以教科書為中心的制式學習。因此教科書的選用就往往左右了學生的學習方式與成果。除非有強烈的學習動機及自主學習能力，否則學習者大多受限於課內的學習。有鑒於此，此次想利用文藻外語大學專科部二年級主／副修日文</a:t>
                      </a:r>
                      <a:r>
                        <a:rPr kumimoji="0" lang="en-US" altLang="zh-TW"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41</a:t>
                      </a:r>
                      <a:r>
                        <a:rPr kumimoji="0" lang="zh-TW" altLang="en-US"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位同學的日語會話課做些新嘗試，於教科書以外再多增加一些課外的學習，並於日後評估其學習成效，盼能「點燃學生心中的火花」，透過記錄學習</a:t>
                      </a:r>
                      <a:r>
                        <a:rPr kumimoji="0" lang="en-US" altLang="zh-TW"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portfolio</a:t>
                      </a:r>
                      <a:r>
                        <a:rPr kumimoji="0" lang="zh-TW" altLang="en-US"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等學習策略，強化學生學習動機，提高自主學習意願，進而達到更佳的學習效果。</a:t>
                      </a:r>
                    </a:p>
                    <a:p>
                      <a:pPr marL="0" marR="0" lvl="0" indent="536575" algn="just" defTabSz="914400" rtl="0" eaLnBrk="1" fontAlgn="auto" latinLnBrk="0" hangingPunct="1">
                        <a:lnSpc>
                          <a:spcPct val="100000"/>
                        </a:lnSpc>
                        <a:spcBef>
                          <a:spcPts val="600"/>
                        </a:spcBef>
                        <a:spcAft>
                          <a:spcPts val="600"/>
                        </a:spcAft>
                        <a:buClrTx/>
                        <a:buSzTx/>
                        <a:buFontTx/>
                        <a:buNone/>
                        <a:tabLst/>
                        <a:defRPr/>
                      </a:pPr>
                      <a:endParaRPr kumimoji="0" lang="zh-TW" altLang="zh-TW" sz="2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txBody>
                  <a:tcPr marL="119938" marR="119938" marT="55422" marB="55422" anchor="ctr">
                    <a:lnL>
                      <a:noFill/>
                    </a:lnL>
                    <a:lnR>
                      <a:noFill/>
                    </a:lnR>
                    <a:lnT>
                      <a:noFill/>
                    </a:lnT>
                    <a:lnB>
                      <a:noFill/>
                    </a:lnB>
                    <a:lnTlToBr w="12700" cmpd="sng">
                      <a:noFill/>
                      <a:prstDash val="solid"/>
                    </a:lnTlToBr>
                    <a:lnBlToTr w="12700" cmpd="sng">
                      <a:noFill/>
                      <a:prstDash val="solid"/>
                    </a:lnBlToTr>
                    <a:solidFill>
                      <a:srgbClr val="629DD1">
                        <a:lumMod val="20000"/>
                        <a:lumOff val="80000"/>
                      </a:srgbClr>
                    </a:solidFill>
                  </a:tcPr>
                </a:tc>
              </a:tr>
            </a:tbl>
          </a:graphicData>
        </a:graphic>
      </p:graphicFrame>
      <p:sp>
        <p:nvSpPr>
          <p:cNvPr id="11" name="矩形 10"/>
          <p:cNvSpPr>
            <a:spLocks noChangeAspect="1"/>
          </p:cNvSpPr>
          <p:nvPr/>
        </p:nvSpPr>
        <p:spPr>
          <a:xfrm>
            <a:off x="1618458" y="15102676"/>
            <a:ext cx="4579664" cy="972000"/>
          </a:xfrm>
          <a:prstGeom prst="rect">
            <a:avLst/>
          </a:prstGeom>
          <a:solidFill>
            <a:srgbClr val="0070C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85859" tIns="42930" rIns="85859" bIns="42930" rtlCol="0" anchor="ctr"/>
          <a:lstStyle/>
          <a:p>
            <a:pPr marL="321973" indent="-321973" algn="ctr" defTabSz="858594" eaLnBrk="0" fontAlgn="auto" hangingPunct="0">
              <a:spcBef>
                <a:spcPct val="20000"/>
              </a:spcBef>
              <a:spcAft>
                <a:spcPts val="0"/>
              </a:spcAft>
              <a:buClr>
                <a:srgbClr val="0000FF"/>
              </a:buClr>
              <a:buSzPct val="75000"/>
              <a:defRPr/>
            </a:pPr>
            <a:r>
              <a:rPr kumimoji="0" lang="zh-TW" altLang="en-US" sz="4500" b="1" kern="0" dirty="0" smtClean="0">
                <a:solidFill>
                  <a:sysClr val="window" lastClr="FFFFFF"/>
                </a:solidFill>
                <a:latin typeface="微軟正黑體" pitchFamily="34" charset="-120"/>
                <a:ea typeface="微軟正黑體" pitchFamily="34" charset="-120"/>
              </a:rPr>
              <a:t>方法與</a:t>
            </a:r>
            <a:r>
              <a:rPr kumimoji="0" lang="zh-TW" altLang="en-US" sz="4500" b="1" kern="0" dirty="0">
                <a:solidFill>
                  <a:sysClr val="window" lastClr="FFFFFF"/>
                </a:solidFill>
                <a:latin typeface="微軟正黑體" pitchFamily="34" charset="-120"/>
                <a:ea typeface="微軟正黑體" pitchFamily="34" charset="-120"/>
              </a:rPr>
              <a:t>設計</a:t>
            </a:r>
            <a:endParaRPr kumimoji="0" lang="en-US" altLang="zh-TW" sz="4500" b="1" kern="0" dirty="0">
              <a:solidFill>
                <a:sysClr val="window" lastClr="FFFFFF"/>
              </a:solidFill>
              <a:latin typeface="微軟正黑體" pitchFamily="34" charset="-120"/>
              <a:ea typeface="微軟正黑體" pitchFamily="34" charset="-120"/>
            </a:endParaRPr>
          </a:p>
        </p:txBody>
      </p:sp>
      <p:sp>
        <p:nvSpPr>
          <p:cNvPr id="12" name="矩形 11"/>
          <p:cNvSpPr/>
          <p:nvPr/>
        </p:nvSpPr>
        <p:spPr>
          <a:xfrm>
            <a:off x="16230021" y="27365442"/>
            <a:ext cx="3060000" cy="719999"/>
          </a:xfrm>
          <a:prstGeom prst="rect">
            <a:avLst/>
          </a:prstGeom>
          <a:solidFill>
            <a:srgbClr val="0F6FC6">
              <a:lumMod val="75000"/>
            </a:srgbClr>
          </a:solidFill>
          <a:ln w="38100" cap="flat" cmpd="sng" algn="ctr">
            <a:solidFill>
              <a:sysClr val="window" lastClr="FFFFFF"/>
            </a:solidFill>
            <a:prstDash val="solid"/>
          </a:ln>
          <a:effectLst>
            <a:outerShdw blurRad="57150" dist="38100" dir="5400000" algn="ctr" rotWithShape="0">
              <a:srgbClr val="0BD0D9">
                <a:shade val="9000"/>
                <a:alpha val="48000"/>
                <a:satMod val="105000"/>
              </a:srgbClr>
            </a:outerShdw>
          </a:effectLst>
        </p:spPr>
        <p:txBody>
          <a:bodyPr lIns="108838" tIns="54410" rIns="108838" bIns="54410" rtlCol="0" anchor="ctr"/>
          <a:lstStyle/>
          <a:p>
            <a:pPr marL="408148" indent="-408148" defTabSz="3670905" eaLnBrk="0" fontAlgn="auto" hangingPunct="0">
              <a:spcBef>
                <a:spcPct val="20000"/>
              </a:spcBef>
              <a:spcAft>
                <a:spcPts val="0"/>
              </a:spcAft>
              <a:buClr>
                <a:srgbClr val="F49100"/>
              </a:buClr>
              <a:buSzPct val="75000"/>
              <a:defRPr/>
            </a:pPr>
            <a:r>
              <a:rPr kumimoji="0" lang="zh-TW" altLang="en-US" sz="3600" b="1" kern="0" dirty="0">
                <a:solidFill>
                  <a:prstClr val="white"/>
                </a:solidFill>
                <a:latin typeface="微軟正黑體" pitchFamily="34" charset="-120"/>
                <a:ea typeface="微軟正黑體" pitchFamily="34" charset="-120"/>
              </a:rPr>
              <a:t>協同教學規劃</a:t>
            </a:r>
            <a:endParaRPr kumimoji="0" lang="en-US" altLang="zh-TW" sz="3600" b="1" kern="0" dirty="0">
              <a:solidFill>
                <a:prstClr val="white"/>
              </a:solidFill>
              <a:latin typeface="微軟正黑體" pitchFamily="34" charset="-120"/>
              <a:ea typeface="微軟正黑體" pitchFamily="34" charset="-120"/>
            </a:endParaRPr>
          </a:p>
        </p:txBody>
      </p:sp>
      <p:graphicFrame>
        <p:nvGraphicFramePr>
          <p:cNvPr id="13" name="表格 12"/>
          <p:cNvGraphicFramePr>
            <a:graphicFrameLocks noGrp="1"/>
          </p:cNvGraphicFramePr>
          <p:nvPr>
            <p:extLst>
              <p:ext uri="{D42A27DB-BD31-4B8C-83A1-F6EECF244321}">
                <p14:modId xmlns:p14="http://schemas.microsoft.com/office/powerpoint/2010/main" val="1630059261"/>
              </p:ext>
            </p:extLst>
          </p:nvPr>
        </p:nvGraphicFramePr>
        <p:xfrm>
          <a:off x="1618458" y="16220378"/>
          <a:ext cx="12684030" cy="6912768"/>
        </p:xfrm>
        <a:graphic>
          <a:graphicData uri="http://schemas.openxmlformats.org/drawingml/2006/table">
            <a:tbl>
              <a:tblPr firstRow="1" bandRow="1"/>
              <a:tblGrid>
                <a:gridCol w="12684030"/>
              </a:tblGrid>
              <a:tr h="6912768">
                <a:tc>
                  <a:txBody>
                    <a:bodyPr/>
                    <a:lstStyle>
                      <a:lvl1pPr marL="0" algn="l" rtl="0" eaLnBrk="1" latinLnBrk="0" hangingPunct="1">
                        <a:defRPr kumimoji="0" kern="1200">
                          <a:solidFill>
                            <a:schemeClr val="tx1"/>
                          </a:solidFill>
                          <a:latin typeface="Constantia"/>
                          <a:ea typeface=""/>
                          <a:cs typeface=""/>
                        </a:defRPr>
                      </a:lvl1pPr>
                      <a:lvl2pPr marL="1931789" algn="l" rtl="0" eaLnBrk="1" latinLnBrk="0" hangingPunct="1">
                        <a:defRPr kumimoji="0" kern="1200">
                          <a:solidFill>
                            <a:schemeClr val="tx1"/>
                          </a:solidFill>
                          <a:latin typeface="Constantia"/>
                          <a:ea typeface=""/>
                          <a:cs typeface=""/>
                        </a:defRPr>
                      </a:lvl2pPr>
                      <a:lvl3pPr marL="3863577" algn="l" rtl="0" eaLnBrk="1" latinLnBrk="0" hangingPunct="1">
                        <a:defRPr kumimoji="0" kern="1200">
                          <a:solidFill>
                            <a:schemeClr val="tx1"/>
                          </a:solidFill>
                          <a:latin typeface="Constantia"/>
                          <a:ea typeface=""/>
                          <a:cs typeface=""/>
                        </a:defRPr>
                      </a:lvl3pPr>
                      <a:lvl4pPr marL="5795366" algn="l" rtl="0" eaLnBrk="1" latinLnBrk="0" hangingPunct="1">
                        <a:defRPr kumimoji="0" kern="1200">
                          <a:solidFill>
                            <a:schemeClr val="tx1"/>
                          </a:solidFill>
                          <a:latin typeface="Constantia"/>
                          <a:ea typeface=""/>
                          <a:cs typeface=""/>
                        </a:defRPr>
                      </a:lvl4pPr>
                      <a:lvl5pPr marL="7727155" algn="l" rtl="0" eaLnBrk="1" latinLnBrk="0" hangingPunct="1">
                        <a:defRPr kumimoji="0" kern="1200">
                          <a:solidFill>
                            <a:schemeClr val="tx1"/>
                          </a:solidFill>
                          <a:latin typeface="Constantia"/>
                          <a:ea typeface=""/>
                          <a:cs typeface=""/>
                        </a:defRPr>
                      </a:lvl5pPr>
                      <a:lvl6pPr marL="9658943" algn="l" rtl="0" eaLnBrk="1" latinLnBrk="0" hangingPunct="1">
                        <a:defRPr kumimoji="0" kern="1200">
                          <a:solidFill>
                            <a:schemeClr val="tx1"/>
                          </a:solidFill>
                          <a:latin typeface="Constantia"/>
                          <a:ea typeface=""/>
                          <a:cs typeface=""/>
                        </a:defRPr>
                      </a:lvl6pPr>
                      <a:lvl7pPr marL="11590731" algn="l" rtl="0" eaLnBrk="1" latinLnBrk="0" hangingPunct="1">
                        <a:defRPr kumimoji="0" kern="1200">
                          <a:solidFill>
                            <a:schemeClr val="tx1"/>
                          </a:solidFill>
                          <a:latin typeface="Constantia"/>
                          <a:ea typeface=""/>
                          <a:cs typeface=""/>
                        </a:defRPr>
                      </a:lvl7pPr>
                      <a:lvl8pPr marL="13522520" algn="l" rtl="0" eaLnBrk="1" latinLnBrk="0" hangingPunct="1">
                        <a:defRPr kumimoji="0" kern="1200">
                          <a:solidFill>
                            <a:schemeClr val="tx1"/>
                          </a:solidFill>
                          <a:latin typeface="Constantia"/>
                          <a:ea typeface=""/>
                          <a:cs typeface=""/>
                        </a:defRPr>
                      </a:lvl8pPr>
                      <a:lvl9pPr marL="15454309" algn="l" rtl="0" eaLnBrk="1" latinLnBrk="0" hangingPunct="1">
                        <a:defRPr kumimoji="0" kern="1200">
                          <a:solidFill>
                            <a:schemeClr val="tx1"/>
                          </a:solidFill>
                          <a:latin typeface="Constantia"/>
                          <a:ea typeface=""/>
                          <a:cs typeface=""/>
                        </a:defRPr>
                      </a:lvl9pPr>
                    </a:lstStyle>
                    <a:p>
                      <a:pPr marL="0" indent="536575" algn="just">
                        <a:spcBef>
                          <a:spcPts val="600"/>
                        </a:spcBef>
                        <a:spcAft>
                          <a:spcPts val="600"/>
                        </a:spcAft>
                      </a:pP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本課程分為課內學習及課外學習兩大部分。</a:t>
                      </a:r>
                    </a:p>
                    <a:p>
                      <a:pPr marL="0" indent="536575" algn="just">
                        <a:spcBef>
                          <a:spcPts val="600"/>
                        </a:spcBef>
                        <a:spcAft>
                          <a:spcPts val="600"/>
                        </a:spcAft>
                      </a:pP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(A)</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課內學習：此會話課為一週</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3h</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之（必修）課程。主教材為</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聽想說初級日語會話</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（大新書局），每課以學習如反問，請求，稱讚，道歉</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等日常生活機能為目的，透過聽</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CD</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中日本人的問話，想想看該如何應答，最後再提示模範解答。</a:t>
                      </a:r>
                    </a:p>
                    <a:p>
                      <a:pPr marL="0" indent="536575" algn="just">
                        <a:spcBef>
                          <a:spcPts val="600"/>
                        </a:spcBef>
                        <a:spcAft>
                          <a:spcPts val="600"/>
                        </a:spcAft>
                      </a:pP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上課方式盡量以日文進行，考量學生心理負擔，重要部分會以中文重複一次或透過</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PPT</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做文字上的提示。每單元一開始除了針對該課課題做暖身活動，引導同學進入情境外，會利用</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PPT</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提示該單元學習目標及學習要項，之後衍生練習。最後透過簡短問答練習或角色扮演等活動作與該週主題相關之課外口語練習，以達熟習目的。</a:t>
                      </a:r>
                    </a:p>
                    <a:p>
                      <a:pPr marL="0" indent="536575" algn="just">
                        <a:spcBef>
                          <a:spcPts val="600"/>
                        </a:spcBef>
                        <a:spcAft>
                          <a:spcPts val="600"/>
                        </a:spcAft>
                      </a:pP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(B)	</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課外學習：透過給予教科書以外的學習素材，企圖加強學生日語學習動機及自主學習的能力，進而提高日語學習成效。課外素材為以下</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種：</a:t>
                      </a:r>
                    </a:p>
                    <a:p>
                      <a:pPr marL="0" indent="536575" algn="just">
                        <a:spcBef>
                          <a:spcPts val="600"/>
                        </a:spcBef>
                        <a:spcAft>
                          <a:spcPts val="600"/>
                        </a:spcAft>
                      </a:pP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	課外素材</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1</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：學習</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portfolio</a:t>
                      </a:r>
                    </a:p>
                    <a:p>
                      <a:pPr marL="0" indent="536575" algn="just">
                        <a:spcBef>
                          <a:spcPts val="600"/>
                        </a:spcBef>
                        <a:spcAft>
                          <a:spcPts val="600"/>
                        </a:spcAft>
                      </a:pP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先由教師說明目的及寫法。每週自由繳交學習</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portfolio</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以記錄每週的學習。紀錄內容包含每週課堂所學（回顧），課堂外所學（鼓勵學生多接觸課外素材如電視， 網路，漫畫</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等），想說卻不會表達的日文（依個人需要，化被動為主動的學習），最後省視當週學會的內容（自我鼓勵可強化學習動機），其他</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等，每週收回由老師批閱並予以回饋。最終目的希望能培養學生自主學習能力，故不強迫必須繳交。學生自由繳交的學習</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portfolio</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請見以下範例。</a:t>
                      </a:r>
                    </a:p>
                  </a:txBody>
                  <a:tcPr marL="119938" marR="119938" marT="55422" marB="55422" anchor="ctr">
                    <a:lnL>
                      <a:noFill/>
                    </a:lnL>
                    <a:lnR>
                      <a:noFill/>
                    </a:lnR>
                    <a:lnT>
                      <a:noFill/>
                    </a:lnT>
                    <a:lnB>
                      <a:noFill/>
                    </a:lnB>
                    <a:lnTlToBr w="12700" cmpd="sng">
                      <a:noFill/>
                      <a:prstDash val="solid"/>
                    </a:lnTlToBr>
                    <a:lnBlToTr w="12700" cmpd="sng">
                      <a:noFill/>
                      <a:prstDash val="solid"/>
                    </a:lnBlToTr>
                    <a:solidFill>
                      <a:srgbClr val="629DD1">
                        <a:lumMod val="20000"/>
                        <a:lumOff val="80000"/>
                      </a:srgbClr>
                    </a:solidFill>
                  </a:tcPr>
                </a:tc>
              </a:tr>
            </a:tbl>
          </a:graphicData>
        </a:graphic>
      </p:graphicFrame>
      <p:graphicFrame>
        <p:nvGraphicFramePr>
          <p:cNvPr id="14" name="表格 13"/>
          <p:cNvGraphicFramePr>
            <a:graphicFrameLocks noGrp="1"/>
          </p:cNvGraphicFramePr>
          <p:nvPr>
            <p:extLst>
              <p:ext uri="{D42A27DB-BD31-4B8C-83A1-F6EECF244321}">
                <p14:modId xmlns:p14="http://schemas.microsoft.com/office/powerpoint/2010/main" val="2539023439"/>
              </p:ext>
            </p:extLst>
          </p:nvPr>
        </p:nvGraphicFramePr>
        <p:xfrm>
          <a:off x="14995971" y="5922542"/>
          <a:ext cx="13537504" cy="35498124"/>
        </p:xfrm>
        <a:graphic>
          <a:graphicData uri="http://schemas.openxmlformats.org/drawingml/2006/table">
            <a:tbl>
              <a:tblPr firstRow="1" bandRow="1"/>
              <a:tblGrid>
                <a:gridCol w="13537504"/>
              </a:tblGrid>
              <a:tr h="34995888">
                <a:tc>
                  <a:txBody>
                    <a:bodyPr/>
                    <a:lstStyle>
                      <a:lvl1pPr marL="0" algn="l" rtl="0" eaLnBrk="1" latinLnBrk="0" hangingPunct="1">
                        <a:defRPr kumimoji="0" kern="1200">
                          <a:solidFill>
                            <a:schemeClr val="tx1"/>
                          </a:solidFill>
                          <a:latin typeface="Constantia"/>
                          <a:ea typeface=""/>
                          <a:cs typeface=""/>
                        </a:defRPr>
                      </a:lvl1pPr>
                      <a:lvl2pPr marL="1931789" algn="l" rtl="0" eaLnBrk="1" latinLnBrk="0" hangingPunct="1">
                        <a:defRPr kumimoji="0" kern="1200">
                          <a:solidFill>
                            <a:schemeClr val="tx1"/>
                          </a:solidFill>
                          <a:latin typeface="Constantia"/>
                          <a:ea typeface=""/>
                          <a:cs typeface=""/>
                        </a:defRPr>
                      </a:lvl2pPr>
                      <a:lvl3pPr marL="3863577" algn="l" rtl="0" eaLnBrk="1" latinLnBrk="0" hangingPunct="1">
                        <a:defRPr kumimoji="0" kern="1200">
                          <a:solidFill>
                            <a:schemeClr val="tx1"/>
                          </a:solidFill>
                          <a:latin typeface="Constantia"/>
                          <a:ea typeface=""/>
                          <a:cs typeface=""/>
                        </a:defRPr>
                      </a:lvl3pPr>
                      <a:lvl4pPr marL="5795366" algn="l" rtl="0" eaLnBrk="1" latinLnBrk="0" hangingPunct="1">
                        <a:defRPr kumimoji="0" kern="1200">
                          <a:solidFill>
                            <a:schemeClr val="tx1"/>
                          </a:solidFill>
                          <a:latin typeface="Constantia"/>
                          <a:ea typeface=""/>
                          <a:cs typeface=""/>
                        </a:defRPr>
                      </a:lvl4pPr>
                      <a:lvl5pPr marL="7727155" algn="l" rtl="0" eaLnBrk="1" latinLnBrk="0" hangingPunct="1">
                        <a:defRPr kumimoji="0" kern="1200">
                          <a:solidFill>
                            <a:schemeClr val="tx1"/>
                          </a:solidFill>
                          <a:latin typeface="Constantia"/>
                          <a:ea typeface=""/>
                          <a:cs typeface=""/>
                        </a:defRPr>
                      </a:lvl5pPr>
                      <a:lvl6pPr marL="9658943" algn="l" rtl="0" eaLnBrk="1" latinLnBrk="0" hangingPunct="1">
                        <a:defRPr kumimoji="0" kern="1200">
                          <a:solidFill>
                            <a:schemeClr val="tx1"/>
                          </a:solidFill>
                          <a:latin typeface="Constantia"/>
                          <a:ea typeface=""/>
                          <a:cs typeface=""/>
                        </a:defRPr>
                      </a:lvl6pPr>
                      <a:lvl7pPr marL="11590731" algn="l" rtl="0" eaLnBrk="1" latinLnBrk="0" hangingPunct="1">
                        <a:defRPr kumimoji="0" kern="1200">
                          <a:solidFill>
                            <a:schemeClr val="tx1"/>
                          </a:solidFill>
                          <a:latin typeface="Constantia"/>
                          <a:ea typeface=""/>
                          <a:cs typeface=""/>
                        </a:defRPr>
                      </a:lvl7pPr>
                      <a:lvl8pPr marL="13522520" algn="l" rtl="0" eaLnBrk="1" latinLnBrk="0" hangingPunct="1">
                        <a:defRPr kumimoji="0" kern="1200">
                          <a:solidFill>
                            <a:schemeClr val="tx1"/>
                          </a:solidFill>
                          <a:latin typeface="Constantia"/>
                          <a:ea typeface=""/>
                          <a:cs typeface=""/>
                        </a:defRPr>
                      </a:lvl8pPr>
                      <a:lvl9pPr marL="15454309" algn="l" rtl="0" eaLnBrk="1" latinLnBrk="0" hangingPunct="1">
                        <a:defRPr kumimoji="0" kern="1200">
                          <a:solidFill>
                            <a:schemeClr val="tx1"/>
                          </a:solidFill>
                          <a:latin typeface="Constantia"/>
                          <a:ea typeface=""/>
                          <a:cs typeface=""/>
                        </a:defRPr>
                      </a:lvl9pPr>
                    </a:lstStyle>
                    <a:p>
                      <a:pPr marL="0" indent="630238" algn="just">
                        <a:spcBef>
                          <a:spcPts val="0"/>
                        </a:spcBef>
                        <a:spcAft>
                          <a:spcPts val="0"/>
                        </a:spcAft>
                      </a:pP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透過問卷調查評估以上課外學習是否能達到加強學生日語學習動機及自主學習的能力，進而達到提高日語學習成效之目標，及做為日後教學修正之參考。</a:t>
                      </a:r>
                    </a:p>
                    <a:p>
                      <a:pPr marL="0" indent="630238" algn="just">
                        <a:spcBef>
                          <a:spcPts val="0"/>
                        </a:spcBef>
                        <a:spcAft>
                          <a:spcPts val="0"/>
                        </a:spcAft>
                      </a:pP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課外學習部分問卷調查結果如下：</a:t>
                      </a:r>
                    </a:p>
                    <a:p>
                      <a:pPr marL="0" indent="630238" algn="just">
                        <a:spcBef>
                          <a:spcPts val="0"/>
                        </a:spcBef>
                        <a:spcAft>
                          <a:spcPts val="0"/>
                        </a:spcAft>
                      </a:pP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日會二課外學習問卷調查　（</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41</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人中</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1</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人缺席，回收</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40</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份）</a:t>
                      </a:r>
                    </a:p>
                    <a:p>
                      <a:pPr marL="0" indent="630238" algn="just">
                        <a:spcBef>
                          <a:spcPts val="0"/>
                        </a:spcBef>
                        <a:spcAft>
                          <a:spcPts val="0"/>
                        </a:spcAft>
                      </a:pP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本問卷係針對專科部日語會話二（</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E2B+J2A</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）共計</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41</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位同學，於上學期及寒假有關課外學習部分所做之調查。調查結果僅用於改善教學，不做他用。敬請協助填答。感謝！</a:t>
                      </a:r>
                    </a:p>
                    <a:p>
                      <a:pPr marL="0" indent="630238" algn="just">
                        <a:spcBef>
                          <a:spcPts val="0"/>
                        </a:spcBef>
                        <a:spcAft>
                          <a:spcPts val="0"/>
                        </a:spcAft>
                      </a:pP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本問卷分為兩大部分</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I</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。學習</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portfolio</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部分  </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II</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。日本國際交流基金網站</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エリンが</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挑戦日本語</a:t>
                      </a:r>
                      <a:r>
                        <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できます</a:t>
                      </a:r>
                      <a:r>
                        <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寒假作業）部分</a:t>
                      </a:r>
                    </a:p>
                    <a:p>
                      <a:pPr marL="0" indent="630238" algn="just">
                        <a:spcBef>
                          <a:spcPts val="0"/>
                        </a:spcBef>
                        <a:spcAft>
                          <a:spcPts val="0"/>
                        </a:spcAft>
                      </a:pP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請以五階段給分</a:t>
                      </a:r>
                      <a:r>
                        <a:rPr lang="zh-TW" altLang="en-US" sz="2300" kern="1200" baseline="0" dirty="0" smtClean="0">
                          <a:solidFill>
                            <a:schemeClr val="bg1"/>
                          </a:solidFill>
                          <a:effectLst/>
                          <a:latin typeface="微軟正黑體" panose="020B0604030504040204" pitchFamily="34" charset="-120"/>
                          <a:ea typeface="微軟正黑體" panose="020B0604030504040204" pitchFamily="34" charset="-120"/>
                          <a:cs typeface="+mn-cs"/>
                        </a:rPr>
                        <a:t>      </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非常同意</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5	</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    同意 </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4</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      普通 </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3	</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不同意 </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       非常不同意</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1</a:t>
                      </a:r>
                    </a:p>
                    <a:p>
                      <a:pPr marL="0" indent="630238" algn="just">
                        <a:spcBef>
                          <a:spcPts val="0"/>
                        </a:spcBef>
                        <a:spcAft>
                          <a:spcPts val="0"/>
                        </a:spcAft>
                      </a:pP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I</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、學習</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portfolio</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部分</a:t>
                      </a:r>
                    </a:p>
                    <a:p>
                      <a:pPr marL="0" indent="630238" algn="just">
                        <a:spcBef>
                          <a:spcPts val="0"/>
                        </a:spcBef>
                        <a:spcAft>
                          <a:spcPts val="0"/>
                        </a:spcAft>
                      </a:pP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1.	</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我有自主繳交上學期的</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portfolio</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    ）</a:t>
                      </a:r>
                    </a:p>
                    <a:p>
                      <a:pPr marL="0" indent="630238" algn="just">
                        <a:spcBef>
                          <a:spcPts val="0"/>
                        </a:spcBef>
                        <a:spcAft>
                          <a:spcPts val="0"/>
                        </a:spcAft>
                      </a:pP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2.	</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我認真的紀錄上學期的</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portfolio</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    ）</a:t>
                      </a:r>
                    </a:p>
                    <a:p>
                      <a:pPr marL="0" indent="630238" algn="just">
                        <a:spcBef>
                          <a:spcPts val="0"/>
                        </a:spcBef>
                        <a:spcAft>
                          <a:spcPts val="0"/>
                        </a:spcAft>
                      </a:pP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3.	</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我覺得每週的</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portfolio</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紀錄對我的日語學習有幫助（    ）</a:t>
                      </a:r>
                    </a:p>
                    <a:p>
                      <a:pPr marL="0" indent="630238" algn="just">
                        <a:spcBef>
                          <a:spcPts val="0"/>
                        </a:spcBef>
                        <a:spcAft>
                          <a:spcPts val="0"/>
                        </a:spcAft>
                      </a:pP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4.	</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我覺得每週的</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portfolio</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紀錄可以提高我自主學習的能力 （    ）</a:t>
                      </a:r>
                    </a:p>
                    <a:p>
                      <a:pPr marL="0" indent="630238" algn="just">
                        <a:spcBef>
                          <a:spcPts val="0"/>
                        </a:spcBef>
                        <a:spcAft>
                          <a:spcPts val="0"/>
                        </a:spcAft>
                      </a:pP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5.	</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我覺得每週的</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portfolio</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紀錄很有趣  （    ）</a:t>
                      </a:r>
                    </a:p>
                    <a:p>
                      <a:pPr marL="0" indent="0" algn="just">
                        <a:spcBef>
                          <a:spcPts val="0"/>
                        </a:spcBef>
                        <a:spcAft>
                          <a:spcPts val="0"/>
                        </a:spcAft>
                        <a:buNone/>
                      </a:pP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        </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6.</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我以後也願意不定期地記錄日語學習的</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portfolio </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    ）</a:t>
                      </a:r>
                      <a:endPar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457200" indent="-457200" algn="just">
                        <a:spcBef>
                          <a:spcPts val="0"/>
                        </a:spcBef>
                        <a:spcAft>
                          <a:spcPts val="0"/>
                        </a:spcAft>
                        <a:buAutoNum type="arabicPeriod" startAt="6"/>
                      </a:pPr>
                      <a:endPar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0" algn="just">
                        <a:spcBef>
                          <a:spcPts val="0"/>
                        </a:spcBef>
                        <a:spcAft>
                          <a:spcPts val="0"/>
                        </a:spcAft>
                        <a:buNone/>
                      </a:pP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         </a:t>
                      </a:r>
                      <a:r>
                        <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rPr>
                        <a:t>II</a:t>
                      </a:r>
                      <a:r>
                        <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、日本國際交流基金網站</a:t>
                      </a:r>
                      <a:r>
                        <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エリンが挑戦日本語できます</a:t>
                      </a:r>
                      <a:r>
                        <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（寒假作業）部分</a:t>
                      </a:r>
                    </a:p>
                    <a:p>
                      <a:pPr marL="0" indent="0" algn="just">
                        <a:spcBef>
                          <a:spcPts val="0"/>
                        </a:spcBef>
                        <a:spcAft>
                          <a:spcPts val="0"/>
                        </a:spcAft>
                        <a:buNone/>
                      </a:pP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        </a:t>
                      </a:r>
                      <a:r>
                        <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rPr>
                        <a:t>1.</a:t>
                      </a:r>
                      <a:r>
                        <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我寒假有花時間自主上網學習     （    ）</a:t>
                      </a:r>
                    </a:p>
                    <a:p>
                      <a:pPr marL="0" indent="0" algn="just">
                        <a:spcBef>
                          <a:spcPts val="0"/>
                        </a:spcBef>
                        <a:spcAft>
                          <a:spcPts val="0"/>
                        </a:spcAft>
                        <a:buNone/>
                      </a:pP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        </a:t>
                      </a:r>
                      <a:r>
                        <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老師規定的五個單元我確實地紀錄了學到的東西     （    ）</a:t>
                      </a:r>
                    </a:p>
                    <a:p>
                      <a:pPr marL="0" indent="0" algn="just">
                        <a:spcBef>
                          <a:spcPts val="0"/>
                        </a:spcBef>
                        <a:spcAft>
                          <a:spcPts val="0"/>
                        </a:spcAft>
                        <a:buNone/>
                      </a:pP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        </a:t>
                      </a:r>
                      <a:r>
                        <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rPr>
                        <a:t>3.</a:t>
                      </a:r>
                      <a:r>
                        <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我認真的看了這個自學網站　不僅是為了繳交寒假作業  （    ）</a:t>
                      </a:r>
                    </a:p>
                    <a:p>
                      <a:pPr marL="0" indent="0" algn="just">
                        <a:spcBef>
                          <a:spcPts val="0"/>
                        </a:spcBef>
                        <a:spcAft>
                          <a:spcPts val="0"/>
                        </a:spcAft>
                        <a:buNone/>
                      </a:pP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        </a:t>
                      </a:r>
                      <a:r>
                        <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rPr>
                        <a:t>4.</a:t>
                      </a:r>
                      <a:r>
                        <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我覺得這個網站對我的日語學習有幫助 （    ）</a:t>
                      </a:r>
                    </a:p>
                    <a:p>
                      <a:pPr marL="0" indent="0" algn="just">
                        <a:spcBef>
                          <a:spcPts val="0"/>
                        </a:spcBef>
                        <a:spcAft>
                          <a:spcPts val="0"/>
                        </a:spcAft>
                        <a:buNone/>
                      </a:pP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        </a:t>
                      </a:r>
                      <a:r>
                        <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rPr>
                        <a:t>5.</a:t>
                      </a:r>
                      <a:r>
                        <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我覺得上這個網站可以提高我自主學習的能力 （    ）</a:t>
                      </a:r>
                    </a:p>
                    <a:p>
                      <a:pPr marL="0" indent="0" algn="just">
                        <a:spcBef>
                          <a:spcPts val="0"/>
                        </a:spcBef>
                        <a:spcAft>
                          <a:spcPts val="0"/>
                        </a:spcAft>
                        <a:buNone/>
                      </a:pP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        </a:t>
                      </a:r>
                      <a:r>
                        <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rPr>
                        <a:t>6.</a:t>
                      </a:r>
                      <a:r>
                        <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我覺得這個網站很有趣  （    ）</a:t>
                      </a:r>
                    </a:p>
                    <a:p>
                      <a:pPr marL="0" indent="0" algn="just">
                        <a:spcBef>
                          <a:spcPts val="0"/>
                        </a:spcBef>
                        <a:spcAft>
                          <a:spcPts val="0"/>
                        </a:spcAft>
                        <a:buNone/>
                      </a:pP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        </a:t>
                      </a:r>
                      <a:r>
                        <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rPr>
                        <a:t>7.</a:t>
                      </a:r>
                      <a:r>
                        <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我以後也願意在課餘時間不定期地上網學習日文 （    ）</a:t>
                      </a:r>
                      <a:endPar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0" algn="just">
                        <a:spcBef>
                          <a:spcPts val="0"/>
                        </a:spcBef>
                        <a:spcAft>
                          <a:spcPts val="0"/>
                        </a:spcAft>
                        <a:buNone/>
                      </a:pP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        </a:t>
                      </a:r>
                      <a:endPar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0" algn="just">
                        <a:spcBef>
                          <a:spcPts val="0"/>
                        </a:spcBef>
                        <a:spcAft>
                          <a:spcPts val="0"/>
                        </a:spcAft>
                        <a:buNone/>
                      </a:pP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         </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I+II</a:t>
                      </a:r>
                    </a:p>
                    <a:p>
                      <a:pPr marL="0" indent="0" algn="just">
                        <a:spcBef>
                          <a:spcPts val="0"/>
                        </a:spcBef>
                        <a:spcAft>
                          <a:spcPts val="0"/>
                        </a:spcAft>
                        <a:buNone/>
                      </a:pP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        </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1.</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整體而言，我覺得教科書以外的學習素材，可以學到更多，且也樂意有這樣的機會     （    ）</a:t>
                      </a:r>
                    </a:p>
                    <a:p>
                      <a:pPr marL="0" indent="0" algn="just">
                        <a:spcBef>
                          <a:spcPts val="0"/>
                        </a:spcBef>
                        <a:spcAft>
                          <a:spcPts val="0"/>
                        </a:spcAft>
                        <a:buNone/>
                      </a:pP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        </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我覺得課外學習（教科書以外的學習素材），增加了我的學習負擔，並不需要（    ）</a:t>
                      </a:r>
                      <a:endPar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0" algn="just">
                        <a:spcBef>
                          <a:spcPts val="0"/>
                        </a:spcBef>
                        <a:spcAft>
                          <a:spcPts val="0"/>
                        </a:spcAft>
                        <a:buNone/>
                      </a:pPr>
                      <a:endPar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0" algn="just">
                        <a:spcBef>
                          <a:spcPts val="0"/>
                        </a:spcBef>
                        <a:spcAft>
                          <a:spcPts val="0"/>
                        </a:spcAft>
                        <a:buNone/>
                      </a:pPr>
                      <a:r>
                        <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結果</a:t>
                      </a:r>
                      <a:r>
                        <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0" algn="just">
                        <a:spcBef>
                          <a:spcPts val="0"/>
                        </a:spcBef>
                        <a:spcAft>
                          <a:spcPts val="0"/>
                        </a:spcAft>
                        <a:buNone/>
                      </a:pPr>
                      <a:endPar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630238" algn="just">
                        <a:spcBef>
                          <a:spcPts val="0"/>
                        </a:spcBef>
                        <a:spcAft>
                          <a:spcPts val="0"/>
                        </a:spcAft>
                      </a:pPr>
                      <a:endPar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630238" algn="just">
                        <a:spcBef>
                          <a:spcPts val="0"/>
                        </a:spcBef>
                        <a:spcAft>
                          <a:spcPts val="0"/>
                        </a:spcAft>
                      </a:pPr>
                      <a:endPar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630238" algn="just">
                        <a:spcBef>
                          <a:spcPts val="0"/>
                        </a:spcBef>
                        <a:spcAft>
                          <a:spcPts val="0"/>
                        </a:spcAft>
                      </a:pPr>
                      <a:endPar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630238" algn="just">
                        <a:spcBef>
                          <a:spcPts val="0"/>
                        </a:spcBef>
                        <a:spcAft>
                          <a:spcPts val="0"/>
                        </a:spcAft>
                      </a:pP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結果</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a:t>
                      </a:r>
                    </a:p>
                    <a:p>
                      <a:pPr marL="0" indent="630238" algn="just">
                        <a:spcBef>
                          <a:spcPts val="0"/>
                        </a:spcBef>
                        <a:spcAft>
                          <a:spcPts val="0"/>
                        </a:spcAft>
                      </a:pPr>
                      <a:endPar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630238" algn="just">
                        <a:spcBef>
                          <a:spcPts val="0"/>
                        </a:spcBef>
                        <a:spcAft>
                          <a:spcPts val="0"/>
                        </a:spcAft>
                      </a:pPr>
                      <a:endPar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630238" algn="just">
                        <a:spcBef>
                          <a:spcPts val="0"/>
                        </a:spcBef>
                        <a:spcAft>
                          <a:spcPts val="0"/>
                        </a:spcAft>
                      </a:pPr>
                      <a:endPar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630238" algn="just">
                        <a:spcBef>
                          <a:spcPts val="0"/>
                        </a:spcBef>
                        <a:spcAft>
                          <a:spcPts val="0"/>
                        </a:spcAft>
                      </a:pPr>
                      <a:endPar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630238" algn="just">
                        <a:spcBef>
                          <a:spcPts val="0"/>
                        </a:spcBef>
                        <a:spcAft>
                          <a:spcPts val="0"/>
                        </a:spcAft>
                      </a:pPr>
                      <a:endParaRPr lang="en-US" altLang="zh-TW" sz="12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630238" algn="just">
                        <a:spcBef>
                          <a:spcPts val="0"/>
                        </a:spcBef>
                        <a:spcAft>
                          <a:spcPts val="0"/>
                        </a:spcAft>
                      </a:pPr>
                      <a:endParaRPr lang="en-US" altLang="zh-TW" sz="12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630238" algn="just">
                        <a:spcBef>
                          <a:spcPts val="0"/>
                        </a:spcBef>
                        <a:spcAft>
                          <a:spcPts val="0"/>
                        </a:spcAft>
                      </a:pPr>
                      <a:r>
                        <a:rPr lang="en-US" altLang="zh-TW" sz="12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zh-TW"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自由回答）</a:t>
                      </a:r>
                      <a:r>
                        <a:rPr lang="en-US" altLang="zh-TW" sz="1200" kern="1200" dirty="0" smtClean="0">
                          <a:solidFill>
                            <a:schemeClr val="bg1"/>
                          </a:solidFill>
                          <a:effectLst/>
                          <a:latin typeface="微軟正黑體" panose="020B0604030504040204" pitchFamily="34" charset="-120"/>
                          <a:ea typeface="微軟正黑體" panose="020B0604030504040204" pitchFamily="34" charset="-120"/>
                          <a:cs typeface="+mn-cs"/>
                        </a:rPr>
                        <a:t>I.</a:t>
                      </a:r>
                      <a:r>
                        <a:rPr lang="zh-TW"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針對學習</a:t>
                      </a:r>
                      <a:r>
                        <a:rPr lang="en-US" altLang="zh-TW" sz="1200" kern="1200" dirty="0" smtClean="0">
                          <a:solidFill>
                            <a:schemeClr val="bg1"/>
                          </a:solidFill>
                          <a:effectLst/>
                          <a:latin typeface="微軟正黑體" panose="020B0604030504040204" pitchFamily="34" charset="-120"/>
                          <a:ea typeface="微軟正黑體" panose="020B0604030504040204" pitchFamily="34" charset="-120"/>
                          <a:cs typeface="+mn-cs"/>
                        </a:rPr>
                        <a:t>portfolio</a:t>
                      </a:r>
                      <a:r>
                        <a:rPr lang="zh-TW"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我還有話要說：</a:t>
                      </a:r>
                      <a:endParaRPr lang="en-US" altLang="zh-TW" sz="12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630238" algn="just">
                        <a:spcBef>
                          <a:spcPts val="0"/>
                        </a:spcBef>
                        <a:spcAft>
                          <a:spcPts val="0"/>
                        </a:spcAft>
                      </a:pPr>
                      <a:r>
                        <a:rPr lang="en-US" altLang="zh-TW" sz="1200" kern="1200" dirty="0" smtClean="0">
                          <a:solidFill>
                            <a:schemeClr val="bg1"/>
                          </a:solidFill>
                          <a:effectLst/>
                          <a:latin typeface="微軟正黑體" panose="020B0604030504040204" pitchFamily="34" charset="-120"/>
                          <a:ea typeface="微軟正黑體" panose="020B0604030504040204" pitchFamily="34" charset="-120"/>
                          <a:cs typeface="+mn-cs"/>
                        </a:rPr>
                        <a:t>1.</a:t>
                      </a:r>
                      <a:r>
                        <a:rPr lang="zh-TW"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十分有趣，能讓我主動自願地學習。</a:t>
                      </a:r>
                    </a:p>
                    <a:p>
                      <a:pPr marL="0" indent="630238" algn="just">
                        <a:spcBef>
                          <a:spcPts val="0"/>
                        </a:spcBef>
                        <a:spcAft>
                          <a:spcPts val="0"/>
                        </a:spcAft>
                      </a:pPr>
                      <a:r>
                        <a:rPr lang="en-US" altLang="zh-TW" sz="12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lang="zh-TW"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也許有時候寫很少，但還是覺得能這樣和老師交流很開心。</a:t>
                      </a:r>
                    </a:p>
                    <a:p>
                      <a:pPr marL="0" indent="630238" algn="just">
                        <a:spcBef>
                          <a:spcPts val="0"/>
                        </a:spcBef>
                        <a:spcAft>
                          <a:spcPts val="0"/>
                        </a:spcAft>
                      </a:pPr>
                      <a:r>
                        <a:rPr lang="en-US" altLang="zh-TW" sz="1200" kern="1200" dirty="0" smtClean="0">
                          <a:solidFill>
                            <a:schemeClr val="bg1"/>
                          </a:solidFill>
                          <a:effectLst/>
                          <a:latin typeface="微軟正黑體" panose="020B0604030504040204" pitchFamily="34" charset="-120"/>
                          <a:ea typeface="微軟正黑體" panose="020B0604030504040204" pitchFamily="34" charset="-120"/>
                          <a:cs typeface="+mn-cs"/>
                        </a:rPr>
                        <a:t>3.</a:t>
                      </a:r>
                      <a:r>
                        <a:rPr lang="zh-TW"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每次紀錄學習</a:t>
                      </a:r>
                      <a:r>
                        <a:rPr lang="en-US" altLang="zh-TW" sz="1200" kern="1200" dirty="0" smtClean="0">
                          <a:solidFill>
                            <a:schemeClr val="bg1"/>
                          </a:solidFill>
                          <a:effectLst/>
                          <a:latin typeface="微軟正黑體" panose="020B0604030504040204" pitchFamily="34" charset="-120"/>
                          <a:ea typeface="微軟正黑體" panose="020B0604030504040204" pitchFamily="34" charset="-120"/>
                          <a:cs typeface="+mn-cs"/>
                        </a:rPr>
                        <a:t>portfolio</a:t>
                      </a:r>
                      <a:r>
                        <a:rPr lang="zh-TW"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可以在之後的複習上有更更多的幫助。不管寫多或寫少，我覺得都能讓自</a:t>
                      </a:r>
                      <a:endParaRPr lang="en-US" altLang="zh-TW" sz="12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630238" algn="just">
                        <a:spcBef>
                          <a:spcPts val="0"/>
                        </a:spcBef>
                        <a:spcAft>
                          <a:spcPts val="0"/>
                        </a:spcAft>
                      </a:pPr>
                      <a:r>
                        <a:rPr lang="zh-TW"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       己知道每一次的上課學到了多少東西。</a:t>
                      </a:r>
                    </a:p>
                    <a:p>
                      <a:pPr marL="0" indent="630238" algn="just">
                        <a:spcBef>
                          <a:spcPts val="0"/>
                        </a:spcBef>
                        <a:spcAft>
                          <a:spcPts val="0"/>
                        </a:spcAft>
                      </a:pPr>
                      <a:r>
                        <a:rPr lang="en-US" altLang="zh-TW" sz="1200" kern="1200" dirty="0" smtClean="0">
                          <a:solidFill>
                            <a:schemeClr val="bg1"/>
                          </a:solidFill>
                          <a:effectLst/>
                          <a:latin typeface="微軟正黑體" panose="020B0604030504040204" pitchFamily="34" charset="-120"/>
                          <a:ea typeface="微軟正黑體" panose="020B0604030504040204" pitchFamily="34" charset="-120"/>
                          <a:cs typeface="+mn-cs"/>
                        </a:rPr>
                        <a:t>4.</a:t>
                      </a:r>
                      <a:r>
                        <a:rPr lang="zh-TW"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希望可以有更多關於日本文化方面的紀錄於學習</a:t>
                      </a:r>
                      <a:r>
                        <a:rPr lang="en-US" altLang="zh-TW" sz="1200" kern="1200" dirty="0" smtClean="0">
                          <a:solidFill>
                            <a:schemeClr val="bg1"/>
                          </a:solidFill>
                          <a:effectLst/>
                          <a:latin typeface="微軟正黑體" panose="020B0604030504040204" pitchFamily="34" charset="-120"/>
                          <a:ea typeface="微軟正黑體" panose="020B0604030504040204" pitchFamily="34" charset="-120"/>
                          <a:cs typeface="+mn-cs"/>
                        </a:rPr>
                        <a:t>portfolio</a:t>
                      </a:r>
                      <a:r>
                        <a:rPr lang="zh-TW"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中。</a:t>
                      </a:r>
                    </a:p>
                    <a:p>
                      <a:pPr marL="0" indent="630238" algn="just">
                        <a:spcBef>
                          <a:spcPts val="0"/>
                        </a:spcBef>
                        <a:spcAft>
                          <a:spcPts val="0"/>
                        </a:spcAft>
                      </a:pPr>
                      <a:r>
                        <a:rPr lang="en-US" altLang="zh-TW" sz="1200" kern="1200" dirty="0" smtClean="0">
                          <a:solidFill>
                            <a:schemeClr val="bg1"/>
                          </a:solidFill>
                          <a:effectLst/>
                          <a:latin typeface="微軟正黑體" panose="020B0604030504040204" pitchFamily="34" charset="-120"/>
                          <a:ea typeface="微軟正黑體" panose="020B0604030504040204" pitchFamily="34" charset="-120"/>
                          <a:cs typeface="+mn-cs"/>
                        </a:rPr>
                        <a:t>5.</a:t>
                      </a:r>
                      <a:r>
                        <a:rPr lang="zh-TW"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老師的評語鼓勵能增加紀錄的意願。</a:t>
                      </a:r>
                    </a:p>
                    <a:p>
                      <a:pPr marL="0" indent="630238" algn="just">
                        <a:spcBef>
                          <a:spcPts val="0"/>
                        </a:spcBef>
                        <a:spcAft>
                          <a:spcPts val="0"/>
                        </a:spcAft>
                      </a:pPr>
                      <a:r>
                        <a:rPr lang="en-US" altLang="zh-TW" sz="1200" kern="1200" dirty="0" smtClean="0">
                          <a:solidFill>
                            <a:schemeClr val="bg1"/>
                          </a:solidFill>
                          <a:effectLst/>
                          <a:latin typeface="微軟正黑體" panose="020B0604030504040204" pitchFamily="34" charset="-120"/>
                          <a:ea typeface="微軟正黑體" panose="020B0604030504040204" pitchFamily="34" charset="-120"/>
                          <a:cs typeface="+mn-cs"/>
                        </a:rPr>
                        <a:t>6.</a:t>
                      </a:r>
                      <a:r>
                        <a:rPr lang="zh-TW"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蠻喜歡這種作業的，得很自由又可以學到很多東西。</a:t>
                      </a:r>
                    </a:p>
                    <a:p>
                      <a:pPr marL="0" indent="630238" algn="just">
                        <a:spcBef>
                          <a:spcPts val="0"/>
                        </a:spcBef>
                        <a:spcAft>
                          <a:spcPts val="0"/>
                        </a:spcAft>
                      </a:pPr>
                      <a:r>
                        <a:rPr lang="en-US" altLang="zh-TW" sz="1200" kern="1200" dirty="0" smtClean="0">
                          <a:solidFill>
                            <a:schemeClr val="bg1"/>
                          </a:solidFill>
                          <a:effectLst/>
                          <a:latin typeface="微軟正黑體" panose="020B0604030504040204" pitchFamily="34" charset="-120"/>
                          <a:ea typeface="微軟正黑體" panose="020B0604030504040204" pitchFamily="34" charset="-120"/>
                          <a:cs typeface="+mn-cs"/>
                        </a:rPr>
                        <a:t>7.</a:t>
                      </a:r>
                      <a:r>
                        <a:rPr lang="zh-TW"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希望上課可多補充一些諺語，日本流行，慣用語</a:t>
                      </a:r>
                      <a:r>
                        <a:rPr lang="en-US" altLang="zh-TW" sz="1200" kern="1200" dirty="0" smtClean="0">
                          <a:solidFill>
                            <a:schemeClr val="bg1"/>
                          </a:solidFill>
                          <a:effectLst/>
                          <a:latin typeface="微軟正黑體" panose="020B0604030504040204" pitchFamily="34" charset="-120"/>
                          <a:ea typeface="微軟正黑體" panose="020B0604030504040204" pitchFamily="34" charset="-120"/>
                          <a:cs typeface="+mn-cs"/>
                        </a:rPr>
                        <a:t>…</a:t>
                      </a:r>
                    </a:p>
                    <a:p>
                      <a:pPr marL="0" indent="630238" algn="just">
                        <a:spcBef>
                          <a:spcPts val="0"/>
                        </a:spcBef>
                        <a:spcAft>
                          <a:spcPts val="0"/>
                        </a:spcAft>
                      </a:pPr>
                      <a:r>
                        <a:rPr lang="en-US" altLang="zh-TW" sz="1200" kern="1200" dirty="0" smtClean="0">
                          <a:solidFill>
                            <a:schemeClr val="bg1"/>
                          </a:solidFill>
                          <a:effectLst/>
                          <a:latin typeface="微軟正黑體" panose="020B0604030504040204" pitchFamily="34" charset="-120"/>
                          <a:ea typeface="微軟正黑體" panose="020B0604030504040204" pitchFamily="34" charset="-120"/>
                          <a:cs typeface="+mn-cs"/>
                        </a:rPr>
                        <a:t>8.</a:t>
                      </a:r>
                      <a:r>
                        <a:rPr lang="zh-TW"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老師真的非常認真地在批改作業，揪出我的錯誤，而且可以在</a:t>
                      </a:r>
                      <a:r>
                        <a:rPr lang="en-US" altLang="zh-TW" sz="1200" kern="1200" dirty="0" smtClean="0">
                          <a:solidFill>
                            <a:schemeClr val="bg1"/>
                          </a:solidFill>
                          <a:effectLst/>
                          <a:latin typeface="微軟正黑體" panose="020B0604030504040204" pitchFamily="34" charset="-120"/>
                          <a:ea typeface="微軟正黑體" panose="020B0604030504040204" pitchFamily="34" charset="-120"/>
                          <a:cs typeface="+mn-cs"/>
                        </a:rPr>
                        <a:t>portfolio</a:t>
                      </a:r>
                      <a:r>
                        <a:rPr lang="zh-TW"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上交流想法，很棒。</a:t>
                      </a:r>
                    </a:p>
                    <a:p>
                      <a:pPr marL="0" indent="630238" algn="just">
                        <a:spcBef>
                          <a:spcPts val="0"/>
                        </a:spcBef>
                        <a:spcAft>
                          <a:spcPts val="0"/>
                        </a:spcAft>
                      </a:pPr>
                      <a:r>
                        <a:rPr lang="en-US" altLang="zh-TW" sz="1200" kern="1200" dirty="0" smtClean="0">
                          <a:solidFill>
                            <a:schemeClr val="bg1"/>
                          </a:solidFill>
                          <a:effectLst/>
                          <a:latin typeface="微軟正黑體" panose="020B0604030504040204" pitchFamily="34" charset="-120"/>
                          <a:ea typeface="微軟正黑體" panose="020B0604030504040204" pitchFamily="34" charset="-120"/>
                          <a:cs typeface="+mn-cs"/>
                        </a:rPr>
                        <a:t>9.</a:t>
                      </a:r>
                      <a:r>
                        <a:rPr lang="zh-TW"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還沒有辦法找出最好的筆記排版。</a:t>
                      </a:r>
                    </a:p>
                    <a:p>
                      <a:pPr marL="0" indent="630238" algn="just">
                        <a:spcBef>
                          <a:spcPts val="0"/>
                        </a:spcBef>
                        <a:spcAft>
                          <a:spcPts val="0"/>
                        </a:spcAft>
                      </a:pPr>
                      <a:r>
                        <a:rPr lang="en-US" altLang="zh-TW" sz="1200" kern="1200" dirty="0" smtClean="0">
                          <a:solidFill>
                            <a:schemeClr val="bg1"/>
                          </a:solidFill>
                          <a:effectLst/>
                          <a:latin typeface="微軟正黑體" panose="020B0604030504040204" pitchFamily="34" charset="-120"/>
                          <a:ea typeface="微軟正黑體" panose="020B0604030504040204" pitchFamily="34" charset="-120"/>
                          <a:cs typeface="+mn-cs"/>
                        </a:rPr>
                        <a:t>10.</a:t>
                      </a:r>
                      <a:r>
                        <a:rPr lang="zh-TW"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能集結上課所學的東西到</a:t>
                      </a:r>
                      <a:r>
                        <a:rPr lang="en-US" altLang="zh-TW" sz="1200" kern="1200" dirty="0" smtClean="0">
                          <a:solidFill>
                            <a:schemeClr val="bg1"/>
                          </a:solidFill>
                          <a:effectLst/>
                          <a:latin typeface="微軟正黑體" panose="020B0604030504040204" pitchFamily="34" charset="-120"/>
                          <a:ea typeface="微軟正黑體" panose="020B0604030504040204" pitchFamily="34" charset="-120"/>
                          <a:cs typeface="+mn-cs"/>
                        </a:rPr>
                        <a:t>portfolio</a:t>
                      </a:r>
                      <a:r>
                        <a:rPr lang="zh-TW"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中，可以讓我隨時翻閱複習，我覺得很好。</a:t>
                      </a:r>
                    </a:p>
                    <a:p>
                      <a:pPr marL="0" indent="630238" algn="just">
                        <a:spcBef>
                          <a:spcPts val="0"/>
                        </a:spcBef>
                        <a:spcAft>
                          <a:spcPts val="0"/>
                        </a:spcAft>
                      </a:pPr>
                      <a:r>
                        <a:rPr lang="en-US" altLang="zh-TW" sz="1200" kern="1200" dirty="0" smtClean="0">
                          <a:solidFill>
                            <a:schemeClr val="bg1"/>
                          </a:solidFill>
                          <a:effectLst/>
                          <a:latin typeface="微軟正黑體" panose="020B0604030504040204" pitchFamily="34" charset="-120"/>
                          <a:ea typeface="微軟正黑體" panose="020B0604030504040204" pitchFamily="34" charset="-120"/>
                          <a:cs typeface="+mn-cs"/>
                        </a:rPr>
                        <a:t>11.</a:t>
                      </a:r>
                      <a:r>
                        <a:rPr lang="zh-TW"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雖然學習並且記錄新的事物在</a:t>
                      </a:r>
                      <a:r>
                        <a:rPr lang="en-US" altLang="zh-TW" sz="1200" kern="1200" dirty="0" smtClean="0">
                          <a:solidFill>
                            <a:schemeClr val="bg1"/>
                          </a:solidFill>
                          <a:effectLst/>
                          <a:latin typeface="微軟正黑體" panose="020B0604030504040204" pitchFamily="34" charset="-120"/>
                          <a:ea typeface="微軟正黑體" panose="020B0604030504040204" pitchFamily="34" charset="-120"/>
                          <a:cs typeface="+mn-cs"/>
                        </a:rPr>
                        <a:t>portfolio</a:t>
                      </a:r>
                      <a:r>
                        <a:rPr lang="zh-TW"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對日文有幫助，但是也許是因為有些不會考試，所以對</a:t>
                      </a:r>
                      <a:endParaRPr lang="en-US" altLang="zh-TW" sz="12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630238" algn="just">
                        <a:spcBef>
                          <a:spcPts val="0"/>
                        </a:spcBef>
                        <a:spcAft>
                          <a:spcPts val="0"/>
                        </a:spcAft>
                      </a:pPr>
                      <a:r>
                        <a:rPr lang="zh-TW" altLang="en-US" sz="1200" kern="1200" baseline="0" dirty="0" smtClean="0">
                          <a:solidFill>
                            <a:schemeClr val="bg1"/>
                          </a:solidFill>
                          <a:effectLst/>
                          <a:latin typeface="微軟正黑體" panose="020B0604030504040204" pitchFamily="34" charset="-120"/>
                          <a:ea typeface="微軟正黑體" panose="020B0604030504040204" pitchFamily="34" charset="-120"/>
                          <a:cs typeface="+mn-cs"/>
                        </a:rPr>
                        <a:t>     </a:t>
                      </a:r>
                      <a:r>
                        <a:rPr lang="zh-TW"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所學只有粗略印象，下次應該更自主學習。</a:t>
                      </a:r>
                    </a:p>
                    <a:p>
                      <a:pPr marL="0" indent="630238" algn="just">
                        <a:spcBef>
                          <a:spcPts val="0"/>
                        </a:spcBef>
                        <a:spcAft>
                          <a:spcPts val="0"/>
                        </a:spcAft>
                      </a:pPr>
                      <a:r>
                        <a:rPr lang="en-US" altLang="zh-TW" sz="1200" kern="1200" dirty="0" smtClean="0">
                          <a:solidFill>
                            <a:schemeClr val="bg1"/>
                          </a:solidFill>
                          <a:effectLst/>
                          <a:latin typeface="微軟正黑體" panose="020B0604030504040204" pitchFamily="34" charset="-120"/>
                          <a:ea typeface="微軟正黑體" panose="020B0604030504040204" pitchFamily="34" charset="-120"/>
                          <a:cs typeface="+mn-cs"/>
                        </a:rPr>
                        <a:t>12.</a:t>
                      </a:r>
                      <a:r>
                        <a:rPr lang="zh-TW"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我覺得老師能在</a:t>
                      </a:r>
                      <a:r>
                        <a:rPr lang="en-US" altLang="zh-TW" sz="1200" kern="1200" dirty="0" smtClean="0">
                          <a:solidFill>
                            <a:schemeClr val="bg1"/>
                          </a:solidFill>
                          <a:effectLst/>
                          <a:latin typeface="微軟正黑體" panose="020B0604030504040204" pitchFamily="34" charset="-120"/>
                          <a:ea typeface="微軟正黑體" panose="020B0604030504040204" pitchFamily="34" charset="-120"/>
                          <a:cs typeface="+mn-cs"/>
                        </a:rPr>
                        <a:t>portfolio</a:t>
                      </a:r>
                      <a:r>
                        <a:rPr lang="zh-TW"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上面回答同學關於日常或課外的問題是一件很好的事，能增進學習。</a:t>
                      </a:r>
                    </a:p>
                    <a:p>
                      <a:pPr marL="0" indent="630238" algn="just">
                        <a:spcBef>
                          <a:spcPts val="0"/>
                        </a:spcBef>
                        <a:spcAft>
                          <a:spcPts val="0"/>
                        </a:spcAft>
                      </a:pPr>
                      <a:r>
                        <a:rPr lang="en-US" altLang="zh-TW" sz="1200" kern="1200" dirty="0" smtClean="0">
                          <a:solidFill>
                            <a:schemeClr val="bg1"/>
                          </a:solidFill>
                          <a:effectLst/>
                          <a:latin typeface="微軟正黑體" panose="020B0604030504040204" pitchFamily="34" charset="-120"/>
                          <a:ea typeface="微軟正黑體" panose="020B0604030504040204" pitchFamily="34" charset="-120"/>
                          <a:cs typeface="+mn-cs"/>
                        </a:rPr>
                        <a:t>13.</a:t>
                      </a:r>
                      <a:r>
                        <a:rPr lang="zh-TW"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很喜歡老師上課的方式，很有趣且非常多元化。有時候補充在課本上，當課本上完，很容易就</a:t>
                      </a:r>
                      <a:endParaRPr lang="en-US" altLang="zh-TW" sz="12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630238" algn="just">
                        <a:spcBef>
                          <a:spcPts val="0"/>
                        </a:spcBef>
                        <a:spcAft>
                          <a:spcPts val="0"/>
                        </a:spcAft>
                      </a:pPr>
                      <a:r>
                        <a:rPr lang="zh-TW"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     不再拿出來了。可是小小本的</a:t>
                      </a:r>
                      <a:r>
                        <a:rPr lang="en-US" altLang="zh-TW" sz="1200" kern="1200" dirty="0" smtClean="0">
                          <a:solidFill>
                            <a:schemeClr val="bg1"/>
                          </a:solidFill>
                          <a:effectLst/>
                          <a:latin typeface="微軟正黑體" panose="020B0604030504040204" pitchFamily="34" charset="-120"/>
                          <a:ea typeface="微軟正黑體" panose="020B0604030504040204" pitchFamily="34" charset="-120"/>
                          <a:cs typeface="+mn-cs"/>
                        </a:rPr>
                        <a:t>portfolio</a:t>
                      </a:r>
                      <a:r>
                        <a:rPr lang="zh-TW"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很方便閱讀。</a:t>
                      </a:r>
                    </a:p>
                    <a:p>
                      <a:pPr marL="0" indent="630238" algn="just">
                        <a:spcBef>
                          <a:spcPts val="0"/>
                        </a:spcBef>
                        <a:spcAft>
                          <a:spcPts val="0"/>
                        </a:spcAft>
                      </a:pPr>
                      <a:r>
                        <a:rPr lang="en-US" altLang="zh-TW" sz="1200" kern="1200" dirty="0" smtClean="0">
                          <a:solidFill>
                            <a:schemeClr val="bg1"/>
                          </a:solidFill>
                          <a:effectLst/>
                          <a:latin typeface="微軟正黑體" panose="020B0604030504040204" pitchFamily="34" charset="-120"/>
                          <a:ea typeface="微軟正黑體" panose="020B0604030504040204" pitchFamily="34" charset="-120"/>
                          <a:cs typeface="+mn-cs"/>
                        </a:rPr>
                        <a:t>14.</a:t>
                      </a:r>
                      <a:r>
                        <a:rPr lang="zh-TW"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可以增加做筆記的能力。</a:t>
                      </a:r>
                      <a:endParaRPr lang="en-US" altLang="zh-TW" sz="12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630238" algn="just">
                        <a:spcBef>
                          <a:spcPts val="0"/>
                        </a:spcBef>
                        <a:spcAft>
                          <a:spcPts val="0"/>
                        </a:spcAft>
                      </a:pPr>
                      <a:endParaRPr lang="en-US" altLang="zh-TW" sz="12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630238" algn="just">
                        <a:spcBef>
                          <a:spcPts val="0"/>
                        </a:spcBef>
                        <a:spcAft>
                          <a:spcPts val="0"/>
                        </a:spcAft>
                      </a:pPr>
                      <a:r>
                        <a:rPr lang="zh-TW"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（自由回答）</a:t>
                      </a:r>
                      <a:r>
                        <a:rPr lang="en-US" altLang="zh-TW" sz="1200" kern="1200" dirty="0" smtClean="0">
                          <a:solidFill>
                            <a:schemeClr val="bg1"/>
                          </a:solidFill>
                          <a:effectLst/>
                          <a:latin typeface="微軟正黑體" panose="020B0604030504040204" pitchFamily="34" charset="-120"/>
                          <a:ea typeface="微軟正黑體" panose="020B0604030504040204" pitchFamily="34" charset="-120"/>
                          <a:cs typeface="+mn-cs"/>
                        </a:rPr>
                        <a:t>II.</a:t>
                      </a:r>
                      <a:r>
                        <a:rPr lang="ja-JP"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針對日語學習網站</a:t>
                      </a:r>
                      <a:r>
                        <a:rPr lang="en-US" altLang="ja-JP" sz="12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ja-JP"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エリンが挑戦日本語できます</a:t>
                      </a:r>
                      <a:r>
                        <a:rPr lang="en-US" altLang="ja-JP" sz="12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ja-JP"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我還有話要說：</a:t>
                      </a:r>
                      <a:endParaRPr lang="en-US" altLang="ja-JP" sz="12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630238" algn="just">
                        <a:spcBef>
                          <a:spcPts val="0"/>
                        </a:spcBef>
                        <a:spcAft>
                          <a:spcPts val="0"/>
                        </a:spcAft>
                      </a:pPr>
                      <a:r>
                        <a:rPr lang="en-US" altLang="ja-JP" sz="1200" kern="1200" dirty="0" smtClean="0">
                          <a:solidFill>
                            <a:schemeClr val="bg1"/>
                          </a:solidFill>
                          <a:effectLst/>
                          <a:latin typeface="微軟正黑體" panose="020B0604030504040204" pitchFamily="34" charset="-120"/>
                          <a:ea typeface="微軟正黑體" panose="020B0604030504040204" pitchFamily="34" charset="-120"/>
                          <a:cs typeface="+mn-cs"/>
                        </a:rPr>
                        <a:t>1.</a:t>
                      </a:r>
                      <a:r>
                        <a:rPr lang="ja-JP"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雖然在這網站可以學到許多事情，但偶而會遇到查不到的單字，或不知道該怎麼翻譯的句子。</a:t>
                      </a:r>
                    </a:p>
                    <a:p>
                      <a:pPr marL="0" indent="630238" algn="just">
                        <a:spcBef>
                          <a:spcPts val="0"/>
                        </a:spcBef>
                        <a:spcAft>
                          <a:spcPts val="0"/>
                        </a:spcAft>
                      </a:pPr>
                      <a:r>
                        <a:rPr lang="en-US" altLang="ja-JP" sz="12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lang="ja-JP"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可能是因為常看無中文字幕的關係，所以エリン感覺聽起來還蠻</a:t>
                      </a:r>
                      <a:r>
                        <a:rPr lang="en-US" altLang="ja-JP" sz="1200" kern="1200" dirty="0" smtClean="0">
                          <a:solidFill>
                            <a:schemeClr val="bg1"/>
                          </a:solidFill>
                          <a:effectLst/>
                          <a:latin typeface="微軟正黑體" panose="020B0604030504040204" pitchFamily="34" charset="-120"/>
                          <a:ea typeface="微軟正黑體" panose="020B0604030504040204" pitchFamily="34" charset="-120"/>
                          <a:cs typeface="+mn-cs"/>
                        </a:rPr>
                        <a:t>OK</a:t>
                      </a:r>
                      <a:r>
                        <a:rPr lang="ja-JP"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的。希望多聽可以加強我不</a:t>
                      </a:r>
                      <a:r>
                        <a:rPr lang="zh-TW"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好</a:t>
                      </a:r>
                      <a:endParaRPr lang="en-US" altLang="ja-JP" sz="12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630238" algn="just">
                        <a:spcBef>
                          <a:spcPts val="0"/>
                        </a:spcBef>
                        <a:spcAft>
                          <a:spcPts val="0"/>
                        </a:spcAft>
                      </a:pPr>
                      <a:r>
                        <a:rPr lang="zh-TW"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    </a:t>
                      </a:r>
                      <a:r>
                        <a:rPr lang="ja-JP"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的寫作能力。</a:t>
                      </a:r>
                    </a:p>
                    <a:p>
                      <a:pPr marL="0" indent="0" algn="just">
                        <a:spcBef>
                          <a:spcPts val="0"/>
                        </a:spcBef>
                        <a:spcAft>
                          <a:spcPts val="0"/>
                        </a:spcAft>
                        <a:buNone/>
                      </a:pPr>
                      <a:r>
                        <a:rPr lang="en-US" altLang="ja-JP" sz="1200" kern="1200" dirty="0" smtClean="0">
                          <a:solidFill>
                            <a:schemeClr val="bg1"/>
                          </a:solidFill>
                          <a:effectLst/>
                          <a:latin typeface="微軟正黑體" panose="020B0604030504040204" pitchFamily="34" charset="-120"/>
                          <a:ea typeface="微軟正黑體" panose="020B0604030504040204" pitchFamily="34" charset="-120"/>
                          <a:cs typeface="+mn-cs"/>
                        </a:rPr>
                        <a:t>                3.</a:t>
                      </a:r>
                      <a:r>
                        <a:rPr lang="ja-JP"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在網站上可以學習到很多課外的東西，在對話方面也對日本人的講話方式和用</a:t>
                      </a:r>
                      <a:r>
                        <a:rPr lang="en-US" altLang="ja-JP" sz="1200" kern="1200" dirty="0" smtClean="0">
                          <a:solidFill>
                            <a:schemeClr val="bg1"/>
                          </a:solidFill>
                          <a:effectLst/>
                          <a:latin typeface="微軟正黑體" panose="020B0604030504040204" pitchFamily="34" charset="-120"/>
                          <a:ea typeface="微軟正黑體" panose="020B0604030504040204" pitchFamily="34" charset="-120"/>
                          <a:cs typeface="+mn-cs"/>
                        </a:rPr>
                        <a:t>	</a:t>
                      </a:r>
                      <a:r>
                        <a:rPr lang="ja-JP"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語有更多的了解</a:t>
                      </a:r>
                      <a:r>
                        <a:rPr lang="zh-TW"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a:t>
                      </a:r>
                      <a:endParaRPr lang="en-US" altLang="ja-JP" sz="12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0" algn="just">
                        <a:spcBef>
                          <a:spcPts val="0"/>
                        </a:spcBef>
                        <a:spcAft>
                          <a:spcPts val="0"/>
                        </a:spcAft>
                        <a:buNone/>
                      </a:pPr>
                      <a:r>
                        <a:rPr lang="zh-TW"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                   </a:t>
                      </a:r>
                      <a:r>
                        <a:rPr lang="ja-JP"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學到更多生活化的用詞和日本文化。</a:t>
                      </a:r>
                    </a:p>
                    <a:p>
                      <a:pPr marL="0" indent="630238" algn="just">
                        <a:spcBef>
                          <a:spcPts val="0"/>
                        </a:spcBef>
                        <a:spcAft>
                          <a:spcPts val="0"/>
                        </a:spcAft>
                      </a:pPr>
                      <a:r>
                        <a:rPr lang="en-US" altLang="ja-JP" sz="1200" kern="1200" dirty="0" smtClean="0">
                          <a:solidFill>
                            <a:schemeClr val="bg1"/>
                          </a:solidFill>
                          <a:effectLst/>
                          <a:latin typeface="微軟正黑體" panose="020B0604030504040204" pitchFamily="34" charset="-120"/>
                          <a:ea typeface="微軟正黑體" panose="020B0604030504040204" pitchFamily="34" charset="-120"/>
                          <a:cs typeface="+mn-cs"/>
                        </a:rPr>
                        <a:t>4.</a:t>
                      </a:r>
                      <a:r>
                        <a:rPr lang="ja-JP"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エリン網站很豐富。這樣的方式比開學考試能夠學到東西，希望老師可以持續下去。</a:t>
                      </a:r>
                    </a:p>
                    <a:p>
                      <a:pPr marL="0" indent="630238" algn="just">
                        <a:spcBef>
                          <a:spcPts val="0"/>
                        </a:spcBef>
                        <a:spcAft>
                          <a:spcPts val="0"/>
                        </a:spcAft>
                      </a:pPr>
                      <a:r>
                        <a:rPr lang="en-US" altLang="ja-JP" sz="1200" kern="1200" dirty="0" smtClean="0">
                          <a:solidFill>
                            <a:schemeClr val="bg1"/>
                          </a:solidFill>
                          <a:effectLst/>
                          <a:latin typeface="微軟正黑體" panose="020B0604030504040204" pitchFamily="34" charset="-120"/>
                          <a:ea typeface="微軟正黑體" panose="020B0604030504040204" pitchFamily="34" charset="-120"/>
                          <a:cs typeface="+mn-cs"/>
                        </a:rPr>
                        <a:t>5.</a:t>
                      </a:r>
                      <a:r>
                        <a:rPr lang="ja-JP"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能了解更多日常對話。</a:t>
                      </a:r>
                    </a:p>
                    <a:p>
                      <a:pPr marL="0" indent="630238" algn="just">
                        <a:spcBef>
                          <a:spcPts val="0"/>
                        </a:spcBef>
                        <a:spcAft>
                          <a:spcPts val="0"/>
                        </a:spcAft>
                      </a:pPr>
                      <a:r>
                        <a:rPr lang="en-US" altLang="ja-JP" sz="1200" kern="1200" dirty="0" smtClean="0">
                          <a:solidFill>
                            <a:schemeClr val="bg1"/>
                          </a:solidFill>
                          <a:effectLst/>
                          <a:latin typeface="微軟正黑體" panose="020B0604030504040204" pitchFamily="34" charset="-120"/>
                          <a:ea typeface="微軟正黑體" panose="020B0604030504040204" pitchFamily="34" charset="-120"/>
                          <a:cs typeface="+mn-cs"/>
                        </a:rPr>
                        <a:t>6.</a:t>
                      </a:r>
                      <a:r>
                        <a:rPr lang="ja-JP"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網站的內容很豐富，如果有中文註解應該會不錯（因為原本只有日文漢字或英文字幕）。</a:t>
                      </a:r>
                    </a:p>
                    <a:p>
                      <a:pPr marL="0" indent="630238" algn="just">
                        <a:spcBef>
                          <a:spcPts val="0"/>
                        </a:spcBef>
                        <a:spcAft>
                          <a:spcPts val="0"/>
                        </a:spcAft>
                      </a:pPr>
                      <a:r>
                        <a:rPr lang="en-US" altLang="ja-JP" sz="1200" kern="1200" dirty="0" smtClean="0">
                          <a:solidFill>
                            <a:schemeClr val="bg1"/>
                          </a:solidFill>
                          <a:effectLst/>
                          <a:latin typeface="微軟正黑體" panose="020B0604030504040204" pitchFamily="34" charset="-120"/>
                          <a:ea typeface="微軟正黑體" panose="020B0604030504040204" pitchFamily="34" charset="-120"/>
                          <a:cs typeface="+mn-cs"/>
                        </a:rPr>
                        <a:t>7.</a:t>
                      </a:r>
                      <a:r>
                        <a:rPr lang="ja-JP"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看完網站的短劇，是真的讓自己有更想學習的感覺。希望能透過這些讓自己更進步。</a:t>
                      </a:r>
                    </a:p>
                    <a:p>
                      <a:pPr marL="0" indent="630238" algn="just">
                        <a:spcBef>
                          <a:spcPts val="0"/>
                        </a:spcBef>
                        <a:spcAft>
                          <a:spcPts val="0"/>
                        </a:spcAft>
                      </a:pPr>
                      <a:r>
                        <a:rPr lang="en-US" altLang="ja-JP" sz="1200" kern="1200" dirty="0" smtClean="0">
                          <a:solidFill>
                            <a:schemeClr val="bg1"/>
                          </a:solidFill>
                          <a:effectLst/>
                          <a:latin typeface="微軟正黑體" panose="020B0604030504040204" pitchFamily="34" charset="-120"/>
                          <a:ea typeface="微軟正黑體" panose="020B0604030504040204" pitchFamily="34" charset="-120"/>
                          <a:cs typeface="+mn-cs"/>
                        </a:rPr>
                        <a:t>8.</a:t>
                      </a:r>
                      <a:r>
                        <a:rPr lang="ja-JP"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可以補充很多日本的資訊，很生活化，學習也很方便。</a:t>
                      </a:r>
                    </a:p>
                    <a:p>
                      <a:pPr marL="0" indent="630238" algn="just">
                        <a:spcBef>
                          <a:spcPts val="0"/>
                        </a:spcBef>
                        <a:spcAft>
                          <a:spcPts val="0"/>
                        </a:spcAft>
                      </a:pPr>
                      <a:r>
                        <a:rPr lang="en-US" altLang="ja-JP" sz="1200" kern="1200" dirty="0" smtClean="0">
                          <a:solidFill>
                            <a:schemeClr val="bg1"/>
                          </a:solidFill>
                          <a:effectLst/>
                          <a:latin typeface="微軟正黑體" panose="020B0604030504040204" pitchFamily="34" charset="-120"/>
                          <a:ea typeface="微軟正黑體" panose="020B0604030504040204" pitchFamily="34" charset="-120"/>
                          <a:cs typeface="+mn-cs"/>
                        </a:rPr>
                        <a:t>9.</a:t>
                      </a:r>
                      <a:r>
                        <a:rPr lang="ja-JP"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這個網站很棒。寒假中透過此網站學到了很多外來語單字。</a:t>
                      </a:r>
                    </a:p>
                    <a:p>
                      <a:pPr marL="0" indent="630238" algn="just">
                        <a:spcBef>
                          <a:spcPts val="0"/>
                        </a:spcBef>
                        <a:spcAft>
                          <a:spcPts val="0"/>
                        </a:spcAft>
                      </a:pPr>
                      <a:r>
                        <a:rPr lang="en-US" altLang="ja-JP" sz="1200" kern="1200" dirty="0" smtClean="0">
                          <a:solidFill>
                            <a:schemeClr val="bg1"/>
                          </a:solidFill>
                          <a:effectLst/>
                          <a:latin typeface="微軟正黑體" panose="020B0604030504040204" pitchFamily="34" charset="-120"/>
                          <a:ea typeface="微軟正黑體" panose="020B0604030504040204" pitchFamily="34" charset="-120"/>
                          <a:cs typeface="+mn-cs"/>
                        </a:rPr>
                        <a:t>10.</a:t>
                      </a:r>
                      <a:r>
                        <a:rPr lang="ja-JP"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有些單元有些小</a:t>
                      </a:r>
                      <a:r>
                        <a:rPr lang="en-US" altLang="ja-JP" sz="1200" kern="1200" dirty="0" smtClean="0">
                          <a:solidFill>
                            <a:schemeClr val="bg1"/>
                          </a:solidFill>
                          <a:effectLst/>
                          <a:latin typeface="微軟正黑體" panose="020B0604030504040204" pitchFamily="34" charset="-120"/>
                          <a:ea typeface="微軟正黑體" panose="020B0604030504040204" pitchFamily="34" charset="-120"/>
                          <a:cs typeface="+mn-cs"/>
                        </a:rPr>
                        <a:t>boring</a:t>
                      </a:r>
                      <a:r>
                        <a:rPr lang="ja-JP"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a:t>
                      </a:r>
                    </a:p>
                    <a:p>
                      <a:pPr marL="0" indent="630238" algn="just">
                        <a:spcBef>
                          <a:spcPts val="0"/>
                        </a:spcBef>
                        <a:spcAft>
                          <a:spcPts val="0"/>
                        </a:spcAft>
                      </a:pPr>
                      <a:r>
                        <a:rPr lang="en-US" altLang="ja-JP" sz="1200" kern="1200" dirty="0" smtClean="0">
                          <a:solidFill>
                            <a:schemeClr val="bg1"/>
                          </a:solidFill>
                          <a:effectLst/>
                          <a:latin typeface="微軟正黑體" panose="020B0604030504040204" pitchFamily="34" charset="-120"/>
                          <a:ea typeface="微軟正黑體" panose="020B0604030504040204" pitchFamily="34" charset="-120"/>
                          <a:cs typeface="+mn-cs"/>
                        </a:rPr>
                        <a:t>11.</a:t>
                      </a:r>
                      <a:r>
                        <a:rPr lang="ja-JP"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內容真的很有趣，會讓人非常願意看下去，而且又能學到一些比較口語，生活化的句子。很希</a:t>
                      </a:r>
                      <a:endParaRPr lang="en-US" altLang="ja-JP" sz="12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630238" algn="just">
                        <a:spcBef>
                          <a:spcPts val="0"/>
                        </a:spcBef>
                        <a:spcAft>
                          <a:spcPts val="0"/>
                        </a:spcAft>
                      </a:pPr>
                      <a:r>
                        <a:rPr lang="en-US" altLang="ja-JP" sz="1200" kern="1200" dirty="0" smtClean="0">
                          <a:solidFill>
                            <a:schemeClr val="bg1"/>
                          </a:solidFill>
                          <a:effectLst/>
                          <a:latin typeface="微軟正黑體" panose="020B0604030504040204" pitchFamily="34" charset="-120"/>
                          <a:ea typeface="微軟正黑體" panose="020B0604030504040204" pitchFamily="34" charset="-120"/>
                          <a:cs typeface="+mn-cs"/>
                        </a:rPr>
                        <a:t>     </a:t>
                      </a:r>
                      <a:r>
                        <a:rPr lang="ja-JP"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望還有類似的網站可以觀賞學習。</a:t>
                      </a:r>
                    </a:p>
                    <a:p>
                      <a:pPr marL="0" indent="630238" algn="just">
                        <a:spcBef>
                          <a:spcPts val="0"/>
                        </a:spcBef>
                        <a:spcAft>
                          <a:spcPts val="0"/>
                        </a:spcAft>
                      </a:pPr>
                      <a:r>
                        <a:rPr lang="en-US" altLang="ja-JP" sz="1200" kern="1200" dirty="0" smtClean="0">
                          <a:solidFill>
                            <a:schemeClr val="bg1"/>
                          </a:solidFill>
                          <a:effectLst/>
                          <a:latin typeface="微軟正黑體" panose="020B0604030504040204" pitchFamily="34" charset="-120"/>
                          <a:ea typeface="微軟正黑體" panose="020B0604030504040204" pitchFamily="34" charset="-120"/>
                          <a:cs typeface="+mn-cs"/>
                        </a:rPr>
                        <a:t>12.</a:t>
                      </a:r>
                      <a:r>
                        <a:rPr lang="ja-JP"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很多小短片很好看（</a:t>
                      </a:r>
                      <a:r>
                        <a:rPr lang="en-US" altLang="ja-JP" sz="1200" kern="1200" dirty="0" smtClean="0">
                          <a:solidFill>
                            <a:schemeClr val="bg1"/>
                          </a:solidFill>
                          <a:effectLst/>
                          <a:latin typeface="微軟正黑體" panose="020B0604030504040204" pitchFamily="34" charset="-120"/>
                          <a:ea typeface="微軟正黑體" panose="020B0604030504040204" pitchFamily="34" charset="-120"/>
                          <a:cs typeface="+mn-cs"/>
                        </a:rPr>
                        <a:t>25</a:t>
                      </a:r>
                      <a:r>
                        <a:rPr lang="ja-JP"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單元全看過一次）。看影片學習很有趣。希望可以看到及學到更多東西。</a:t>
                      </a:r>
                    </a:p>
                    <a:p>
                      <a:pPr marL="0" indent="630238" algn="just">
                        <a:spcBef>
                          <a:spcPts val="0"/>
                        </a:spcBef>
                        <a:spcAft>
                          <a:spcPts val="0"/>
                        </a:spcAft>
                      </a:pPr>
                      <a:r>
                        <a:rPr lang="en-US" altLang="ja-JP" sz="1200" kern="1200" dirty="0" smtClean="0">
                          <a:solidFill>
                            <a:schemeClr val="bg1"/>
                          </a:solidFill>
                          <a:effectLst/>
                          <a:latin typeface="微軟正黑體" panose="020B0604030504040204" pitchFamily="34" charset="-120"/>
                          <a:ea typeface="微軟正黑體" panose="020B0604030504040204" pitchFamily="34" charset="-120"/>
                          <a:cs typeface="+mn-cs"/>
                        </a:rPr>
                        <a:t>13.</a:t>
                      </a:r>
                      <a:r>
                        <a:rPr lang="ja-JP"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此網站讓我學習到平常和同學之間的口語對話，也學習到了對長輩的敬語，還有很多的日本文</a:t>
                      </a:r>
                      <a:endParaRPr lang="en-US" altLang="ja-JP" sz="12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630238" algn="just">
                        <a:spcBef>
                          <a:spcPts val="0"/>
                        </a:spcBef>
                        <a:spcAft>
                          <a:spcPts val="0"/>
                        </a:spcAft>
                      </a:pPr>
                      <a:r>
                        <a:rPr lang="en-US" altLang="ja-JP" sz="1200" kern="1200" dirty="0" smtClean="0">
                          <a:solidFill>
                            <a:schemeClr val="bg1"/>
                          </a:solidFill>
                          <a:effectLst/>
                          <a:latin typeface="微軟正黑體" panose="020B0604030504040204" pitchFamily="34" charset="-120"/>
                          <a:ea typeface="微軟正黑體" panose="020B0604030504040204" pitchFamily="34" charset="-120"/>
                          <a:cs typeface="+mn-cs"/>
                        </a:rPr>
                        <a:t>      </a:t>
                      </a:r>
                      <a:r>
                        <a:rPr lang="ja-JP"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化，特殊的用品介紹，讓我對日本有更進一步的了解，也更喜愛日本。</a:t>
                      </a:r>
                    </a:p>
                    <a:p>
                      <a:pPr marL="0" indent="630238" algn="just">
                        <a:spcBef>
                          <a:spcPts val="0"/>
                        </a:spcBef>
                        <a:spcAft>
                          <a:spcPts val="0"/>
                        </a:spcAft>
                      </a:pPr>
                      <a:r>
                        <a:rPr lang="en-US" altLang="ja-JP" sz="1200" kern="1200" dirty="0" smtClean="0">
                          <a:solidFill>
                            <a:schemeClr val="bg1"/>
                          </a:solidFill>
                          <a:effectLst/>
                          <a:latin typeface="微軟正黑體" panose="020B0604030504040204" pitchFamily="34" charset="-120"/>
                          <a:ea typeface="微軟正黑體" panose="020B0604030504040204" pitchFamily="34" charset="-120"/>
                          <a:cs typeface="+mn-cs"/>
                        </a:rPr>
                        <a:t>14.</a:t>
                      </a:r>
                      <a:r>
                        <a:rPr lang="ja-JP"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經由這個網站學到很多新單字，句子，文法也練習聽力。不過有些還沒學過 ，會覺得很陌生，</a:t>
                      </a:r>
                      <a:endParaRPr lang="en-US" altLang="ja-JP" sz="12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630238" algn="just">
                        <a:spcBef>
                          <a:spcPts val="0"/>
                        </a:spcBef>
                        <a:spcAft>
                          <a:spcPts val="0"/>
                        </a:spcAft>
                      </a:pPr>
                      <a:r>
                        <a:rPr lang="zh-TW"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      </a:t>
                      </a:r>
                      <a:r>
                        <a:rPr lang="ja-JP"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也不容易記。</a:t>
                      </a:r>
                    </a:p>
                    <a:p>
                      <a:pPr marL="0" indent="630238" algn="just">
                        <a:spcBef>
                          <a:spcPts val="0"/>
                        </a:spcBef>
                        <a:spcAft>
                          <a:spcPts val="0"/>
                        </a:spcAft>
                      </a:pPr>
                      <a:r>
                        <a:rPr lang="en-US" altLang="ja-JP" sz="1200" kern="1200" dirty="0" smtClean="0">
                          <a:solidFill>
                            <a:schemeClr val="bg1"/>
                          </a:solidFill>
                          <a:effectLst/>
                          <a:latin typeface="微軟正黑體" panose="020B0604030504040204" pitchFamily="34" charset="-120"/>
                          <a:ea typeface="微軟正黑體" panose="020B0604030504040204" pitchFamily="34" charset="-120"/>
                          <a:cs typeface="+mn-cs"/>
                        </a:rPr>
                        <a:t>15.</a:t>
                      </a:r>
                      <a:r>
                        <a:rPr lang="ja-JP"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我覺得這是一個很好的網站，能夠利用寒暑假學習許多新知識，也可以增加日文口語能力。</a:t>
                      </a:r>
                    </a:p>
                    <a:p>
                      <a:pPr marL="0" indent="630238" algn="just">
                        <a:spcBef>
                          <a:spcPts val="0"/>
                        </a:spcBef>
                        <a:spcAft>
                          <a:spcPts val="0"/>
                        </a:spcAft>
                      </a:pPr>
                      <a:r>
                        <a:rPr lang="en-US" altLang="ja-JP" sz="1200" kern="1200" dirty="0" smtClean="0">
                          <a:solidFill>
                            <a:schemeClr val="bg1"/>
                          </a:solidFill>
                          <a:effectLst/>
                          <a:latin typeface="微軟正黑體" panose="020B0604030504040204" pitchFamily="34" charset="-120"/>
                          <a:ea typeface="微軟正黑體" panose="020B0604030504040204" pitchFamily="34" charset="-120"/>
                          <a:cs typeface="+mn-cs"/>
                        </a:rPr>
                        <a:t>16.</a:t>
                      </a:r>
                      <a:r>
                        <a:rPr lang="ja-JP"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可以學到口語的東西，不再像是死板的日文課本。</a:t>
                      </a:r>
                    </a:p>
                    <a:p>
                      <a:pPr marL="0" indent="630238" algn="just">
                        <a:spcBef>
                          <a:spcPts val="0"/>
                        </a:spcBef>
                        <a:spcAft>
                          <a:spcPts val="0"/>
                        </a:spcAft>
                      </a:pPr>
                      <a:r>
                        <a:rPr lang="en-US" altLang="ja-JP" sz="1200" kern="1200" dirty="0" smtClean="0">
                          <a:solidFill>
                            <a:schemeClr val="bg1"/>
                          </a:solidFill>
                          <a:effectLst/>
                          <a:latin typeface="微軟正黑體" panose="020B0604030504040204" pitchFamily="34" charset="-120"/>
                          <a:ea typeface="微軟正黑體" panose="020B0604030504040204" pitchFamily="34" charset="-120"/>
                          <a:cs typeface="+mn-cs"/>
                        </a:rPr>
                        <a:t>17.</a:t>
                      </a:r>
                      <a:r>
                        <a:rPr lang="ja-JP"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有時候感覺翻譯沒有翻得很好。</a:t>
                      </a:r>
                    </a:p>
                    <a:p>
                      <a:pPr marL="0" indent="630238" algn="just">
                        <a:spcBef>
                          <a:spcPts val="0"/>
                        </a:spcBef>
                        <a:spcAft>
                          <a:spcPts val="0"/>
                        </a:spcAft>
                      </a:pPr>
                      <a:r>
                        <a:rPr lang="en-US" altLang="ja-JP" sz="1200" kern="1200" dirty="0" smtClean="0">
                          <a:solidFill>
                            <a:schemeClr val="bg1"/>
                          </a:solidFill>
                          <a:effectLst/>
                          <a:latin typeface="微軟正黑體" panose="020B0604030504040204" pitchFamily="34" charset="-120"/>
                          <a:ea typeface="微軟正黑體" panose="020B0604030504040204" pitchFamily="34" charset="-120"/>
                          <a:cs typeface="+mn-cs"/>
                        </a:rPr>
                        <a:t>18.</a:t>
                      </a:r>
                      <a:r>
                        <a:rPr lang="ja-JP"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有時太口語的會不明白，希望有繁體中文。</a:t>
                      </a:r>
                    </a:p>
                    <a:p>
                      <a:pPr marL="0" indent="630238" algn="just">
                        <a:spcBef>
                          <a:spcPts val="0"/>
                        </a:spcBef>
                        <a:spcAft>
                          <a:spcPts val="0"/>
                        </a:spcAft>
                      </a:pPr>
                      <a:r>
                        <a:rPr lang="en-US" altLang="ja-JP" sz="1200" kern="1200" dirty="0" smtClean="0">
                          <a:solidFill>
                            <a:schemeClr val="bg1"/>
                          </a:solidFill>
                          <a:effectLst/>
                          <a:latin typeface="微軟正黑體" panose="020B0604030504040204" pitchFamily="34" charset="-120"/>
                          <a:ea typeface="微軟正黑體" panose="020B0604030504040204" pitchFamily="34" charset="-120"/>
                          <a:cs typeface="+mn-cs"/>
                        </a:rPr>
                        <a:t>19.</a:t>
                      </a:r>
                      <a:r>
                        <a:rPr lang="ja-JP" altLang="en-US" sz="1200" kern="1200" dirty="0" smtClean="0">
                          <a:solidFill>
                            <a:schemeClr val="bg1"/>
                          </a:solidFill>
                          <a:effectLst/>
                          <a:latin typeface="微軟正黑體" panose="020B0604030504040204" pitchFamily="34" charset="-120"/>
                          <a:ea typeface="微軟正黑體" panose="020B0604030504040204" pitchFamily="34" charset="-120"/>
                          <a:cs typeface="+mn-cs"/>
                        </a:rPr>
                        <a:t>自己太懶惰，但覺得是個很好的機會。</a:t>
                      </a:r>
                      <a:endParaRPr lang="en-US" altLang="ja-JP" sz="12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630238" algn="just">
                        <a:spcBef>
                          <a:spcPts val="0"/>
                        </a:spcBef>
                        <a:spcAft>
                          <a:spcPts val="0"/>
                        </a:spcAft>
                      </a:pPr>
                      <a:endPar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630238" algn="just">
                        <a:spcBef>
                          <a:spcPts val="0"/>
                        </a:spcBef>
                        <a:spcAft>
                          <a:spcPts val="0"/>
                        </a:spcAft>
                      </a:pPr>
                      <a:endPar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630238" algn="just">
                        <a:spcBef>
                          <a:spcPts val="0"/>
                        </a:spcBef>
                        <a:spcAft>
                          <a:spcPts val="0"/>
                        </a:spcAft>
                      </a:pPr>
                      <a:endPar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630238" algn="just">
                        <a:spcBef>
                          <a:spcPts val="0"/>
                        </a:spcBef>
                        <a:spcAft>
                          <a:spcPts val="0"/>
                        </a:spcAft>
                      </a:pPr>
                      <a:endPar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630238" algn="just">
                        <a:spcBef>
                          <a:spcPts val="0"/>
                        </a:spcBef>
                        <a:spcAft>
                          <a:spcPts val="0"/>
                        </a:spcAft>
                      </a:pPr>
                      <a:r>
                        <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根據以上問卷結果可得到以下幾點結論：</a:t>
                      </a:r>
                    </a:p>
                    <a:p>
                      <a:pPr marL="0" indent="630238" algn="just">
                        <a:spcBef>
                          <a:spcPts val="0"/>
                        </a:spcBef>
                        <a:spcAft>
                          <a:spcPts val="0"/>
                        </a:spcAft>
                      </a:pPr>
                      <a:r>
                        <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rPr>
                        <a:t>1.	</a:t>
                      </a:r>
                      <a:r>
                        <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有一半以上的學生覺得每週的</a:t>
                      </a:r>
                      <a:r>
                        <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rPr>
                        <a:t>portfolio</a:t>
                      </a:r>
                      <a:r>
                        <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紀錄可以提高我自主學習的能力。</a:t>
                      </a:r>
                    </a:p>
                    <a:p>
                      <a:pPr marL="0" indent="0" algn="just">
                        <a:spcBef>
                          <a:spcPts val="0"/>
                        </a:spcBef>
                        <a:spcAft>
                          <a:spcPts val="0"/>
                        </a:spcAft>
                        <a:buNone/>
                      </a:pPr>
                      <a:r>
                        <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         </a:t>
                      </a:r>
                      <a:r>
                        <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大部分的學生對課外素材的學習幾乎都抱持著肯定的態度，認為對自己的學習有幫助。將來也</a:t>
                      </a:r>
                      <a:endPar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0" algn="just">
                        <a:spcBef>
                          <a:spcPts val="0"/>
                        </a:spcBef>
                        <a:spcAft>
                          <a:spcPts val="0"/>
                        </a:spcAft>
                        <a:buNone/>
                      </a:pPr>
                      <a:r>
                        <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           願意持續下去。</a:t>
                      </a:r>
                    </a:p>
                    <a:p>
                      <a:pPr marL="0" indent="630238" algn="just">
                        <a:spcBef>
                          <a:spcPts val="0"/>
                        </a:spcBef>
                        <a:spcAft>
                          <a:spcPts val="0"/>
                        </a:spcAft>
                      </a:pPr>
                      <a:r>
                        <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rPr>
                        <a:t>3.	</a:t>
                      </a:r>
                      <a:r>
                        <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多數同學仍希望能從課外素材再多學習一些東西，並不覺得增添了負擔，學習動機強烈。</a:t>
                      </a:r>
                    </a:p>
                    <a:p>
                      <a:pPr marL="0" indent="0" algn="just">
                        <a:spcBef>
                          <a:spcPts val="0"/>
                        </a:spcBef>
                        <a:spcAft>
                          <a:spcPts val="0"/>
                        </a:spcAft>
                        <a:buNone/>
                      </a:pPr>
                      <a:r>
                        <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           從自由回答中不難看出仍有部分學生仍無法充分了解自主學習的真義。認為沒有考試，效果有限</a:t>
                      </a:r>
                      <a:r>
                        <a:rPr lang="en-US" altLang="ja-JP" sz="2300" kern="1200" baseline="0" dirty="0" smtClean="0">
                          <a:solidFill>
                            <a:schemeClr val="bg1"/>
                          </a:solidFill>
                          <a:effectLst/>
                          <a:latin typeface="微軟正黑體" panose="020B0604030504040204" pitchFamily="34" charset="-120"/>
                          <a:ea typeface="微軟正黑體" panose="020B0604030504040204" pitchFamily="34" charset="-120"/>
                          <a:cs typeface="+mn-cs"/>
                        </a:rPr>
                        <a:t>   </a:t>
                      </a:r>
                    </a:p>
                    <a:p>
                      <a:pPr marL="0" indent="0" algn="just">
                        <a:spcBef>
                          <a:spcPts val="0"/>
                        </a:spcBef>
                        <a:spcAft>
                          <a:spcPts val="0"/>
                        </a:spcAft>
                        <a:buNone/>
                      </a:pPr>
                      <a:r>
                        <a:rPr lang="en-US" altLang="ja-JP" sz="2300" kern="1200" baseline="0" dirty="0" smtClean="0">
                          <a:solidFill>
                            <a:schemeClr val="bg1"/>
                          </a:solidFill>
                          <a:effectLst/>
                          <a:latin typeface="微軟正黑體" panose="020B0604030504040204" pitchFamily="34" charset="-120"/>
                          <a:ea typeface="微軟正黑體" panose="020B0604030504040204" pitchFamily="34" charset="-120"/>
                          <a:cs typeface="+mn-cs"/>
                        </a:rPr>
                        <a:t>        4.</a:t>
                      </a:r>
                      <a:r>
                        <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或是不硬性規定，就提不起勁寫作業。長久以來的被動學習依然根深蒂固。</a:t>
                      </a:r>
                    </a:p>
                    <a:p>
                      <a:pPr marL="0" indent="630238" algn="just">
                        <a:spcBef>
                          <a:spcPts val="0"/>
                        </a:spcBef>
                        <a:spcAft>
                          <a:spcPts val="0"/>
                        </a:spcAft>
                      </a:pPr>
                      <a:r>
                        <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 </a:t>
                      </a:r>
                      <a:endPar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630238" algn="just">
                        <a:spcBef>
                          <a:spcPts val="0"/>
                        </a:spcBef>
                        <a:spcAft>
                          <a:spcPts val="0"/>
                        </a:spcAft>
                      </a:pPr>
                      <a:r>
                        <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問題點： </a:t>
                      </a:r>
                    </a:p>
                    <a:p>
                      <a:pPr marL="0" indent="0" algn="just">
                        <a:spcBef>
                          <a:spcPts val="0"/>
                        </a:spcBef>
                        <a:spcAft>
                          <a:spcPts val="0"/>
                        </a:spcAft>
                        <a:buNone/>
                      </a:pPr>
                      <a:r>
                        <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       </a:t>
                      </a:r>
                      <a:r>
                        <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rPr>
                        <a:t>1.</a:t>
                      </a:r>
                      <a:r>
                        <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此次嘗試的學習</a:t>
                      </a:r>
                      <a:r>
                        <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rPr>
                        <a:t>portfolio</a:t>
                      </a:r>
                      <a:r>
                        <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原旨在不額外增加學生學習負擔，故以鼓勵方式， 不嚴格要求一定要</a:t>
                      </a:r>
                      <a:endPar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0" algn="just">
                        <a:spcBef>
                          <a:spcPts val="0"/>
                        </a:spcBef>
                        <a:spcAft>
                          <a:spcPts val="0"/>
                        </a:spcAft>
                        <a:buNone/>
                      </a:pPr>
                      <a:r>
                        <a:rPr lang="en-US" altLang="ja-JP" sz="2300" kern="1200" baseline="0" dirty="0" smtClean="0">
                          <a:solidFill>
                            <a:schemeClr val="bg1"/>
                          </a:solidFill>
                          <a:effectLst/>
                          <a:latin typeface="微軟正黑體" panose="020B0604030504040204" pitchFamily="34" charset="-120"/>
                          <a:ea typeface="微軟正黑體" panose="020B0604030504040204" pitchFamily="34" charset="-120"/>
                          <a:cs typeface="+mn-cs"/>
                        </a:rPr>
                        <a:t>          </a:t>
                      </a:r>
                      <a:r>
                        <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每週繳交。雖於剛開學時有介紹過紀錄方法，但依舊寫法分岐， 須再加以指導，才能養成習慣</a:t>
                      </a:r>
                      <a:endPar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0" algn="just">
                        <a:spcBef>
                          <a:spcPts val="0"/>
                        </a:spcBef>
                        <a:spcAft>
                          <a:spcPts val="0"/>
                        </a:spcAft>
                        <a:buNone/>
                      </a:pPr>
                      <a:r>
                        <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          達到記錄學習歷程之真意。</a:t>
                      </a:r>
                    </a:p>
                    <a:p>
                      <a:pPr marL="0" indent="0" algn="just">
                        <a:spcBef>
                          <a:spcPts val="0"/>
                        </a:spcBef>
                        <a:spcAft>
                          <a:spcPts val="0"/>
                        </a:spcAft>
                        <a:buNone/>
                      </a:pPr>
                      <a:r>
                        <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rPr>
                        <a:t>       2.</a:t>
                      </a:r>
                      <a:r>
                        <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由於班級人數眾多，若要每週一一檢視每位同學的課外學習成果（批閱學習</a:t>
                      </a:r>
                      <a:r>
                        <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rPr>
                        <a:t>portfolio</a:t>
                      </a:r>
                      <a:r>
                        <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），其實對</a:t>
                      </a:r>
                      <a:endPar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0" algn="just">
                        <a:spcBef>
                          <a:spcPts val="0"/>
                        </a:spcBef>
                        <a:spcAft>
                          <a:spcPts val="0"/>
                        </a:spcAft>
                        <a:buNone/>
                      </a:pPr>
                      <a:r>
                        <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          教師而言不可說不是負擔。</a:t>
                      </a:r>
                      <a:endPar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0" algn="just">
                        <a:spcBef>
                          <a:spcPts val="0"/>
                        </a:spcBef>
                        <a:spcAft>
                          <a:spcPts val="0"/>
                        </a:spcAft>
                        <a:buNone/>
                      </a:pPr>
                      <a:r>
                        <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rPr>
                        <a:t>       3.</a:t>
                      </a:r>
                      <a:r>
                        <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此次的日語學習網站部分，目的是為了鼓勵學生於寒假期間也要多接觸日文，故採取強迫上網</a:t>
                      </a:r>
                      <a:endPar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0" algn="just">
                        <a:spcBef>
                          <a:spcPts val="0"/>
                        </a:spcBef>
                        <a:spcAft>
                          <a:spcPts val="0"/>
                        </a:spcAft>
                        <a:buNone/>
                      </a:pPr>
                      <a:r>
                        <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rPr>
                        <a:t>         </a:t>
                      </a:r>
                      <a:r>
                        <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學習，再依個人興趣自由擷取有趣部分，節錄要點，當成寒假作業繳交。雖不能算是完全地自主</a:t>
                      </a:r>
                      <a:endPar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0" algn="just">
                        <a:spcBef>
                          <a:spcPts val="0"/>
                        </a:spcBef>
                        <a:spcAft>
                          <a:spcPts val="0"/>
                        </a:spcAft>
                        <a:buNone/>
                      </a:pPr>
                      <a:r>
                        <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rPr>
                        <a:t>         </a:t>
                      </a:r>
                      <a:r>
                        <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學習，但相信對學生日文能力的增進有一定的效果。</a:t>
                      </a:r>
                    </a:p>
                    <a:p>
                      <a:pPr marL="0" indent="630238" algn="just">
                        <a:spcBef>
                          <a:spcPts val="0"/>
                        </a:spcBef>
                        <a:spcAft>
                          <a:spcPts val="0"/>
                        </a:spcAft>
                      </a:pPr>
                      <a:endPar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630238" algn="just">
                        <a:spcBef>
                          <a:spcPts val="0"/>
                        </a:spcBef>
                        <a:spcAft>
                          <a:spcPts val="0"/>
                        </a:spcAft>
                      </a:pPr>
                      <a:r>
                        <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今後課題：除了指定教科書之外，持續提供多元的學習方法，未來希望結合繼續加強學習動機，輔</a:t>
                      </a:r>
                      <a:endPar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630238" algn="just">
                        <a:spcBef>
                          <a:spcPts val="0"/>
                        </a:spcBef>
                        <a:spcAft>
                          <a:spcPts val="0"/>
                        </a:spcAft>
                      </a:pPr>
                      <a:r>
                        <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以有效的學習策略以幫助同學達到更佳的學習效果。另外也期望能比對未使用相同教學設計的班級</a:t>
                      </a:r>
                      <a:endParaRPr lang="en-US" altLang="ja-JP" sz="23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630238" algn="just">
                        <a:spcBef>
                          <a:spcPts val="0"/>
                        </a:spcBef>
                        <a:spcAft>
                          <a:spcPts val="0"/>
                        </a:spcAft>
                      </a:pPr>
                      <a:r>
                        <a:rPr lang="ja-JP"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以比較其學習成效。  </a:t>
                      </a:r>
                    </a:p>
                    <a:p>
                      <a:pPr marL="0" indent="630238" algn="just">
                        <a:spcBef>
                          <a:spcPts val="0"/>
                        </a:spcBef>
                        <a:spcAft>
                          <a:spcPts val="0"/>
                        </a:spcAft>
                      </a:pPr>
                      <a:endParaRPr lang="en-US" altLang="ja-JP" sz="18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630238" algn="just">
                        <a:spcBef>
                          <a:spcPts val="0"/>
                        </a:spcBef>
                        <a:spcAft>
                          <a:spcPts val="0"/>
                        </a:spcAft>
                      </a:pPr>
                      <a:endParaRPr lang="en-US" altLang="ja-JP" sz="18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630238" algn="just">
                        <a:spcBef>
                          <a:spcPts val="0"/>
                        </a:spcBef>
                        <a:spcAft>
                          <a:spcPts val="0"/>
                        </a:spcAft>
                      </a:pPr>
                      <a:endParaRPr lang="en-US" altLang="ja-JP" sz="18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630238" algn="just">
                        <a:spcBef>
                          <a:spcPts val="0"/>
                        </a:spcBef>
                        <a:spcAft>
                          <a:spcPts val="0"/>
                        </a:spcAft>
                      </a:pPr>
                      <a:endParaRPr lang="en-US" altLang="ja-JP" sz="18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630238" algn="just">
                        <a:spcBef>
                          <a:spcPts val="0"/>
                        </a:spcBef>
                        <a:spcAft>
                          <a:spcPts val="0"/>
                        </a:spcAft>
                      </a:pPr>
                      <a:endParaRPr lang="ja-JP" altLang="en-US" sz="18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630238" algn="just">
                        <a:spcBef>
                          <a:spcPts val="0"/>
                        </a:spcBef>
                        <a:spcAft>
                          <a:spcPts val="0"/>
                        </a:spcAft>
                      </a:pPr>
                      <a:r>
                        <a:rPr lang="en-US" altLang="ja-JP" sz="1800" kern="1200" dirty="0" smtClean="0">
                          <a:solidFill>
                            <a:schemeClr val="bg1"/>
                          </a:solidFill>
                          <a:effectLst/>
                          <a:latin typeface="微軟正黑體" panose="020B0604030504040204" pitchFamily="34" charset="-120"/>
                          <a:ea typeface="微軟正黑體" panose="020B0604030504040204" pitchFamily="34" charset="-120"/>
                          <a:cs typeface="+mn-cs"/>
                        </a:rPr>
                        <a:t>1.	</a:t>
                      </a:r>
                      <a:r>
                        <a:rPr lang="ja-JP" altLang="en-US" sz="1800" kern="1200" dirty="0" smtClean="0">
                          <a:solidFill>
                            <a:schemeClr val="bg1"/>
                          </a:solidFill>
                          <a:effectLst/>
                          <a:latin typeface="微軟正黑體" panose="020B0604030504040204" pitchFamily="34" charset="-120"/>
                          <a:ea typeface="微軟正黑體" panose="020B0604030504040204" pitchFamily="34" charset="-120"/>
                          <a:cs typeface="+mn-cs"/>
                        </a:rPr>
                        <a:t>山田智久（</a:t>
                      </a:r>
                      <a:r>
                        <a:rPr lang="en-US" altLang="ja-JP" sz="1800" kern="1200" dirty="0" smtClean="0">
                          <a:solidFill>
                            <a:schemeClr val="bg1"/>
                          </a:solidFill>
                          <a:effectLst/>
                          <a:latin typeface="微軟正黑體" panose="020B0604030504040204" pitchFamily="34" charset="-120"/>
                          <a:ea typeface="微軟正黑體" panose="020B0604030504040204" pitchFamily="34" charset="-120"/>
                          <a:cs typeface="+mn-cs"/>
                        </a:rPr>
                        <a:t>2012</a:t>
                      </a:r>
                      <a:r>
                        <a:rPr lang="ja-JP" altLang="en-US" sz="1800" kern="1200" dirty="0" smtClean="0">
                          <a:solidFill>
                            <a:schemeClr val="bg1"/>
                          </a:solidFill>
                          <a:effectLst/>
                          <a:latin typeface="微軟正黑體" panose="020B0604030504040204" pitchFamily="34" charset="-120"/>
                          <a:ea typeface="微軟正黑體" panose="020B0604030504040204" pitchFamily="34" charset="-120"/>
                          <a:cs typeface="+mn-cs"/>
                        </a:rPr>
                        <a:t>） </a:t>
                      </a:r>
                      <a:r>
                        <a:rPr lang="en-US" altLang="ja-JP" sz="18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ja-JP" altLang="en-US" sz="1800" kern="1200" dirty="0" smtClean="0">
                          <a:solidFill>
                            <a:schemeClr val="bg1"/>
                          </a:solidFill>
                          <a:effectLst/>
                          <a:latin typeface="微軟正黑體" panose="020B0604030504040204" pitchFamily="34" charset="-120"/>
                          <a:ea typeface="微軟正黑體" panose="020B0604030504040204" pitchFamily="34" charset="-120"/>
                          <a:cs typeface="+mn-cs"/>
                        </a:rPr>
                        <a:t>日本語教師のための</a:t>
                      </a:r>
                      <a:r>
                        <a:rPr lang="en-US" altLang="ja-JP" sz="1800" kern="1200" dirty="0" smtClean="0">
                          <a:solidFill>
                            <a:schemeClr val="bg1"/>
                          </a:solidFill>
                          <a:effectLst/>
                          <a:latin typeface="微軟正黑體" panose="020B0604030504040204" pitchFamily="34" charset="-120"/>
                          <a:ea typeface="微軟正黑體" panose="020B0604030504040204" pitchFamily="34" charset="-120"/>
                          <a:cs typeface="+mn-cs"/>
                        </a:rPr>
                        <a:t>TIPS77</a:t>
                      </a:r>
                      <a:r>
                        <a:rPr lang="ja-JP" altLang="en-US" sz="1800" kern="1200" dirty="0" smtClean="0">
                          <a:solidFill>
                            <a:schemeClr val="bg1"/>
                          </a:solidFill>
                          <a:effectLst/>
                          <a:latin typeface="微軟正黑體" panose="020B0604030504040204" pitchFamily="34" charset="-120"/>
                          <a:ea typeface="微軟正黑體" panose="020B0604030504040204" pitchFamily="34" charset="-120"/>
                          <a:cs typeface="+mn-cs"/>
                        </a:rPr>
                        <a:t>　</a:t>
                      </a:r>
                      <a:r>
                        <a:rPr lang="en-US" altLang="ja-JP" sz="1800" kern="1200" dirty="0" smtClean="0">
                          <a:solidFill>
                            <a:schemeClr val="bg1"/>
                          </a:solidFill>
                          <a:effectLst/>
                          <a:latin typeface="微軟正黑體" panose="020B0604030504040204" pitchFamily="34" charset="-120"/>
                          <a:ea typeface="微軟正黑體" panose="020B0604030504040204" pitchFamily="34" charset="-120"/>
                          <a:cs typeface="+mn-cs"/>
                        </a:rPr>
                        <a:t>ICT</a:t>
                      </a:r>
                      <a:r>
                        <a:rPr lang="ja-JP" altLang="en-US" sz="1800" kern="1200" dirty="0" smtClean="0">
                          <a:solidFill>
                            <a:schemeClr val="bg1"/>
                          </a:solidFill>
                          <a:effectLst/>
                          <a:latin typeface="微軟正黑體" panose="020B0604030504040204" pitchFamily="34" charset="-120"/>
                          <a:ea typeface="微軟正黑體" panose="020B0604030504040204" pitchFamily="34" charset="-120"/>
                          <a:cs typeface="+mn-cs"/>
                        </a:rPr>
                        <a:t>の活用</a:t>
                      </a:r>
                      <a:r>
                        <a:rPr lang="en-US" altLang="ja-JP" sz="1800" kern="1200" dirty="0" smtClean="0">
                          <a:solidFill>
                            <a:schemeClr val="bg1"/>
                          </a:solidFill>
                          <a:effectLst/>
                          <a:latin typeface="微軟正黑體" panose="020B0604030504040204" pitchFamily="34" charset="-120"/>
                          <a:ea typeface="微軟正黑體" panose="020B0604030504040204" pitchFamily="34" charset="-120"/>
                          <a:cs typeface="+mn-cs"/>
                        </a:rPr>
                        <a:t>』pp.128-131</a:t>
                      </a:r>
                      <a:r>
                        <a:rPr lang="ja-JP" altLang="en-US" sz="1800" kern="1200" dirty="0" smtClean="0">
                          <a:solidFill>
                            <a:schemeClr val="bg1"/>
                          </a:solidFill>
                          <a:effectLst/>
                          <a:latin typeface="微軟正黑體" panose="020B0604030504040204" pitchFamily="34" charset="-120"/>
                          <a:ea typeface="微軟正黑體" panose="020B0604030504040204" pitchFamily="34" charset="-120"/>
                          <a:cs typeface="+mn-cs"/>
                        </a:rPr>
                        <a:t>くろしお出版</a:t>
                      </a:r>
                    </a:p>
                    <a:p>
                      <a:pPr marL="0" indent="630238" algn="just">
                        <a:spcBef>
                          <a:spcPts val="0"/>
                        </a:spcBef>
                        <a:spcAft>
                          <a:spcPts val="0"/>
                        </a:spcAft>
                      </a:pPr>
                      <a:r>
                        <a:rPr lang="en-US" altLang="ja-JP" sz="1800" kern="1200" dirty="0" smtClean="0">
                          <a:solidFill>
                            <a:schemeClr val="bg1"/>
                          </a:solidFill>
                          <a:effectLst/>
                          <a:latin typeface="微軟正黑體" panose="020B0604030504040204" pitchFamily="34" charset="-120"/>
                          <a:ea typeface="微軟正黑體" panose="020B0604030504040204" pitchFamily="34" charset="-120"/>
                          <a:cs typeface="+mn-cs"/>
                        </a:rPr>
                        <a:t>2.	</a:t>
                      </a:r>
                      <a:r>
                        <a:rPr lang="ja-JP" altLang="en-US" sz="1800" kern="1200" dirty="0" smtClean="0">
                          <a:solidFill>
                            <a:schemeClr val="bg1"/>
                          </a:solidFill>
                          <a:effectLst/>
                          <a:latin typeface="微軟正黑體" panose="020B0604030504040204" pitchFamily="34" charset="-120"/>
                          <a:ea typeface="微軟正黑體" panose="020B0604030504040204" pitchFamily="34" charset="-120"/>
                          <a:cs typeface="+mn-cs"/>
                        </a:rPr>
                        <a:t>国際交流基金（</a:t>
                      </a:r>
                      <a:r>
                        <a:rPr lang="en-US" altLang="ja-JP" sz="1800" kern="1200" dirty="0" smtClean="0">
                          <a:solidFill>
                            <a:schemeClr val="bg1"/>
                          </a:solidFill>
                          <a:effectLst/>
                          <a:latin typeface="微軟正黑體" panose="020B0604030504040204" pitchFamily="34" charset="-120"/>
                          <a:ea typeface="微軟正黑體" panose="020B0604030504040204" pitchFamily="34" charset="-120"/>
                          <a:cs typeface="+mn-cs"/>
                        </a:rPr>
                        <a:t>2010</a:t>
                      </a:r>
                      <a:r>
                        <a:rPr lang="ja-JP" altLang="en-US" sz="1800" kern="1200" dirty="0" smtClean="0">
                          <a:solidFill>
                            <a:schemeClr val="bg1"/>
                          </a:solidFill>
                          <a:effectLst/>
                          <a:latin typeface="微軟正黑體" panose="020B0604030504040204" pitchFamily="34" charset="-120"/>
                          <a:ea typeface="微軟正黑體" panose="020B0604030504040204" pitchFamily="34" charset="-120"/>
                          <a:cs typeface="+mn-cs"/>
                        </a:rPr>
                        <a:t>）日本語教授法シリーズ</a:t>
                      </a:r>
                      <a:r>
                        <a:rPr lang="en-US" altLang="ja-JP" sz="1800" kern="1200" dirty="0" smtClean="0">
                          <a:solidFill>
                            <a:schemeClr val="bg1"/>
                          </a:solidFill>
                          <a:effectLst/>
                          <a:latin typeface="微軟正黑體" panose="020B0604030504040204" pitchFamily="34" charset="-120"/>
                          <a:ea typeface="微軟正黑體" panose="020B0604030504040204" pitchFamily="34" charset="-120"/>
                          <a:cs typeface="+mn-cs"/>
                        </a:rPr>
                        <a:t>13『</a:t>
                      </a:r>
                      <a:r>
                        <a:rPr lang="ja-JP" altLang="en-US" sz="1800" kern="1200" dirty="0" smtClean="0">
                          <a:solidFill>
                            <a:schemeClr val="bg1"/>
                          </a:solidFill>
                          <a:effectLst/>
                          <a:latin typeface="微軟正黑體" panose="020B0604030504040204" pitchFamily="34" charset="-120"/>
                          <a:ea typeface="微軟正黑體" panose="020B0604030504040204" pitchFamily="34" charset="-120"/>
                          <a:cs typeface="+mn-cs"/>
                        </a:rPr>
                        <a:t>教え方を改善する</a:t>
                      </a:r>
                      <a:r>
                        <a:rPr lang="en-US" altLang="ja-JP" sz="18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ja-JP" altLang="en-US" sz="1800" kern="1200" dirty="0" smtClean="0">
                          <a:solidFill>
                            <a:schemeClr val="bg1"/>
                          </a:solidFill>
                          <a:effectLst/>
                          <a:latin typeface="微軟正黑體" panose="020B0604030504040204" pitchFamily="34" charset="-120"/>
                          <a:ea typeface="微軟正黑體" panose="020B0604030504040204" pitchFamily="34" charset="-120"/>
                          <a:cs typeface="+mn-cs"/>
                        </a:rPr>
                        <a:t>ひつじ書房</a:t>
                      </a:r>
                    </a:p>
                    <a:p>
                      <a:pPr marL="0" indent="630238" algn="just">
                        <a:spcBef>
                          <a:spcPts val="0"/>
                        </a:spcBef>
                        <a:spcAft>
                          <a:spcPts val="0"/>
                        </a:spcAft>
                      </a:pPr>
                      <a:r>
                        <a:rPr lang="en-US" altLang="ja-JP" sz="1800" kern="1200" dirty="0" smtClean="0">
                          <a:solidFill>
                            <a:schemeClr val="bg1"/>
                          </a:solidFill>
                          <a:effectLst/>
                          <a:latin typeface="微軟正黑體" panose="020B0604030504040204" pitchFamily="34" charset="-120"/>
                          <a:ea typeface="微軟正黑體" panose="020B0604030504040204" pitchFamily="34" charset="-120"/>
                          <a:cs typeface="+mn-cs"/>
                        </a:rPr>
                        <a:t>3.	</a:t>
                      </a:r>
                      <a:r>
                        <a:rPr lang="ja-JP" altLang="en-US" sz="1800" kern="1200" dirty="0" smtClean="0">
                          <a:solidFill>
                            <a:schemeClr val="bg1"/>
                          </a:solidFill>
                          <a:effectLst/>
                          <a:latin typeface="微軟正黑體" panose="020B0604030504040204" pitchFamily="34" charset="-120"/>
                          <a:ea typeface="微軟正黑體" panose="020B0604030504040204" pitchFamily="34" charset="-120"/>
                          <a:cs typeface="+mn-cs"/>
                        </a:rPr>
                        <a:t>川口義一・横溝紳一郎（</a:t>
                      </a:r>
                      <a:r>
                        <a:rPr lang="en-US" altLang="ja-JP" sz="1800" kern="1200" dirty="0" smtClean="0">
                          <a:solidFill>
                            <a:schemeClr val="bg1"/>
                          </a:solidFill>
                          <a:effectLst/>
                          <a:latin typeface="微軟正黑體" panose="020B0604030504040204" pitchFamily="34" charset="-120"/>
                          <a:ea typeface="微軟正黑體" panose="020B0604030504040204" pitchFamily="34" charset="-120"/>
                          <a:cs typeface="+mn-cs"/>
                        </a:rPr>
                        <a:t>2005</a:t>
                      </a:r>
                      <a:r>
                        <a:rPr lang="ja-JP" altLang="en-US" sz="18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en-US" altLang="ja-JP" sz="18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ja-JP" altLang="en-US" sz="1800" kern="1200" dirty="0" smtClean="0">
                          <a:solidFill>
                            <a:schemeClr val="bg1"/>
                          </a:solidFill>
                          <a:effectLst/>
                          <a:latin typeface="微軟正黑體" panose="020B0604030504040204" pitchFamily="34" charset="-120"/>
                          <a:ea typeface="微軟正黑體" panose="020B0604030504040204" pitchFamily="34" charset="-120"/>
                          <a:cs typeface="+mn-cs"/>
                        </a:rPr>
                        <a:t>成長する教師のための日本語教育ガイドブック（下）</a:t>
                      </a:r>
                      <a:r>
                        <a:rPr lang="en-US" altLang="ja-JP" sz="18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ja-JP" altLang="en-US" sz="1800" kern="1200" dirty="0" smtClean="0">
                          <a:solidFill>
                            <a:schemeClr val="bg1"/>
                          </a:solidFill>
                          <a:effectLst/>
                          <a:latin typeface="微軟正黑體" panose="020B0604030504040204" pitchFamily="34" charset="-120"/>
                          <a:ea typeface="微軟正黑體" panose="020B0604030504040204" pitchFamily="34" charset="-120"/>
                          <a:cs typeface="+mn-cs"/>
                        </a:rPr>
                        <a:t>ひつじ書房</a:t>
                      </a:r>
                    </a:p>
                    <a:p>
                      <a:pPr marL="0" indent="630238" algn="just">
                        <a:spcBef>
                          <a:spcPts val="0"/>
                        </a:spcBef>
                        <a:spcAft>
                          <a:spcPts val="0"/>
                        </a:spcAft>
                      </a:pPr>
                      <a:r>
                        <a:rPr lang="en-US" altLang="ja-JP" sz="1800" kern="1200" dirty="0" smtClean="0">
                          <a:solidFill>
                            <a:schemeClr val="bg1"/>
                          </a:solidFill>
                          <a:effectLst/>
                          <a:latin typeface="微軟正黑體" panose="020B0604030504040204" pitchFamily="34" charset="-120"/>
                          <a:ea typeface="微軟正黑體" panose="020B0604030504040204" pitchFamily="34" charset="-120"/>
                          <a:cs typeface="+mn-cs"/>
                        </a:rPr>
                        <a:t>4.	</a:t>
                      </a:r>
                      <a:r>
                        <a:rPr lang="ja-JP" altLang="en-US" sz="1800" kern="1200" dirty="0" smtClean="0">
                          <a:solidFill>
                            <a:schemeClr val="bg1"/>
                          </a:solidFill>
                          <a:effectLst/>
                          <a:latin typeface="微軟正黑體" panose="020B0604030504040204" pitchFamily="34" charset="-120"/>
                          <a:ea typeface="微軟正黑體" panose="020B0604030504040204" pitchFamily="34" charset="-120"/>
                          <a:cs typeface="+mn-cs"/>
                        </a:rPr>
                        <a:t>小島聡子（</a:t>
                      </a:r>
                      <a:r>
                        <a:rPr lang="en-US" altLang="ja-JP" sz="1800" kern="1200" dirty="0" smtClean="0">
                          <a:solidFill>
                            <a:schemeClr val="bg1"/>
                          </a:solidFill>
                          <a:effectLst/>
                          <a:latin typeface="微軟正黑體" panose="020B0604030504040204" pitchFamily="34" charset="-120"/>
                          <a:ea typeface="微軟正黑體" panose="020B0604030504040204" pitchFamily="34" charset="-120"/>
                          <a:cs typeface="+mn-cs"/>
                        </a:rPr>
                        <a:t>2002</a:t>
                      </a:r>
                      <a:r>
                        <a:rPr lang="ja-JP" altLang="en-US" sz="18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en-US" altLang="ja-JP" sz="18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ja-JP" altLang="en-US" sz="1800" kern="1200" dirty="0" smtClean="0">
                          <a:solidFill>
                            <a:schemeClr val="bg1"/>
                          </a:solidFill>
                          <a:effectLst/>
                          <a:latin typeface="微軟正黑體" panose="020B0604030504040204" pitchFamily="34" charset="-120"/>
                          <a:ea typeface="微軟正黑體" panose="020B0604030504040204" pitchFamily="34" charset="-120"/>
                          <a:cs typeface="+mn-cs"/>
                        </a:rPr>
                        <a:t>初心者向きすぐに役立つ日本語の教え方</a:t>
                      </a:r>
                      <a:r>
                        <a:rPr lang="en-US" altLang="ja-JP" sz="18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ja-JP" altLang="en-US" sz="1800" kern="1200" dirty="0" smtClean="0">
                          <a:solidFill>
                            <a:schemeClr val="bg1"/>
                          </a:solidFill>
                          <a:effectLst/>
                          <a:latin typeface="微軟正黑體" panose="020B0604030504040204" pitchFamily="34" charset="-120"/>
                          <a:ea typeface="微軟正黑體" panose="020B0604030504040204" pitchFamily="34" charset="-120"/>
                          <a:cs typeface="+mn-cs"/>
                        </a:rPr>
                        <a:t>アルク</a:t>
                      </a:r>
                    </a:p>
                    <a:p>
                      <a:pPr marL="0" indent="630238" algn="just">
                        <a:spcBef>
                          <a:spcPts val="0"/>
                        </a:spcBef>
                        <a:spcAft>
                          <a:spcPts val="0"/>
                        </a:spcAft>
                      </a:pPr>
                      <a:r>
                        <a:rPr lang="en-US" altLang="ja-JP" sz="1800" kern="1200" dirty="0" smtClean="0">
                          <a:solidFill>
                            <a:schemeClr val="bg1"/>
                          </a:solidFill>
                          <a:effectLst/>
                          <a:latin typeface="微軟正黑體" panose="020B0604030504040204" pitchFamily="34" charset="-120"/>
                          <a:ea typeface="微軟正黑體" panose="020B0604030504040204" pitchFamily="34" charset="-120"/>
                          <a:cs typeface="+mn-cs"/>
                        </a:rPr>
                        <a:t>5.	</a:t>
                      </a:r>
                      <a:r>
                        <a:rPr lang="ja-JP" altLang="en-US" sz="1800" kern="1200" dirty="0" smtClean="0">
                          <a:solidFill>
                            <a:schemeClr val="bg1"/>
                          </a:solidFill>
                          <a:effectLst/>
                          <a:latin typeface="微軟正黑體" panose="020B0604030504040204" pitchFamily="34" charset="-120"/>
                          <a:ea typeface="微軟正黑體" panose="020B0604030504040204" pitchFamily="34" charset="-120"/>
                          <a:cs typeface="+mn-cs"/>
                        </a:rPr>
                        <a:t>宮崎里司・</a:t>
                      </a:r>
                      <a:r>
                        <a:rPr lang="en-US" altLang="ja-JP" sz="1800" kern="1200" dirty="0" smtClean="0">
                          <a:solidFill>
                            <a:schemeClr val="bg1"/>
                          </a:solidFill>
                          <a:effectLst/>
                          <a:latin typeface="微軟正黑體" panose="020B0604030504040204" pitchFamily="34" charset="-120"/>
                          <a:ea typeface="微軟正黑體" panose="020B0604030504040204" pitchFamily="34" charset="-120"/>
                          <a:cs typeface="+mn-cs"/>
                        </a:rPr>
                        <a:t>J</a:t>
                      </a:r>
                      <a:r>
                        <a:rPr lang="ja-JP" altLang="en-US" sz="18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en-US" altLang="ja-JP" sz="1800" kern="1200" dirty="0" smtClean="0">
                          <a:solidFill>
                            <a:schemeClr val="bg1"/>
                          </a:solidFill>
                          <a:effectLst/>
                          <a:latin typeface="微軟正黑體" panose="020B0604030504040204" pitchFamily="34" charset="-120"/>
                          <a:ea typeface="微軟正黑體" panose="020B0604030504040204" pitchFamily="34" charset="-120"/>
                          <a:cs typeface="+mn-cs"/>
                        </a:rPr>
                        <a:t>V</a:t>
                      </a:r>
                      <a:r>
                        <a:rPr lang="ja-JP" altLang="en-US" sz="1800" kern="1200" dirty="0" smtClean="0">
                          <a:solidFill>
                            <a:schemeClr val="bg1"/>
                          </a:solidFill>
                          <a:effectLst/>
                          <a:latin typeface="微軟正黑體" panose="020B0604030504040204" pitchFamily="34" charset="-120"/>
                          <a:ea typeface="微軟正黑體" panose="020B0604030504040204" pitchFamily="34" charset="-120"/>
                          <a:cs typeface="+mn-cs"/>
                        </a:rPr>
                        <a:t>・ネウストプニー（</a:t>
                      </a:r>
                      <a:r>
                        <a:rPr lang="en-US" altLang="ja-JP" sz="1800" kern="1200" dirty="0" smtClean="0">
                          <a:solidFill>
                            <a:schemeClr val="bg1"/>
                          </a:solidFill>
                          <a:effectLst/>
                          <a:latin typeface="微軟正黑體" panose="020B0604030504040204" pitchFamily="34" charset="-120"/>
                          <a:ea typeface="微軟正黑體" panose="020B0604030504040204" pitchFamily="34" charset="-120"/>
                          <a:cs typeface="+mn-cs"/>
                        </a:rPr>
                        <a:t>1999</a:t>
                      </a:r>
                      <a:r>
                        <a:rPr lang="ja-JP" altLang="en-US" sz="18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en-US" altLang="ja-JP" sz="18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ja-JP" altLang="en-US" sz="1800" kern="1200" dirty="0" smtClean="0">
                          <a:solidFill>
                            <a:schemeClr val="bg1"/>
                          </a:solidFill>
                          <a:effectLst/>
                          <a:latin typeface="微軟正黑體" panose="020B0604030504040204" pitchFamily="34" charset="-120"/>
                          <a:ea typeface="微軟正黑體" panose="020B0604030504040204" pitchFamily="34" charset="-120"/>
                          <a:cs typeface="+mn-cs"/>
                        </a:rPr>
                        <a:t>日本語教育と日本語学習</a:t>
                      </a:r>
                      <a:r>
                        <a:rPr lang="en-US" altLang="ja-JP" sz="18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ja-JP" altLang="en-US" sz="1800" kern="1200" dirty="0" smtClean="0">
                          <a:solidFill>
                            <a:schemeClr val="bg1"/>
                          </a:solidFill>
                          <a:effectLst/>
                          <a:latin typeface="微軟正黑體" panose="020B0604030504040204" pitchFamily="34" charset="-120"/>
                          <a:ea typeface="微軟正黑體" panose="020B0604030504040204" pitchFamily="34" charset="-120"/>
                          <a:cs typeface="+mn-cs"/>
                        </a:rPr>
                        <a:t>学習ストラテジー論にむけてー</a:t>
                      </a:r>
                      <a:r>
                        <a:rPr lang="en-US" altLang="ja-JP" sz="18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ja-JP" altLang="en-US" sz="1800" kern="1200" dirty="0" smtClean="0">
                          <a:solidFill>
                            <a:schemeClr val="bg1"/>
                          </a:solidFill>
                          <a:effectLst/>
                          <a:latin typeface="微軟正黑體" panose="020B0604030504040204" pitchFamily="34" charset="-120"/>
                          <a:ea typeface="微軟正黑體" panose="020B0604030504040204" pitchFamily="34" charset="-120"/>
                          <a:cs typeface="+mn-cs"/>
                        </a:rPr>
                        <a:t>くろしお出版</a:t>
                      </a:r>
                    </a:p>
                    <a:p>
                      <a:pPr marL="0" indent="630238" algn="just">
                        <a:spcBef>
                          <a:spcPts val="0"/>
                        </a:spcBef>
                        <a:spcAft>
                          <a:spcPts val="0"/>
                        </a:spcAft>
                      </a:pPr>
                      <a:r>
                        <a:rPr lang="en-US" altLang="ja-JP" sz="1800" kern="1200" dirty="0" smtClean="0">
                          <a:solidFill>
                            <a:schemeClr val="bg1"/>
                          </a:solidFill>
                          <a:effectLst/>
                          <a:latin typeface="微軟正黑體" panose="020B0604030504040204" pitchFamily="34" charset="-120"/>
                          <a:ea typeface="微軟正黑體" panose="020B0604030504040204" pitchFamily="34" charset="-120"/>
                          <a:cs typeface="+mn-cs"/>
                        </a:rPr>
                        <a:t>6.	</a:t>
                      </a:r>
                      <a:r>
                        <a:rPr lang="ja-JP" altLang="en-US" sz="1800" kern="1200" dirty="0" smtClean="0">
                          <a:solidFill>
                            <a:schemeClr val="bg1"/>
                          </a:solidFill>
                          <a:effectLst/>
                          <a:latin typeface="微軟正黑體" panose="020B0604030504040204" pitchFamily="34" charset="-120"/>
                          <a:ea typeface="微軟正黑體" panose="020B0604030504040204" pitchFamily="34" charset="-120"/>
                          <a:cs typeface="+mn-cs"/>
                        </a:rPr>
                        <a:t>網站</a:t>
                      </a:r>
                    </a:p>
                    <a:p>
                      <a:pPr marL="0" indent="630238" algn="just">
                        <a:spcBef>
                          <a:spcPts val="0"/>
                        </a:spcBef>
                        <a:spcAft>
                          <a:spcPts val="0"/>
                        </a:spcAft>
                      </a:pPr>
                      <a:r>
                        <a:rPr lang="ja-JP" altLang="en-US" sz="1800" kern="1200" dirty="0" smtClean="0">
                          <a:solidFill>
                            <a:schemeClr val="bg1"/>
                          </a:solidFill>
                          <a:effectLst/>
                          <a:latin typeface="微軟正黑體" panose="020B0604030504040204" pitchFamily="34" charset="-120"/>
                          <a:ea typeface="微軟正黑體" panose="020B0604030504040204" pitchFamily="34" charset="-120"/>
                          <a:cs typeface="+mn-cs"/>
                        </a:rPr>
                        <a:t>エリンが挑戦 日本語できます</a:t>
                      </a:r>
                      <a:r>
                        <a:rPr lang="en-US" altLang="ja-JP" sz="1800" kern="1200" dirty="0" smtClean="0">
                          <a:solidFill>
                            <a:schemeClr val="bg1"/>
                          </a:solidFill>
                          <a:effectLst/>
                          <a:latin typeface="微軟正黑體" panose="020B0604030504040204" pitchFamily="34" charset="-120"/>
                          <a:ea typeface="微軟正黑體" panose="020B0604030504040204" pitchFamily="34" charset="-120"/>
                          <a:cs typeface="+mn-cs"/>
                        </a:rPr>
                        <a:t>http://www.erin.ne.jp/</a:t>
                      </a:r>
                    </a:p>
                    <a:p>
                      <a:pPr marL="0" indent="630238" algn="just">
                        <a:spcBef>
                          <a:spcPts val="0"/>
                        </a:spcBef>
                        <a:spcAft>
                          <a:spcPts val="0"/>
                        </a:spcAft>
                      </a:pPr>
                      <a:endParaRPr lang="ja-JP" altLang="en-US" sz="18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630238" algn="just">
                        <a:spcBef>
                          <a:spcPts val="0"/>
                        </a:spcBef>
                        <a:spcAft>
                          <a:spcPts val="0"/>
                        </a:spcAft>
                      </a:pPr>
                      <a:endParaRPr lang="zh-TW" altLang="en-US" sz="18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630238" algn="just">
                        <a:spcBef>
                          <a:spcPts val="0"/>
                        </a:spcBef>
                        <a:spcAft>
                          <a:spcPts val="0"/>
                        </a:spcAft>
                      </a:pPr>
                      <a:endParaRPr lang="zh-TW" altLang="zh-TW" sz="2300" kern="1200" dirty="0" smtClean="0">
                        <a:solidFill>
                          <a:schemeClr val="bg1"/>
                        </a:solidFill>
                        <a:effectLst/>
                        <a:latin typeface="微軟正黑體" panose="020B0604030504040204" pitchFamily="34" charset="-120"/>
                        <a:ea typeface="微軟正黑體" panose="020B0604030504040204" pitchFamily="34" charset="-120"/>
                        <a:cs typeface="+mn-cs"/>
                      </a:endParaRPr>
                    </a:p>
                  </a:txBody>
                  <a:tcPr marL="119938" marR="119938" marT="55422" marB="55422" anchor="ctr">
                    <a:lnL>
                      <a:noFill/>
                    </a:lnL>
                    <a:lnR>
                      <a:noFill/>
                    </a:lnR>
                    <a:lnT>
                      <a:noFill/>
                    </a:lnT>
                    <a:lnB>
                      <a:noFill/>
                    </a:lnB>
                    <a:lnTlToBr w="12700" cmpd="sng">
                      <a:noFill/>
                      <a:prstDash val="solid"/>
                    </a:lnTlToBr>
                    <a:lnBlToTr w="12700" cmpd="sng">
                      <a:noFill/>
                      <a:prstDash val="solid"/>
                    </a:lnBlToTr>
                    <a:solidFill>
                      <a:srgbClr val="629DD1">
                        <a:lumMod val="20000"/>
                        <a:lumOff val="80000"/>
                      </a:srgbClr>
                    </a:solidFill>
                  </a:tcPr>
                </a:tc>
              </a:tr>
            </a:tbl>
          </a:graphicData>
        </a:graphic>
      </p:graphicFrame>
      <p:graphicFrame>
        <p:nvGraphicFramePr>
          <p:cNvPr id="16" name="表格 15"/>
          <p:cNvGraphicFramePr>
            <a:graphicFrameLocks noGrp="1"/>
          </p:cNvGraphicFramePr>
          <p:nvPr>
            <p:extLst>
              <p:ext uri="{D42A27DB-BD31-4B8C-83A1-F6EECF244321}">
                <p14:modId xmlns:p14="http://schemas.microsoft.com/office/powerpoint/2010/main" val="1997514344"/>
              </p:ext>
            </p:extLst>
          </p:nvPr>
        </p:nvGraphicFramePr>
        <p:xfrm>
          <a:off x="1386459" y="29296420"/>
          <a:ext cx="12961440" cy="2564484"/>
        </p:xfrm>
        <a:graphic>
          <a:graphicData uri="http://schemas.openxmlformats.org/drawingml/2006/table">
            <a:tbl>
              <a:tblPr firstRow="1" bandRow="1"/>
              <a:tblGrid>
                <a:gridCol w="12961440"/>
              </a:tblGrid>
              <a:tr h="2549002">
                <a:tc>
                  <a:txBody>
                    <a:bodyPr/>
                    <a:lstStyle>
                      <a:lvl1pPr marL="0" algn="l" rtl="0" eaLnBrk="1" latinLnBrk="0" hangingPunct="1">
                        <a:defRPr kumimoji="0" kern="1200">
                          <a:solidFill>
                            <a:schemeClr val="tx1"/>
                          </a:solidFill>
                          <a:latin typeface="Constantia"/>
                          <a:ea typeface=""/>
                          <a:cs typeface=""/>
                        </a:defRPr>
                      </a:lvl1pPr>
                      <a:lvl2pPr marL="1931789" algn="l" rtl="0" eaLnBrk="1" latinLnBrk="0" hangingPunct="1">
                        <a:defRPr kumimoji="0" kern="1200">
                          <a:solidFill>
                            <a:schemeClr val="tx1"/>
                          </a:solidFill>
                          <a:latin typeface="Constantia"/>
                          <a:ea typeface=""/>
                          <a:cs typeface=""/>
                        </a:defRPr>
                      </a:lvl2pPr>
                      <a:lvl3pPr marL="3863577" algn="l" rtl="0" eaLnBrk="1" latinLnBrk="0" hangingPunct="1">
                        <a:defRPr kumimoji="0" kern="1200">
                          <a:solidFill>
                            <a:schemeClr val="tx1"/>
                          </a:solidFill>
                          <a:latin typeface="Constantia"/>
                          <a:ea typeface=""/>
                          <a:cs typeface=""/>
                        </a:defRPr>
                      </a:lvl3pPr>
                      <a:lvl4pPr marL="5795366" algn="l" rtl="0" eaLnBrk="1" latinLnBrk="0" hangingPunct="1">
                        <a:defRPr kumimoji="0" kern="1200">
                          <a:solidFill>
                            <a:schemeClr val="tx1"/>
                          </a:solidFill>
                          <a:latin typeface="Constantia"/>
                          <a:ea typeface=""/>
                          <a:cs typeface=""/>
                        </a:defRPr>
                      </a:lvl4pPr>
                      <a:lvl5pPr marL="7727155" algn="l" rtl="0" eaLnBrk="1" latinLnBrk="0" hangingPunct="1">
                        <a:defRPr kumimoji="0" kern="1200">
                          <a:solidFill>
                            <a:schemeClr val="tx1"/>
                          </a:solidFill>
                          <a:latin typeface="Constantia"/>
                          <a:ea typeface=""/>
                          <a:cs typeface=""/>
                        </a:defRPr>
                      </a:lvl5pPr>
                      <a:lvl6pPr marL="9658943" algn="l" rtl="0" eaLnBrk="1" latinLnBrk="0" hangingPunct="1">
                        <a:defRPr kumimoji="0" kern="1200">
                          <a:solidFill>
                            <a:schemeClr val="tx1"/>
                          </a:solidFill>
                          <a:latin typeface="Constantia"/>
                          <a:ea typeface=""/>
                          <a:cs typeface=""/>
                        </a:defRPr>
                      </a:lvl6pPr>
                      <a:lvl7pPr marL="11590731" algn="l" rtl="0" eaLnBrk="1" latinLnBrk="0" hangingPunct="1">
                        <a:defRPr kumimoji="0" kern="1200">
                          <a:solidFill>
                            <a:schemeClr val="tx1"/>
                          </a:solidFill>
                          <a:latin typeface="Constantia"/>
                          <a:ea typeface=""/>
                          <a:cs typeface=""/>
                        </a:defRPr>
                      </a:lvl7pPr>
                      <a:lvl8pPr marL="13522520" algn="l" rtl="0" eaLnBrk="1" latinLnBrk="0" hangingPunct="1">
                        <a:defRPr kumimoji="0" kern="1200">
                          <a:solidFill>
                            <a:schemeClr val="tx1"/>
                          </a:solidFill>
                          <a:latin typeface="Constantia"/>
                          <a:ea typeface=""/>
                          <a:cs typeface=""/>
                        </a:defRPr>
                      </a:lvl8pPr>
                      <a:lvl9pPr marL="15454309" algn="l" rtl="0" eaLnBrk="1" latinLnBrk="0" hangingPunct="1">
                        <a:defRPr kumimoji="0" kern="1200">
                          <a:solidFill>
                            <a:schemeClr val="tx1"/>
                          </a:solidFill>
                          <a:latin typeface="Constantia"/>
                          <a:ea typeface=""/>
                          <a:cs typeface=""/>
                        </a:defRPr>
                      </a:lvl9pPr>
                    </a:lstStyle>
                    <a:p>
                      <a:pPr marL="0" indent="630238" algn="l">
                        <a:spcBef>
                          <a:spcPts val="0"/>
                        </a:spcBef>
                        <a:spcAft>
                          <a:spcPts val="0"/>
                        </a:spcAft>
                      </a:pPr>
                      <a:endPar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endParaRPr>
                    </a:p>
                    <a:p>
                      <a:pPr marL="0" indent="630238" algn="l">
                        <a:spcBef>
                          <a:spcPts val="0"/>
                        </a:spcBef>
                        <a:spcAft>
                          <a:spcPts val="0"/>
                        </a:spcAft>
                      </a:pP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課外素材</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2</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：寒假作業</a:t>
                      </a:r>
                    </a:p>
                    <a:p>
                      <a:pPr marL="0" indent="630238" algn="just">
                        <a:spcBef>
                          <a:spcPts val="0"/>
                        </a:spcBef>
                        <a:spcAft>
                          <a:spcPts val="0"/>
                        </a:spcAft>
                      </a:pP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透過由日本國際交流基金所製作之免費日語學習網站（エリンが挑戦　日本語できます</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http</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//www</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en-US" altLang="zh-TW" sz="2300" kern="1200" dirty="0" err="1" smtClean="0">
                          <a:solidFill>
                            <a:schemeClr val="bg1"/>
                          </a:solidFill>
                          <a:effectLst/>
                          <a:latin typeface="微軟正黑體" panose="020B0604030504040204" pitchFamily="34" charset="-120"/>
                          <a:ea typeface="微軟正黑體" panose="020B0604030504040204" pitchFamily="34" charset="-120"/>
                          <a:cs typeface="+mn-cs"/>
                        </a:rPr>
                        <a:t>erin</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ne</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en-US" altLang="zh-TW" sz="2300" kern="1200" dirty="0" err="1" smtClean="0">
                          <a:solidFill>
                            <a:schemeClr val="bg1"/>
                          </a:solidFill>
                          <a:effectLst/>
                          <a:latin typeface="微軟正黑體" panose="020B0604030504040204" pitchFamily="34" charset="-120"/>
                          <a:ea typeface="微軟正黑體" panose="020B0604030504040204" pitchFamily="34" charset="-120"/>
                          <a:cs typeface="+mn-cs"/>
                        </a:rPr>
                        <a:t>jp</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），共計</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25</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個單元， 內容包羅萬象，適合初級日語學習者，透過影像從中找出自己有興趣的單元，自主學習其中單字，用法，表現，</a:t>
                      </a:r>
                      <a:r>
                        <a:rPr lang="en-US" altLang="zh-TW" sz="23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等。於開學時繳交作業。並於學期中口試時角色扮演其中單元，強化自然的口語表現。寒假作業例請見以下範例。</a:t>
                      </a:r>
                    </a:p>
                    <a:p>
                      <a:pPr marL="0" indent="630238" algn="just">
                        <a:spcBef>
                          <a:spcPts val="0"/>
                        </a:spcBef>
                        <a:spcAft>
                          <a:spcPts val="0"/>
                        </a:spcAft>
                      </a:pPr>
                      <a:r>
                        <a:rPr lang="zh-TW" altLang="en-US" sz="2300" kern="1200" dirty="0" smtClean="0">
                          <a:solidFill>
                            <a:schemeClr val="bg1"/>
                          </a:solidFill>
                          <a:effectLst/>
                          <a:latin typeface="微軟正黑體" panose="020B0604030504040204" pitchFamily="34" charset="-120"/>
                          <a:ea typeface="微軟正黑體" panose="020B0604030504040204" pitchFamily="34" charset="-120"/>
                          <a:cs typeface="+mn-cs"/>
                        </a:rPr>
                        <a:t> </a:t>
                      </a:r>
                    </a:p>
                  </a:txBody>
                  <a:tcPr marL="119938" marR="119938" marT="55422" marB="55422" anchor="ctr">
                    <a:lnL>
                      <a:noFill/>
                    </a:lnL>
                    <a:lnR>
                      <a:noFill/>
                    </a:lnR>
                    <a:lnT>
                      <a:noFill/>
                    </a:lnT>
                    <a:lnB>
                      <a:noFill/>
                    </a:lnB>
                    <a:lnTlToBr w="12700" cmpd="sng">
                      <a:noFill/>
                      <a:prstDash val="solid"/>
                    </a:lnTlToBr>
                    <a:lnBlToTr w="12700" cmpd="sng">
                      <a:noFill/>
                      <a:prstDash val="solid"/>
                    </a:lnBlToTr>
                    <a:solidFill>
                      <a:srgbClr val="629DD1">
                        <a:lumMod val="20000"/>
                        <a:lumOff val="80000"/>
                      </a:srgbClr>
                    </a:solidFill>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0701" y="23419572"/>
            <a:ext cx="7864463"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2483" y="23371644"/>
            <a:ext cx="4171207" cy="57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6459" y="32277470"/>
            <a:ext cx="684076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5291" y="32277470"/>
            <a:ext cx="5256584" cy="48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7260" y="37894094"/>
            <a:ext cx="4558594" cy="34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75291" y="37831754"/>
            <a:ext cx="4560697" cy="34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319727" y="16918501"/>
            <a:ext cx="3924000" cy="3216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290021" y="16918501"/>
            <a:ext cx="3780000" cy="3216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114198" y="16918501"/>
            <a:ext cx="4752000" cy="2083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矩形 29"/>
          <p:cNvSpPr>
            <a:spLocks noChangeAspect="1"/>
          </p:cNvSpPr>
          <p:nvPr/>
        </p:nvSpPr>
        <p:spPr>
          <a:xfrm>
            <a:off x="15723814" y="28810420"/>
            <a:ext cx="4579664" cy="972000"/>
          </a:xfrm>
          <a:prstGeom prst="rect">
            <a:avLst/>
          </a:prstGeom>
          <a:solidFill>
            <a:srgbClr val="0070C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85859" tIns="42930" rIns="85859" bIns="42930" rtlCol="0" anchor="ctr"/>
          <a:lstStyle/>
          <a:p>
            <a:pPr marL="321973" indent="-321973" algn="ctr" defTabSz="858594" eaLnBrk="0" fontAlgn="auto" hangingPunct="0">
              <a:spcBef>
                <a:spcPct val="20000"/>
              </a:spcBef>
              <a:spcAft>
                <a:spcPts val="0"/>
              </a:spcAft>
              <a:buClr>
                <a:srgbClr val="0000FF"/>
              </a:buClr>
              <a:buSzPct val="75000"/>
              <a:defRPr/>
            </a:pPr>
            <a:r>
              <a:rPr kumimoji="0" lang="zh-TW" altLang="en-US" sz="4500" b="1" kern="0" dirty="0" smtClean="0">
                <a:solidFill>
                  <a:sysClr val="window" lastClr="FFFFFF"/>
                </a:solidFill>
                <a:latin typeface="微軟正黑體" pitchFamily="34" charset="-120"/>
                <a:ea typeface="微軟正黑體" pitchFamily="34" charset="-120"/>
              </a:rPr>
              <a:t>結論與心</a:t>
            </a:r>
            <a:r>
              <a:rPr kumimoji="0" lang="zh-TW" altLang="en-US" sz="4500" b="1" kern="0" dirty="0">
                <a:solidFill>
                  <a:sysClr val="window" lastClr="FFFFFF"/>
                </a:solidFill>
                <a:latin typeface="微軟正黑體" pitchFamily="34" charset="-120"/>
                <a:ea typeface="微軟正黑體" pitchFamily="34" charset="-120"/>
              </a:rPr>
              <a:t>得</a:t>
            </a:r>
            <a:endParaRPr kumimoji="0" lang="en-US" altLang="zh-TW" sz="4500" b="1" kern="0" dirty="0">
              <a:solidFill>
                <a:sysClr val="window" lastClr="FFFFFF"/>
              </a:solidFill>
              <a:latin typeface="微軟正黑體" pitchFamily="34" charset="-120"/>
              <a:ea typeface="微軟正黑體" pitchFamily="34" charset="-120"/>
            </a:endParaRPr>
          </a:p>
        </p:txBody>
      </p:sp>
      <p:sp>
        <p:nvSpPr>
          <p:cNvPr id="31" name="矩形 30"/>
          <p:cNvSpPr>
            <a:spLocks noChangeAspect="1"/>
          </p:cNvSpPr>
          <p:nvPr/>
        </p:nvSpPr>
        <p:spPr>
          <a:xfrm>
            <a:off x="15723814" y="37345754"/>
            <a:ext cx="4579664" cy="972000"/>
          </a:xfrm>
          <a:prstGeom prst="rect">
            <a:avLst/>
          </a:prstGeom>
          <a:solidFill>
            <a:srgbClr val="0070C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85859" tIns="42930" rIns="85859" bIns="42930" rtlCol="0" anchor="ctr"/>
          <a:lstStyle/>
          <a:p>
            <a:pPr marL="321973" indent="-321973" algn="ctr" defTabSz="858594" eaLnBrk="0" fontAlgn="auto" hangingPunct="0">
              <a:spcBef>
                <a:spcPct val="20000"/>
              </a:spcBef>
              <a:spcAft>
                <a:spcPts val="0"/>
              </a:spcAft>
              <a:buClr>
                <a:srgbClr val="0000FF"/>
              </a:buClr>
              <a:buSzPct val="75000"/>
              <a:defRPr/>
            </a:pPr>
            <a:r>
              <a:rPr kumimoji="0" lang="zh-TW" altLang="en-US" sz="4500" b="1" kern="0" dirty="0" smtClean="0">
                <a:solidFill>
                  <a:sysClr val="window" lastClr="FFFFFF"/>
                </a:solidFill>
                <a:latin typeface="微軟正黑體" pitchFamily="34" charset="-120"/>
                <a:ea typeface="微軟正黑體" pitchFamily="34" charset="-120"/>
              </a:rPr>
              <a:t>參考文獻</a:t>
            </a:r>
            <a:endParaRPr kumimoji="0" lang="en-US" altLang="zh-TW" sz="4500" b="1" kern="0" dirty="0">
              <a:solidFill>
                <a:sysClr val="window" lastClr="FFFFFF"/>
              </a:solidFill>
              <a:latin typeface="微軟正黑體" pitchFamily="34" charset="-120"/>
              <a:ea typeface="微軟正黑體" pitchFamily="34" charset="-120"/>
            </a:endParaRPr>
          </a:p>
        </p:txBody>
      </p:sp>
      <p:sp>
        <p:nvSpPr>
          <p:cNvPr id="6" name="文字方塊 5"/>
          <p:cNvSpPr txBox="1"/>
          <p:nvPr/>
        </p:nvSpPr>
        <p:spPr>
          <a:xfrm>
            <a:off x="5850955" y="37255612"/>
            <a:ext cx="4489205" cy="553998"/>
          </a:xfrm>
          <a:prstGeom prst="rect">
            <a:avLst/>
          </a:prstGeom>
          <a:noFill/>
        </p:spPr>
        <p:txBody>
          <a:bodyPr wrap="square" rtlCol="0">
            <a:spAutoFit/>
          </a:bodyPr>
          <a:lstStyle/>
          <a:p>
            <a:r>
              <a:rPr kumimoji="0" lang="zh-TW" altLang="en-US" sz="3000" b="1" kern="0" dirty="0" smtClean="0">
                <a:solidFill>
                  <a:schemeClr val="bg1"/>
                </a:solidFill>
                <a:latin typeface="微軟正黑體" pitchFamily="34" charset="-120"/>
                <a:ea typeface="微軟正黑體" pitchFamily="34" charset="-120"/>
              </a:rPr>
              <a:t>學期中角色扮演會話練習</a:t>
            </a:r>
            <a:endParaRPr kumimoji="0" lang="zh-TW" altLang="en-US" sz="3000" b="1" kern="0"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2605</TotalTime>
  <Words>339</Words>
  <Application>Microsoft Office PowerPoint</Application>
  <PresentationFormat>自訂</PresentationFormat>
  <Paragraphs>151</Paragraphs>
  <Slides>1</Slides>
  <Notes>0</Notes>
  <HiddenSlides>0</HiddenSlides>
  <MMClips>0</MMClips>
  <ScaleCrop>false</ScaleCrop>
  <HeadingPairs>
    <vt:vector size="4" baseType="variant">
      <vt:variant>
        <vt:lpstr>佈景主題</vt:lpstr>
      </vt:variant>
      <vt:variant>
        <vt:i4>1</vt:i4>
      </vt:variant>
      <vt:variant>
        <vt:lpstr>投影片標題</vt:lpstr>
      </vt:variant>
      <vt:variant>
        <vt:i4>1</vt:i4>
      </vt:variant>
    </vt:vector>
  </HeadingPairs>
  <TitlesOfParts>
    <vt:vector size="2" baseType="lpstr">
      <vt:lpstr>流線</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nctu</dc:creator>
  <cp:lastModifiedBy>Wenzao</cp:lastModifiedBy>
  <cp:revision>262</cp:revision>
  <dcterms:created xsi:type="dcterms:W3CDTF">2013-07-09T09:06:17Z</dcterms:created>
  <dcterms:modified xsi:type="dcterms:W3CDTF">2014-04-25T03:58:15Z</dcterms:modified>
</cp:coreProperties>
</file>