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a:srgbClr val="0066FF"/>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ECC05BD5-57F0-41F4-A729-56A889A124C4}" type="datetimeFigureOut">
              <a:rPr lang="zh-TW" altLang="en-US" smtClean="0"/>
              <a:t>2011/4/19</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86355C65-AEFB-4843-9192-FD9CC9463AE2}"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CC05BD5-57F0-41F4-A729-56A889A124C4}" type="datetimeFigureOut">
              <a:rPr lang="zh-TW" altLang="en-US" smtClean="0"/>
              <a:t>2011/4/19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6355C65-AEFB-4843-9192-FD9CC9463AE2}"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CC05BD5-57F0-41F4-A729-56A889A124C4}" type="datetimeFigureOut">
              <a:rPr lang="zh-TW" altLang="en-US" smtClean="0"/>
              <a:t>2011/4/19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6355C65-AEFB-4843-9192-FD9CC9463AE2}"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CC05BD5-57F0-41F4-A729-56A889A124C4}" type="datetimeFigureOut">
              <a:rPr lang="zh-TW" altLang="en-US" smtClean="0"/>
              <a:t>2011/4/19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6355C65-AEFB-4843-9192-FD9CC9463AE2}" type="slidenum">
              <a:rPr lang="zh-TW" altLang="en-US" smtClean="0"/>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ECC05BD5-57F0-41F4-A729-56A889A124C4}" type="datetimeFigureOut">
              <a:rPr lang="zh-TW" altLang="en-US" smtClean="0"/>
              <a:t>2011/4/19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6355C65-AEFB-4843-9192-FD9CC9463AE2}" type="slidenum">
              <a:rPr lang="zh-TW" altLang="en-US" smtClean="0"/>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ECC05BD5-57F0-41F4-A729-56A889A124C4}" type="datetimeFigureOut">
              <a:rPr lang="zh-TW" altLang="en-US" smtClean="0"/>
              <a:t>2011/4/19</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86355C65-AEFB-4843-9192-FD9CC9463AE2}" type="slidenum">
              <a:rPr lang="zh-TW" altLang="en-US" smtClean="0"/>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ECC05BD5-57F0-41F4-A729-56A889A124C4}" type="datetimeFigureOut">
              <a:rPr lang="zh-TW" altLang="en-US" smtClean="0"/>
              <a:t>2011/4/19</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86355C65-AEFB-4843-9192-FD9CC9463AE2}"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ECC05BD5-57F0-41F4-A729-56A889A124C4}" type="datetimeFigureOut">
              <a:rPr lang="zh-TW" altLang="en-US" smtClean="0"/>
              <a:t>2011/4/19</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86355C65-AEFB-4843-9192-FD9CC9463AE2}" type="slidenum">
              <a:rPr lang="zh-TW" altLang="en-US" smtClean="0"/>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ECC05BD5-57F0-41F4-A729-56A889A124C4}" type="datetimeFigureOut">
              <a:rPr lang="zh-TW" altLang="en-US" smtClean="0"/>
              <a:t>2011/4/19</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86355C65-AEFB-4843-9192-FD9CC9463AE2}"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ECC05BD5-57F0-41F4-A729-56A889A124C4}" type="datetimeFigureOut">
              <a:rPr lang="zh-TW" altLang="en-US" smtClean="0"/>
              <a:t>2011/4/19</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86355C65-AEFB-4843-9192-FD9CC9463AE2}"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ECC05BD5-57F0-41F4-A729-56A889A124C4}" type="datetimeFigureOut">
              <a:rPr lang="zh-TW" altLang="en-US" smtClean="0"/>
              <a:t>2011/4/19</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86355C65-AEFB-4843-9192-FD9CC9463AE2}" type="slidenum">
              <a:rPr lang="zh-TW" altLang="en-US" smtClean="0"/>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CC05BD5-57F0-41F4-A729-56A889A124C4}" type="datetimeFigureOut">
              <a:rPr lang="zh-TW" altLang="en-US" smtClean="0"/>
              <a:t>2011/4/19</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355C65-AEFB-4843-9192-FD9CC9463AE2}"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fi-taipei.org/"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hyperlink" Target="http://www.ora.nsysu.edu.tw/FT-FoS/FTFoS2010.htm" TargetMode="External"/><Relationship Id="rId2" Type="http://schemas.openxmlformats.org/officeDocument/2006/relationships/hyperlink" Target="http://www.sciencefrontiers.fr/?lang=en" TargetMode="Externa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en.ird.fr/the-ird" TargetMode="External"/><Relationship Id="rId7" Type="http://schemas.openxmlformats.org/officeDocument/2006/relationships/image" Target="../media/image57.jpeg"/><Relationship Id="rId2" Type="http://schemas.openxmlformats.org/officeDocument/2006/relationships/hyperlink" Target="http://www.cirad.fr/en" TargetMode="External"/><Relationship Id="rId1" Type="http://schemas.openxmlformats.org/officeDocument/2006/relationships/slideLayout" Target="../slideLayouts/slideLayout2.xml"/><Relationship Id="rId6" Type="http://schemas.openxmlformats.org/officeDocument/2006/relationships/hyperlink" Target="http://www.cemagref.fr/" TargetMode="External"/><Relationship Id="rId11" Type="http://schemas.openxmlformats.org/officeDocument/2006/relationships/image" Target="../media/image61.png"/><Relationship Id="rId5" Type="http://schemas.openxmlformats.org/officeDocument/2006/relationships/hyperlink" Target="http://wwz.ifremer.fr/institut_eng" TargetMode="External"/><Relationship Id="rId10" Type="http://schemas.openxmlformats.org/officeDocument/2006/relationships/image" Target="../media/image60.jpeg"/><Relationship Id="rId4" Type="http://schemas.openxmlformats.org/officeDocument/2006/relationships/hyperlink" Target="http://www.inra.fr/" TargetMode="External"/><Relationship Id="rId9" Type="http://schemas.openxmlformats.org/officeDocument/2006/relationships/image" Target="../media/image59.jpe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taipei.diplo.de/Vertretung/taipei/en/Startseite.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ec.europa.eu/environment/greenweek/" TargetMode="Externa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hyperlink" Target="http://www.oecd.org/document/51/0,3746,en_2649_33713_42110515_1_1_1_1,00.html" TargetMode="External"/><Relationship Id="rId2" Type="http://schemas.openxmlformats.org/officeDocument/2006/relationships/hyperlink" Target="http://www.asef.org/index.php?option=com_programme&amp;task=view&amp;id=17&amp;Itemid=162" TargetMode="Externa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404664"/>
            <a:ext cx="9144000" cy="2232248"/>
          </a:xfrm>
        </p:spPr>
        <p:txBody>
          <a:bodyPr>
            <a:normAutofit/>
          </a:bodyPr>
          <a:lstStyle/>
          <a:p>
            <a:pPr algn="ctr"/>
            <a:r>
              <a:rPr lang="en-US" altLang="zh-TW" sz="3200" dirty="0" smtClean="0"/>
              <a:t>EU involvement </a:t>
            </a:r>
            <a:r>
              <a:rPr lang="en-US" altLang="zh-TW" sz="3200" dirty="0" smtClean="0"/>
              <a:t>in </a:t>
            </a:r>
            <a:r>
              <a:rPr lang="en-US" altLang="zh-TW" sz="3200" dirty="0" smtClean="0"/>
              <a:t>sustainable environment: </a:t>
            </a:r>
            <a:r>
              <a:rPr lang="en-US" altLang="zh-TW" sz="3200" dirty="0" smtClean="0"/>
              <a:t/>
            </a:r>
            <a:br>
              <a:rPr lang="en-US" altLang="zh-TW" sz="3200" dirty="0" smtClean="0"/>
            </a:br>
            <a:r>
              <a:rPr lang="zh-TW" altLang="zh-TW" sz="3600" dirty="0" smtClean="0"/>
              <a:t/>
            </a:r>
            <a:br>
              <a:rPr lang="zh-TW" altLang="zh-TW" sz="3600" dirty="0" smtClean="0"/>
            </a:br>
            <a:r>
              <a:rPr lang="en-US" altLang="zh-TW" sz="2800" b="0" i="1" dirty="0" smtClean="0"/>
              <a:t>Policy, implementation and cooperation opportunities for Taiwan</a:t>
            </a:r>
            <a:endParaRPr lang="zh-TW" altLang="en-US" sz="2800" b="0" i="1" dirty="0"/>
          </a:p>
        </p:txBody>
      </p:sp>
      <p:sp>
        <p:nvSpPr>
          <p:cNvPr id="3" name="副標題 2"/>
          <p:cNvSpPr>
            <a:spLocks noGrp="1"/>
          </p:cNvSpPr>
          <p:nvPr>
            <p:ph type="subTitle" idx="1"/>
          </p:nvPr>
        </p:nvSpPr>
        <p:spPr>
          <a:xfrm>
            <a:off x="685800" y="3356992"/>
            <a:ext cx="7772400" cy="1728191"/>
          </a:xfrm>
        </p:spPr>
        <p:txBody>
          <a:bodyPr>
            <a:normAutofit/>
          </a:bodyPr>
          <a:lstStyle/>
          <a:p>
            <a:r>
              <a:rPr lang="en-US" altLang="zh-TW" sz="2200" b="1" dirty="0" smtClean="0"/>
              <a:t>Vincent </a:t>
            </a:r>
            <a:r>
              <a:rPr lang="en-US" altLang="zh-TW" sz="2200" b="1" dirty="0" err="1" smtClean="0"/>
              <a:t>Rollet</a:t>
            </a:r>
            <a:r>
              <a:rPr lang="en-US" altLang="zh-TW" sz="2200" b="1" dirty="0" smtClean="0"/>
              <a:t> (</a:t>
            </a:r>
            <a:r>
              <a:rPr lang="zh-TW" altLang="en-US" sz="2200" b="1" dirty="0" smtClean="0"/>
              <a:t>羅文笙</a:t>
            </a:r>
            <a:r>
              <a:rPr lang="en-US" altLang="zh-TW" sz="2200" b="1" dirty="0" smtClean="0"/>
              <a:t>), PhD</a:t>
            </a:r>
          </a:p>
          <a:p>
            <a:endParaRPr lang="en-US" altLang="zh-TW" dirty="0" smtClean="0"/>
          </a:p>
          <a:p>
            <a:r>
              <a:rPr lang="en-US" altLang="zh-TW" sz="1200" dirty="0" smtClean="0"/>
              <a:t>2011 Jade Mountain Forum on Sustainable Environment</a:t>
            </a:r>
          </a:p>
          <a:p>
            <a:r>
              <a:rPr lang="en-US" altLang="zh-TW" sz="1200" dirty="0" smtClean="0"/>
              <a:t>2011</a:t>
            </a:r>
            <a:r>
              <a:rPr lang="zh-TW" altLang="en-US" sz="1200" dirty="0" smtClean="0"/>
              <a:t>年玉山永續環境論壇</a:t>
            </a:r>
            <a:endParaRPr lang="en-US" altLang="zh-TW" sz="1200" dirty="0" smtClean="0"/>
          </a:p>
          <a:p>
            <a:endParaRPr lang="en-US" altLang="zh-TW" sz="1500" dirty="0" smtClean="0"/>
          </a:p>
        </p:txBody>
      </p:sp>
      <p:pic>
        <p:nvPicPr>
          <p:cNvPr id="7170" name="Picture 2" descr="C:\Documents and Settings\user\My Documents\My Pictures\imagesCAQRLY8W.jpg"/>
          <p:cNvPicPr>
            <a:picLocks noChangeAspect="1" noChangeArrowheads="1"/>
          </p:cNvPicPr>
          <p:nvPr/>
        </p:nvPicPr>
        <p:blipFill>
          <a:blip r:embed="rId2" cstate="print"/>
          <a:srcRect/>
          <a:stretch>
            <a:fillRect/>
          </a:stretch>
        </p:blipFill>
        <p:spPr bwMode="auto">
          <a:xfrm>
            <a:off x="251520" y="3068960"/>
            <a:ext cx="1448632" cy="1584176"/>
          </a:xfrm>
          <a:prstGeom prst="rect">
            <a:avLst/>
          </a:prstGeom>
          <a:noFill/>
        </p:spPr>
      </p:pic>
      <p:pic>
        <p:nvPicPr>
          <p:cNvPr id="7171" name="Picture 3" descr="C:\Documents and Settings\user\My Documents\My Pictures\32233.jpg"/>
          <p:cNvPicPr>
            <a:picLocks noChangeAspect="1" noChangeArrowheads="1"/>
          </p:cNvPicPr>
          <p:nvPr/>
        </p:nvPicPr>
        <p:blipFill>
          <a:blip r:embed="rId3" cstate="print"/>
          <a:srcRect/>
          <a:stretch>
            <a:fillRect/>
          </a:stretch>
        </p:blipFill>
        <p:spPr bwMode="auto">
          <a:xfrm>
            <a:off x="1763688" y="3068960"/>
            <a:ext cx="1389196" cy="1587653"/>
          </a:xfrm>
          <a:prstGeom prst="rect">
            <a:avLst/>
          </a:prstGeom>
          <a:noFill/>
        </p:spPr>
      </p:pic>
      <p:pic>
        <p:nvPicPr>
          <p:cNvPr id="7172" name="Picture 4" descr="C:\Documents and Settings\user\My Documents\My Pictures\imagesCAIC6RDA.jpg"/>
          <p:cNvPicPr>
            <a:picLocks noChangeAspect="1" noChangeArrowheads="1"/>
          </p:cNvPicPr>
          <p:nvPr/>
        </p:nvPicPr>
        <p:blipFill>
          <a:blip r:embed="rId4" cstate="print"/>
          <a:srcRect/>
          <a:stretch>
            <a:fillRect/>
          </a:stretch>
        </p:blipFill>
        <p:spPr bwMode="auto">
          <a:xfrm>
            <a:off x="251520" y="5445224"/>
            <a:ext cx="2880320" cy="1190209"/>
          </a:xfrm>
          <a:prstGeom prst="rect">
            <a:avLst/>
          </a:prstGeom>
          <a:noFill/>
        </p:spPr>
      </p:pic>
      <p:sp>
        <p:nvSpPr>
          <p:cNvPr id="8" name="副標題 2"/>
          <p:cNvSpPr txBox="1">
            <a:spLocks/>
          </p:cNvSpPr>
          <p:nvPr/>
        </p:nvSpPr>
        <p:spPr>
          <a:xfrm>
            <a:off x="3347864" y="5805264"/>
            <a:ext cx="5400600" cy="1728191"/>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altLang="zh-TW" sz="1500" b="0" i="0" u="none" strike="noStrike" kern="1200" cap="none" spc="0" normalizeH="0" baseline="0" noProof="0" dirty="0" smtClean="0">
              <a:ln>
                <a:noFill/>
              </a:ln>
              <a:solidFill>
                <a:schemeClr val="tx2"/>
              </a:solidFill>
              <a:effectLst/>
              <a:uLnTx/>
              <a:uFillTx/>
              <a:latin typeface="+mn-lt"/>
              <a:ea typeface="+mn-ea"/>
              <a:cs typeface="+mn-cs"/>
            </a:endParaRP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altLang="zh-TW" sz="1500" b="1" i="0" u="none" strike="noStrike" kern="1200" cap="none" spc="0" normalizeH="0" baseline="0" noProof="0" dirty="0" smtClean="0">
                <a:ln>
                  <a:noFill/>
                </a:ln>
                <a:solidFill>
                  <a:srgbClr val="BEE395"/>
                </a:solidFill>
                <a:effectLst/>
                <a:uLnTx/>
                <a:uFillTx/>
                <a:latin typeface="+mn-lt"/>
                <a:ea typeface="+mn-ea"/>
                <a:cs typeface="+mn-cs"/>
              </a:rPr>
              <a:t>National Cheng-Kung University, Tainan, 21 April 2011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332656"/>
            <a:ext cx="8229600" cy="5674635"/>
          </a:xfrm>
        </p:spPr>
        <p:txBody>
          <a:bodyPr/>
          <a:lstStyle/>
          <a:p>
            <a:pPr lvl="0">
              <a:buFontTx/>
              <a:buChar char="-"/>
            </a:pPr>
            <a:r>
              <a:rPr lang="en-US" altLang="zh-TW" sz="1900" dirty="0" smtClean="0">
                <a:solidFill>
                  <a:schemeClr val="tx1">
                    <a:lumMod val="95000"/>
                    <a:lumOff val="5000"/>
                  </a:schemeClr>
                </a:solidFill>
              </a:rPr>
              <a:t>E</a:t>
            </a:r>
            <a:r>
              <a:rPr lang="zh-TW" altLang="zh-TW" sz="1900" dirty="0" smtClean="0">
                <a:solidFill>
                  <a:schemeClr val="tx1">
                    <a:lumMod val="95000"/>
                    <a:lumOff val="5000"/>
                  </a:schemeClr>
                </a:solidFill>
              </a:rPr>
              <a:t>stablishment </a:t>
            </a:r>
            <a:r>
              <a:rPr lang="zh-TW" altLang="zh-TW" sz="1900" dirty="0" smtClean="0">
                <a:solidFill>
                  <a:schemeClr val="tx1">
                    <a:lumMod val="95000"/>
                    <a:lumOff val="5000"/>
                  </a:schemeClr>
                </a:solidFill>
              </a:rPr>
              <a:t>of an </a:t>
            </a:r>
            <a:r>
              <a:rPr lang="zh-TW" altLang="zh-TW" sz="1900" b="1" dirty="0" smtClean="0">
                <a:solidFill>
                  <a:schemeClr val="tx1">
                    <a:lumMod val="95000"/>
                    <a:lumOff val="5000"/>
                  </a:schemeClr>
                </a:solidFill>
              </a:rPr>
              <a:t>EU-wid</a:t>
            </a:r>
            <a:r>
              <a:rPr lang="zh-TW" altLang="zh-TW" sz="1900" b="1" dirty="0" smtClean="0">
                <a:solidFill>
                  <a:schemeClr val="tx1">
                    <a:lumMod val="95000"/>
                    <a:lumOff val="5000"/>
                  </a:schemeClr>
                </a:solidFill>
              </a:rPr>
              <a:t>e</a:t>
            </a:r>
            <a:r>
              <a:rPr lang="en-US" altLang="zh-TW" sz="1900" b="1" dirty="0" smtClean="0">
                <a:solidFill>
                  <a:schemeClr val="tx1">
                    <a:lumMod val="95000"/>
                    <a:lumOff val="5000"/>
                  </a:schemeClr>
                </a:solidFill>
              </a:rPr>
              <a:t> emissions trading scheme (ETS)</a:t>
            </a:r>
            <a:r>
              <a:rPr lang="zh-TW" altLang="zh-TW" sz="1900" b="1" dirty="0" smtClean="0">
                <a:solidFill>
                  <a:schemeClr val="tx1">
                    <a:lumMod val="95000"/>
                    <a:lumOff val="5000"/>
                  </a:schemeClr>
                </a:solidFill>
              </a:rPr>
              <a:t> </a:t>
            </a:r>
            <a:r>
              <a:rPr lang="zh-TW" altLang="zh-TW" sz="1900" dirty="0" smtClean="0">
                <a:solidFill>
                  <a:schemeClr val="tx1">
                    <a:lumMod val="95000"/>
                    <a:lumOff val="5000"/>
                  </a:schemeClr>
                </a:solidFill>
              </a:rPr>
              <a:t>since </a:t>
            </a:r>
            <a:r>
              <a:rPr lang="zh-TW" altLang="zh-TW" sz="1900" dirty="0" smtClean="0">
                <a:solidFill>
                  <a:schemeClr val="tx1">
                    <a:lumMod val="95000"/>
                    <a:lumOff val="5000"/>
                  </a:schemeClr>
                </a:solidFill>
              </a:rPr>
              <a:t>2005. </a:t>
            </a:r>
            <a:endParaRPr lang="en-US" altLang="zh-TW" sz="1900" dirty="0" smtClean="0">
              <a:solidFill>
                <a:schemeClr val="tx1">
                  <a:lumMod val="95000"/>
                  <a:lumOff val="5000"/>
                </a:schemeClr>
              </a:solidFill>
            </a:endParaRPr>
          </a:p>
          <a:p>
            <a:pPr lvl="0">
              <a:buFontTx/>
              <a:buChar char="-"/>
            </a:pPr>
            <a:endParaRPr lang="en-US" altLang="zh-TW" sz="2000" dirty="0" smtClean="0">
              <a:solidFill>
                <a:schemeClr val="tx1">
                  <a:lumMod val="95000"/>
                  <a:lumOff val="5000"/>
                </a:schemeClr>
              </a:solidFill>
            </a:endParaRPr>
          </a:p>
          <a:p>
            <a:pPr lvl="0">
              <a:buNone/>
            </a:pPr>
            <a:r>
              <a:rPr lang="en-US" altLang="zh-TW" sz="1600" dirty="0" smtClean="0">
                <a:solidFill>
                  <a:schemeClr val="bg2">
                    <a:lumMod val="50000"/>
                  </a:schemeClr>
                </a:solidFill>
              </a:rPr>
              <a:t>+</a:t>
            </a:r>
            <a:r>
              <a:rPr lang="en-US" altLang="zh-TW" sz="1600" b="1" dirty="0" smtClean="0"/>
              <a:t> </a:t>
            </a:r>
            <a:r>
              <a:rPr lang="zh-TW" altLang="zh-TW" sz="1600" dirty="0" smtClean="0"/>
              <a:t>EU </a:t>
            </a:r>
            <a:r>
              <a:rPr lang="zh-TW" altLang="zh-TW" sz="1600" dirty="0" smtClean="0"/>
              <a:t>ETS works on the </a:t>
            </a:r>
            <a:r>
              <a:rPr lang="zh-TW" altLang="zh-TW" sz="1600" b="1" dirty="0" smtClean="0"/>
              <a:t>"cap and trade</a:t>
            </a:r>
            <a:r>
              <a:rPr lang="zh-TW" altLang="zh-TW" sz="1600" dirty="0" smtClean="0"/>
              <a:t>" </a:t>
            </a:r>
            <a:r>
              <a:rPr lang="zh-TW" altLang="zh-TW" sz="1600" dirty="0" smtClean="0"/>
              <a:t>principle</a:t>
            </a:r>
            <a:endParaRPr lang="en-US" altLang="zh-TW" sz="1600" dirty="0" smtClean="0"/>
          </a:p>
          <a:p>
            <a:pPr lvl="0">
              <a:buNone/>
            </a:pPr>
            <a:endParaRPr lang="en-US" altLang="zh-TW" sz="1600" dirty="0" smtClean="0"/>
          </a:p>
          <a:p>
            <a:pPr lvl="0">
              <a:buNone/>
            </a:pPr>
            <a:endParaRPr lang="en-US" altLang="zh-TW" sz="1600" dirty="0" smtClean="0"/>
          </a:p>
          <a:p>
            <a:pPr lvl="0">
              <a:buNone/>
            </a:pPr>
            <a:endParaRPr lang="en-US" altLang="zh-TW" sz="1600" dirty="0" smtClean="0"/>
          </a:p>
          <a:p>
            <a:pPr lvl="0">
              <a:buNone/>
            </a:pPr>
            <a:endParaRPr lang="en-US" altLang="zh-TW" sz="1600" dirty="0" smtClean="0"/>
          </a:p>
          <a:p>
            <a:pPr lvl="0">
              <a:buNone/>
            </a:pPr>
            <a:endParaRPr lang="en-US" altLang="zh-TW" sz="1600" dirty="0" smtClean="0"/>
          </a:p>
          <a:p>
            <a:pPr lvl="0">
              <a:buNone/>
            </a:pPr>
            <a:endParaRPr lang="en-US" altLang="zh-TW" sz="1600" dirty="0" smtClean="0"/>
          </a:p>
          <a:p>
            <a:pPr lvl="0">
              <a:buNone/>
            </a:pPr>
            <a:endParaRPr lang="en-US" altLang="zh-TW" sz="1600" dirty="0" smtClean="0"/>
          </a:p>
          <a:p>
            <a:pPr lvl="0">
              <a:buNone/>
            </a:pPr>
            <a:endParaRPr lang="en-US" altLang="zh-TW" sz="1600" dirty="0" smtClean="0"/>
          </a:p>
          <a:p>
            <a:pPr lvl="0">
              <a:buNone/>
            </a:pPr>
            <a:r>
              <a:rPr lang="en-US" altLang="zh-TW" sz="1600" dirty="0" smtClean="0">
                <a:solidFill>
                  <a:schemeClr val="bg2">
                    <a:lumMod val="50000"/>
                  </a:schemeClr>
                </a:solidFill>
              </a:rPr>
              <a:t>+</a:t>
            </a:r>
            <a:r>
              <a:rPr lang="en-US" altLang="zh-TW" sz="1600" dirty="0" smtClean="0"/>
              <a:t> </a:t>
            </a:r>
            <a:r>
              <a:rPr lang="zh-TW" altLang="zh-TW" sz="1600" dirty="0" smtClean="0"/>
              <a:t>Today, </a:t>
            </a:r>
            <a:r>
              <a:rPr lang="zh-TW" altLang="zh-TW" sz="1600" dirty="0" smtClean="0"/>
              <a:t>the EU ETS covers some </a:t>
            </a:r>
            <a:r>
              <a:rPr lang="zh-TW" altLang="zh-TW" sz="1600" b="1" dirty="0" smtClean="0"/>
              <a:t>11,000 power stations and industrial plants in 30 countries</a:t>
            </a:r>
            <a:r>
              <a:rPr lang="zh-TW" altLang="zh-TW" sz="1600" dirty="0" smtClean="0"/>
              <a:t> (the 27 EU Member States plus Iceland, Liechtenstein and Norway)</a:t>
            </a:r>
            <a:r>
              <a:rPr lang="zh-TW" altLang="zh-TW" sz="1600" dirty="0" smtClean="0"/>
              <a:t>.</a:t>
            </a:r>
            <a:endParaRPr lang="en-US" altLang="zh-TW" sz="1600" dirty="0" smtClean="0"/>
          </a:p>
          <a:p>
            <a:pPr lvl="0">
              <a:buNone/>
            </a:pPr>
            <a:endParaRPr lang="en-US" altLang="zh-TW" sz="1600" dirty="0" smtClean="0"/>
          </a:p>
          <a:p>
            <a:pPr lvl="0">
              <a:buNone/>
            </a:pPr>
            <a:r>
              <a:rPr lang="en-US" altLang="zh-TW" sz="1600" dirty="0" smtClean="0">
                <a:solidFill>
                  <a:schemeClr val="bg2">
                    <a:lumMod val="50000"/>
                  </a:schemeClr>
                </a:solidFill>
              </a:rPr>
              <a:t>+</a:t>
            </a:r>
            <a:r>
              <a:rPr lang="en-US" altLang="zh-TW" sz="1600" dirty="0" smtClean="0"/>
              <a:t> </a:t>
            </a:r>
            <a:r>
              <a:rPr lang="zh-TW" altLang="zh-TW" sz="1600" b="1" dirty="0" smtClean="0"/>
              <a:t>Airlines</a:t>
            </a:r>
            <a:r>
              <a:rPr lang="zh-TW" altLang="zh-TW" sz="1600" dirty="0" smtClean="0"/>
              <a:t> </a:t>
            </a:r>
            <a:r>
              <a:rPr lang="zh-TW" altLang="zh-TW" sz="1600" dirty="0" smtClean="0"/>
              <a:t>will join the scheme in 2012. The EU ETS will be further expanded to the </a:t>
            </a:r>
            <a:r>
              <a:rPr lang="zh-TW" altLang="zh-TW" sz="1600" b="1" dirty="0" smtClean="0"/>
              <a:t>petrochemicals, ammonia and aluminium industries </a:t>
            </a:r>
            <a:r>
              <a:rPr lang="zh-TW" altLang="zh-TW" sz="1600" dirty="0" smtClean="0"/>
              <a:t>and to additional gases in 2013.</a:t>
            </a:r>
            <a:endParaRPr lang="en-US" altLang="zh-TW" sz="1600" dirty="0" smtClean="0">
              <a:solidFill>
                <a:schemeClr val="tx1">
                  <a:lumMod val="95000"/>
                  <a:lumOff val="5000"/>
                </a:schemeClr>
              </a:solidFill>
            </a:endParaRPr>
          </a:p>
          <a:p>
            <a:pPr lvl="0">
              <a:buFontTx/>
              <a:buChar char="-"/>
            </a:pPr>
            <a:endParaRPr lang="zh-TW" altLang="zh-TW" dirty="0" smtClean="0"/>
          </a:p>
          <a:p>
            <a:pPr>
              <a:buNone/>
            </a:pPr>
            <a:endParaRPr lang="zh-TW" altLang="en-US" dirty="0"/>
          </a:p>
        </p:txBody>
      </p:sp>
      <p:pic>
        <p:nvPicPr>
          <p:cNvPr id="15362" name="Picture 2" descr="C:\Documents and Settings\user\My Documents\My Pictures\cap-and-Trade-300x219.jpg"/>
          <p:cNvPicPr>
            <a:picLocks noChangeAspect="1" noChangeArrowheads="1"/>
          </p:cNvPicPr>
          <p:nvPr/>
        </p:nvPicPr>
        <p:blipFill>
          <a:blip r:embed="rId2" cstate="print"/>
          <a:srcRect/>
          <a:stretch>
            <a:fillRect/>
          </a:stretch>
        </p:blipFill>
        <p:spPr bwMode="auto">
          <a:xfrm>
            <a:off x="3131840" y="1700808"/>
            <a:ext cx="3744416" cy="2160240"/>
          </a:xfrm>
          <a:prstGeom prst="rect">
            <a:avLst/>
          </a:prstGeom>
          <a:noFill/>
        </p:spPr>
      </p:pic>
      <p:pic>
        <p:nvPicPr>
          <p:cNvPr id="8" name="Picture 2" descr="C:\Documents and Settings\user\My Documents\My Pictures\weerr.bmp"/>
          <p:cNvPicPr>
            <a:picLocks noChangeAspect="1" noChangeArrowheads="1"/>
          </p:cNvPicPr>
          <p:nvPr/>
        </p:nvPicPr>
        <p:blipFill>
          <a:blip r:embed="rId3" cstate="print"/>
          <a:srcRect/>
          <a:stretch>
            <a:fillRect/>
          </a:stretch>
        </p:blipFill>
        <p:spPr bwMode="auto">
          <a:xfrm>
            <a:off x="827584" y="1916832"/>
            <a:ext cx="1728192" cy="1800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548680"/>
            <a:ext cx="8229600" cy="1008112"/>
          </a:xfrm>
        </p:spPr>
        <p:txBody>
          <a:bodyPr>
            <a:normAutofit fontScale="90000"/>
          </a:bodyPr>
          <a:lstStyle/>
          <a:p>
            <a:pPr algn="ctr"/>
            <a:r>
              <a:rPr lang="en-US" altLang="zh-TW" sz="3300" dirty="0" smtClean="0">
                <a:solidFill>
                  <a:srgbClr val="00B050"/>
                </a:solidFill>
              </a:rPr>
              <a:t>Protecting Europe’s fragile nature and biodiversity</a:t>
            </a:r>
            <a:r>
              <a:rPr lang="zh-TW" altLang="zh-TW" dirty="0" smtClean="0"/>
              <a:t/>
            </a:r>
            <a:br>
              <a:rPr lang="zh-TW" altLang="zh-TW" dirty="0" smtClean="0"/>
            </a:br>
            <a:endParaRPr lang="zh-TW" altLang="en-US" dirty="0"/>
          </a:p>
        </p:txBody>
      </p:sp>
      <p:pic>
        <p:nvPicPr>
          <p:cNvPr id="16386" name="Picture 2" descr="C:\Documents and Settings\user\My Documents\My Pictures\adada.bmp"/>
          <p:cNvPicPr>
            <a:picLocks noGrp="1" noChangeAspect="1" noChangeArrowheads="1"/>
          </p:cNvPicPr>
          <p:nvPr>
            <p:ph idx="1"/>
          </p:nvPr>
        </p:nvPicPr>
        <p:blipFill>
          <a:blip r:embed="rId2" cstate="print"/>
          <a:srcRect/>
          <a:stretch>
            <a:fillRect/>
          </a:stretch>
        </p:blipFill>
        <p:spPr bwMode="auto">
          <a:xfrm>
            <a:off x="395536" y="2204864"/>
            <a:ext cx="2232248" cy="3397433"/>
          </a:xfrm>
          <a:prstGeom prst="rect">
            <a:avLst/>
          </a:prstGeom>
          <a:noFill/>
        </p:spPr>
      </p:pic>
      <p:pic>
        <p:nvPicPr>
          <p:cNvPr id="16387" name="Picture 3" descr="C:\Documents and Settings\user\My Documents\My Pictures\adadadasd.bmp"/>
          <p:cNvPicPr>
            <a:picLocks noChangeAspect="1" noChangeArrowheads="1"/>
          </p:cNvPicPr>
          <p:nvPr/>
        </p:nvPicPr>
        <p:blipFill>
          <a:blip r:embed="rId3" cstate="print"/>
          <a:srcRect/>
          <a:stretch>
            <a:fillRect/>
          </a:stretch>
        </p:blipFill>
        <p:spPr bwMode="auto">
          <a:xfrm>
            <a:off x="5868144" y="1484784"/>
            <a:ext cx="2628900" cy="1743075"/>
          </a:xfrm>
          <a:prstGeom prst="rect">
            <a:avLst/>
          </a:prstGeom>
          <a:noFill/>
        </p:spPr>
      </p:pic>
      <p:pic>
        <p:nvPicPr>
          <p:cNvPr id="16388" name="Picture 4" descr="C:\Documents and Settings\user\My Documents\My Pictures\imagesCAOVLG3Z.jpg"/>
          <p:cNvPicPr>
            <a:picLocks noChangeAspect="1" noChangeArrowheads="1"/>
          </p:cNvPicPr>
          <p:nvPr/>
        </p:nvPicPr>
        <p:blipFill>
          <a:blip r:embed="rId4" cstate="print"/>
          <a:srcRect/>
          <a:stretch>
            <a:fillRect/>
          </a:stretch>
        </p:blipFill>
        <p:spPr bwMode="auto">
          <a:xfrm>
            <a:off x="3059832" y="4293096"/>
            <a:ext cx="2495550" cy="1828800"/>
          </a:xfrm>
          <a:prstGeom prst="rect">
            <a:avLst/>
          </a:prstGeom>
          <a:noFill/>
        </p:spPr>
      </p:pic>
      <p:pic>
        <p:nvPicPr>
          <p:cNvPr id="16389" name="Picture 5" descr="C:\Documents and Settings\user\My Documents\My Pictures\imagesCAO6ETYZ.jpg"/>
          <p:cNvPicPr>
            <a:picLocks noChangeAspect="1" noChangeArrowheads="1"/>
          </p:cNvPicPr>
          <p:nvPr/>
        </p:nvPicPr>
        <p:blipFill>
          <a:blip r:embed="rId5" cstate="print"/>
          <a:srcRect/>
          <a:stretch>
            <a:fillRect/>
          </a:stretch>
        </p:blipFill>
        <p:spPr bwMode="auto">
          <a:xfrm>
            <a:off x="5868144" y="3789040"/>
            <a:ext cx="2790056" cy="1728192"/>
          </a:xfrm>
          <a:prstGeom prst="rect">
            <a:avLst/>
          </a:prstGeom>
          <a:noFill/>
        </p:spPr>
      </p:pic>
      <p:pic>
        <p:nvPicPr>
          <p:cNvPr id="16390" name="Picture 6" descr="C:\Documents and Settings\user\My Documents\My Pictures\imagesCARPT11L.jpg"/>
          <p:cNvPicPr>
            <a:picLocks noChangeAspect="1" noChangeArrowheads="1"/>
          </p:cNvPicPr>
          <p:nvPr/>
        </p:nvPicPr>
        <p:blipFill>
          <a:blip r:embed="rId6" cstate="print"/>
          <a:srcRect/>
          <a:stretch>
            <a:fillRect/>
          </a:stretch>
        </p:blipFill>
        <p:spPr bwMode="auto">
          <a:xfrm>
            <a:off x="3059832" y="1772816"/>
            <a:ext cx="2552700" cy="17907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9"/>
            <a:ext cx="8229600" cy="3672408"/>
          </a:xfrm>
        </p:spPr>
        <p:txBody>
          <a:bodyPr>
            <a:normAutofit/>
          </a:bodyPr>
          <a:lstStyle/>
          <a:p>
            <a:r>
              <a:rPr lang="zh-TW" altLang="zh-TW" sz="2000" b="1" dirty="0" smtClean="0">
                <a:solidFill>
                  <a:srgbClr val="C00000"/>
                </a:solidFill>
              </a:rPr>
              <a:t>Biodiversity</a:t>
            </a:r>
            <a:endParaRPr lang="en-US" altLang="zh-TW" sz="2000" b="1" dirty="0" smtClean="0">
              <a:solidFill>
                <a:srgbClr val="C00000"/>
              </a:solidFill>
            </a:endParaRPr>
          </a:p>
          <a:p>
            <a:pPr>
              <a:buNone/>
            </a:pPr>
            <a:endParaRPr lang="zh-TW" altLang="zh-TW" dirty="0" smtClean="0"/>
          </a:p>
          <a:p>
            <a:pPr>
              <a:buFontTx/>
              <a:buChar char="-"/>
            </a:pPr>
            <a:r>
              <a:rPr lang="en-US" altLang="zh-TW" sz="1900" dirty="0" smtClean="0"/>
              <a:t>The </a:t>
            </a:r>
            <a:r>
              <a:rPr lang="en-US" altLang="zh-TW" sz="1900" dirty="0" smtClean="0"/>
              <a:t>EU is committed to </a:t>
            </a:r>
            <a:r>
              <a:rPr lang="en-US" altLang="zh-TW" sz="1900" dirty="0" smtClean="0"/>
              <a:t>the protection </a:t>
            </a:r>
            <a:r>
              <a:rPr lang="en-US" altLang="zh-TW" sz="1900" dirty="0" smtClean="0"/>
              <a:t>of </a:t>
            </a:r>
            <a:r>
              <a:rPr lang="en-US" altLang="zh-TW" sz="1900" dirty="0" smtClean="0"/>
              <a:t>biodiversity</a:t>
            </a:r>
            <a:r>
              <a:rPr lang="en-US" altLang="zh-TW" sz="1900" dirty="0" smtClean="0"/>
              <a:t> </a:t>
            </a:r>
            <a:r>
              <a:rPr lang="en-US" altLang="zh-TW" sz="1900" dirty="0" smtClean="0"/>
              <a:t>and </a:t>
            </a:r>
            <a:r>
              <a:rPr lang="en-US" altLang="zh-TW" sz="1900" dirty="0" smtClean="0"/>
              <a:t>to halting biodiversity loss within the EU by </a:t>
            </a:r>
            <a:r>
              <a:rPr lang="en-US" altLang="zh-TW" sz="1900" dirty="0" smtClean="0"/>
              <a:t>2020</a:t>
            </a:r>
          </a:p>
          <a:p>
            <a:pPr>
              <a:buFontTx/>
              <a:buChar char="-"/>
            </a:pPr>
            <a:endParaRPr lang="en-US" altLang="zh-TW" sz="1900" dirty="0" smtClean="0"/>
          </a:p>
          <a:p>
            <a:pPr>
              <a:buFontTx/>
              <a:buChar char="-"/>
            </a:pPr>
            <a:r>
              <a:rPr lang="en-US" altLang="zh-TW" sz="1900" b="1" i="1" dirty="0" err="1" smtClean="0"/>
              <a:t>Natura</a:t>
            </a:r>
            <a:r>
              <a:rPr lang="en-US" altLang="zh-TW" sz="1900" b="1" i="1" dirty="0" smtClean="0"/>
              <a:t> 2000</a:t>
            </a:r>
            <a:r>
              <a:rPr lang="en-US" altLang="zh-TW" sz="1900" dirty="0" smtClean="0"/>
              <a:t>: Network </a:t>
            </a:r>
            <a:r>
              <a:rPr lang="en-US" altLang="zh-TW" sz="1900" dirty="0" smtClean="0"/>
              <a:t>of 26.000 protected areas in all the Member States and an area of more than 750.000 km2, which is 18% of the EU’s land area</a:t>
            </a:r>
            <a:endParaRPr lang="en-US" altLang="zh-TW" sz="1900" dirty="0" smtClean="0"/>
          </a:p>
          <a:p>
            <a:pPr>
              <a:buFontTx/>
              <a:buChar char="-"/>
            </a:pPr>
            <a:endParaRPr lang="zh-TW" altLang="zh-TW" dirty="0" smtClean="0"/>
          </a:p>
          <a:p>
            <a:endParaRPr lang="zh-TW" altLang="en-US" dirty="0"/>
          </a:p>
        </p:txBody>
      </p:sp>
      <p:sp>
        <p:nvSpPr>
          <p:cNvPr id="3" name="標題 2"/>
          <p:cNvSpPr>
            <a:spLocks noGrp="1"/>
          </p:cNvSpPr>
          <p:nvPr>
            <p:ph type="title"/>
          </p:nvPr>
        </p:nvSpPr>
        <p:spPr>
          <a:xfrm>
            <a:off x="457200" y="476672"/>
            <a:ext cx="8229600" cy="792088"/>
          </a:xfrm>
        </p:spPr>
        <p:txBody>
          <a:bodyPr>
            <a:normAutofit fontScale="90000"/>
          </a:bodyPr>
          <a:lstStyle/>
          <a:p>
            <a:r>
              <a:rPr lang="zh-TW" altLang="zh-TW" sz="2200" dirty="0" smtClean="0">
                <a:solidFill>
                  <a:schemeClr val="bg2">
                    <a:lumMod val="50000"/>
                  </a:schemeClr>
                </a:solidFill>
              </a:rPr>
              <a:t>3 thematic areas: </a:t>
            </a:r>
            <a:r>
              <a:rPr lang="en-US" altLang="zh-TW" sz="2200" dirty="0" smtClean="0">
                <a:solidFill>
                  <a:schemeClr val="bg2">
                    <a:lumMod val="50000"/>
                  </a:schemeClr>
                </a:solidFill>
              </a:rPr>
              <a:t>B</a:t>
            </a:r>
            <a:r>
              <a:rPr lang="zh-TW" altLang="zh-TW" sz="2200" dirty="0" smtClean="0">
                <a:solidFill>
                  <a:schemeClr val="bg2">
                    <a:lumMod val="50000"/>
                  </a:schemeClr>
                </a:solidFill>
              </a:rPr>
              <a:t>iodiversity, Air </a:t>
            </a:r>
            <a:r>
              <a:rPr lang="zh-TW" altLang="zh-TW" sz="2200" dirty="0" smtClean="0">
                <a:solidFill>
                  <a:schemeClr val="bg2">
                    <a:lumMod val="50000"/>
                  </a:schemeClr>
                </a:solidFill>
              </a:rPr>
              <a:t>quality </a:t>
            </a:r>
            <a:r>
              <a:rPr lang="en-US" altLang="zh-TW" sz="2200" dirty="0" smtClean="0">
                <a:solidFill>
                  <a:schemeClr val="bg2">
                    <a:lumMod val="50000"/>
                  </a:schemeClr>
                </a:solidFill>
              </a:rPr>
              <a:t>&amp;</a:t>
            </a:r>
            <a:r>
              <a:rPr lang="zh-TW" altLang="zh-TW" sz="2200" dirty="0" smtClean="0">
                <a:solidFill>
                  <a:schemeClr val="bg2">
                    <a:lumMod val="50000"/>
                  </a:schemeClr>
                </a:solidFill>
              </a:rPr>
              <a:t> </a:t>
            </a:r>
            <a:r>
              <a:rPr lang="en-US" altLang="zh-TW" sz="2200" dirty="0" smtClean="0">
                <a:solidFill>
                  <a:schemeClr val="bg2">
                    <a:lumMod val="50000"/>
                  </a:schemeClr>
                </a:solidFill>
              </a:rPr>
              <a:t>C</a:t>
            </a:r>
            <a:r>
              <a:rPr lang="zh-TW" altLang="zh-TW" sz="2200" dirty="0" smtClean="0">
                <a:solidFill>
                  <a:schemeClr val="bg2">
                    <a:lumMod val="50000"/>
                  </a:schemeClr>
                </a:solidFill>
              </a:rPr>
              <a:t>lean </a:t>
            </a:r>
            <a:r>
              <a:rPr lang="zh-TW" altLang="zh-TW" sz="2200" dirty="0" smtClean="0">
                <a:solidFill>
                  <a:schemeClr val="bg2">
                    <a:lumMod val="50000"/>
                  </a:schemeClr>
                </a:solidFill>
              </a:rPr>
              <a:t>water</a:t>
            </a:r>
            <a:r>
              <a:rPr lang="zh-TW" altLang="zh-TW" dirty="0" smtClean="0">
                <a:solidFill>
                  <a:schemeClr val="bg2">
                    <a:lumMod val="50000"/>
                  </a:schemeClr>
                </a:solidFill>
              </a:rPr>
              <a:t/>
            </a:r>
            <a:br>
              <a:rPr lang="zh-TW" altLang="zh-TW" dirty="0" smtClean="0">
                <a:solidFill>
                  <a:schemeClr val="bg2">
                    <a:lumMod val="50000"/>
                  </a:schemeClr>
                </a:solidFill>
              </a:rPr>
            </a:br>
            <a:endParaRPr lang="zh-TW" altLang="en-US" dirty="0">
              <a:solidFill>
                <a:schemeClr val="bg2">
                  <a:lumMod val="50000"/>
                </a:schemeClr>
              </a:solidFill>
            </a:endParaRPr>
          </a:p>
        </p:txBody>
      </p:sp>
      <p:pic>
        <p:nvPicPr>
          <p:cNvPr id="17410" name="Picture 2" descr="C:\Documents and Settings\user\My Documents\My Pictures\imagesCA7T1EH5.jpg"/>
          <p:cNvPicPr>
            <a:picLocks noChangeAspect="1" noChangeArrowheads="1"/>
          </p:cNvPicPr>
          <p:nvPr/>
        </p:nvPicPr>
        <p:blipFill>
          <a:blip r:embed="rId2" cstate="print"/>
          <a:srcRect/>
          <a:stretch>
            <a:fillRect/>
          </a:stretch>
        </p:blipFill>
        <p:spPr bwMode="auto">
          <a:xfrm>
            <a:off x="4283968" y="4293096"/>
            <a:ext cx="2295525" cy="19907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340768"/>
            <a:ext cx="8229600" cy="4248472"/>
          </a:xfrm>
        </p:spPr>
        <p:txBody>
          <a:bodyPr>
            <a:normAutofit lnSpcReduction="10000"/>
          </a:bodyPr>
          <a:lstStyle/>
          <a:p>
            <a:r>
              <a:rPr lang="en-US" altLang="zh-TW" sz="2000" b="1" dirty="0" smtClean="0">
                <a:solidFill>
                  <a:srgbClr val="C00000"/>
                </a:solidFill>
              </a:rPr>
              <a:t>Air </a:t>
            </a:r>
            <a:r>
              <a:rPr lang="en-US" altLang="zh-TW" sz="2000" b="1" dirty="0" smtClean="0">
                <a:solidFill>
                  <a:srgbClr val="C00000"/>
                </a:solidFill>
              </a:rPr>
              <a:t>quality</a:t>
            </a:r>
          </a:p>
          <a:p>
            <a:endParaRPr lang="en-US" altLang="zh-TW" sz="2000" b="1" dirty="0" smtClean="0">
              <a:solidFill>
                <a:srgbClr val="C00000"/>
              </a:solidFill>
            </a:endParaRPr>
          </a:p>
          <a:p>
            <a:pPr>
              <a:buFontTx/>
              <a:buChar char="-"/>
            </a:pPr>
            <a:r>
              <a:rPr lang="en-US" altLang="zh-TW" sz="2000" dirty="0" smtClean="0"/>
              <a:t>S</a:t>
            </a:r>
            <a:r>
              <a:rPr lang="en-US" altLang="zh-TW" sz="2000" dirty="0" smtClean="0"/>
              <a:t>till </a:t>
            </a:r>
            <a:r>
              <a:rPr lang="en-US" altLang="zh-TW" sz="2000" dirty="0" smtClean="0"/>
              <a:t>a major concern for many European </a:t>
            </a:r>
            <a:r>
              <a:rPr lang="en-US" altLang="zh-TW" sz="2000" dirty="0" smtClean="0"/>
              <a:t>citizens</a:t>
            </a:r>
          </a:p>
          <a:p>
            <a:pPr>
              <a:buFontTx/>
              <a:buChar char="-"/>
            </a:pPr>
            <a:endParaRPr lang="en-US" altLang="zh-TW" sz="2000" dirty="0" smtClean="0"/>
          </a:p>
          <a:p>
            <a:pPr>
              <a:buFontTx/>
              <a:buChar char="-"/>
            </a:pPr>
            <a:r>
              <a:rPr lang="en-US" altLang="zh-TW" sz="1800" dirty="0" smtClean="0"/>
              <a:t>“</a:t>
            </a:r>
            <a:r>
              <a:rPr lang="en-US" altLang="zh-TW" sz="1800" i="1" dirty="0" smtClean="0"/>
              <a:t>Urban </a:t>
            </a:r>
            <a:r>
              <a:rPr lang="en-US" altLang="zh-TW" sz="1800" i="1" dirty="0" smtClean="0"/>
              <a:t>air pollution, especially particulate matter, causes</a:t>
            </a:r>
            <a:r>
              <a:rPr lang="en-US" altLang="zh-TW" sz="1800" dirty="0" smtClean="0"/>
              <a:t> </a:t>
            </a:r>
            <a:r>
              <a:rPr lang="en-US" altLang="zh-TW" sz="1800" i="1" dirty="0" smtClean="0"/>
              <a:t>significant health problems throughout the region, reducing the life expectancy of residents of</a:t>
            </a:r>
            <a:r>
              <a:rPr lang="en-US" altLang="zh-TW" sz="1800" dirty="0" smtClean="0"/>
              <a:t> </a:t>
            </a:r>
            <a:r>
              <a:rPr lang="en-US" altLang="zh-TW" sz="1800" i="1" dirty="0" smtClean="0"/>
              <a:t>more polluted areas by over one year</a:t>
            </a:r>
            <a:r>
              <a:rPr lang="en-US" altLang="zh-TW" sz="1800" dirty="0" smtClean="0"/>
              <a:t>”. </a:t>
            </a:r>
            <a:r>
              <a:rPr lang="en-US" altLang="zh-TW" sz="1800" dirty="0" smtClean="0"/>
              <a:t>(WHO)</a:t>
            </a:r>
            <a:endParaRPr lang="en-US" altLang="zh-TW" sz="2000" dirty="0" smtClean="0"/>
          </a:p>
          <a:p>
            <a:pPr>
              <a:buFontTx/>
              <a:buChar char="-"/>
            </a:pPr>
            <a:r>
              <a:rPr lang="en-US" altLang="zh-TW" sz="2000" dirty="0" smtClean="0"/>
              <a:t>I</a:t>
            </a:r>
            <a:r>
              <a:rPr lang="en-US" altLang="zh-TW" sz="2000" dirty="0" smtClean="0"/>
              <a:t>mmediate </a:t>
            </a:r>
            <a:r>
              <a:rPr lang="en-US" altLang="zh-TW" sz="2000" dirty="0" smtClean="0"/>
              <a:t>measures (in 2011) are, e.g</a:t>
            </a:r>
            <a:r>
              <a:rPr lang="en-US" altLang="zh-TW" sz="2000" dirty="0" smtClean="0"/>
              <a:t>.:</a:t>
            </a:r>
          </a:p>
          <a:p>
            <a:pPr>
              <a:buFontTx/>
              <a:buChar char="-"/>
            </a:pPr>
            <a:endParaRPr lang="en-US" altLang="zh-TW" sz="2000" dirty="0" smtClean="0"/>
          </a:p>
          <a:p>
            <a:pPr>
              <a:buNone/>
            </a:pPr>
            <a:r>
              <a:rPr lang="en-US" altLang="zh-TW" sz="2000" dirty="0" smtClean="0"/>
              <a:t>      + Revision </a:t>
            </a:r>
            <a:r>
              <a:rPr lang="en-US" altLang="zh-TW" sz="2000" dirty="0" smtClean="0"/>
              <a:t>of the </a:t>
            </a:r>
            <a:r>
              <a:rPr lang="en-US" altLang="zh-TW" sz="2000" dirty="0" err="1" smtClean="0"/>
              <a:t>sulphur</a:t>
            </a:r>
            <a:r>
              <a:rPr lang="en-US" altLang="zh-TW" sz="2000" dirty="0" smtClean="0"/>
              <a:t> content of bunker </a:t>
            </a:r>
            <a:r>
              <a:rPr lang="en-US" altLang="zh-TW" sz="2000" dirty="0" smtClean="0"/>
              <a:t>fuels</a:t>
            </a:r>
          </a:p>
          <a:p>
            <a:pPr>
              <a:buNone/>
            </a:pPr>
            <a:endParaRPr lang="en-US" altLang="zh-TW" sz="2000" dirty="0" smtClean="0"/>
          </a:p>
          <a:p>
            <a:pPr>
              <a:buNone/>
            </a:pPr>
            <a:r>
              <a:rPr lang="en-US" altLang="zh-TW" sz="2000" dirty="0" smtClean="0"/>
              <a:t>      + Review </a:t>
            </a:r>
            <a:r>
              <a:rPr lang="en-US" altLang="zh-TW" sz="2000" dirty="0" smtClean="0"/>
              <a:t>and further reducing emissions from vehicles and </a:t>
            </a:r>
            <a:r>
              <a:rPr lang="en-US" altLang="zh-TW" sz="2000" dirty="0" smtClean="0"/>
              <a:t> machinery: </a:t>
            </a:r>
            <a:r>
              <a:rPr lang="en-US" altLang="zh-TW" sz="2000" b="1" dirty="0" smtClean="0"/>
              <a:t>Sustainable Urban Mobility Plans</a:t>
            </a:r>
            <a:r>
              <a:rPr lang="en-US" altLang="zh-TW" sz="2000" dirty="0" smtClean="0"/>
              <a:t> </a:t>
            </a:r>
            <a:endParaRPr lang="zh-TW" altLang="zh-TW" sz="2000" dirty="0" smtClean="0"/>
          </a:p>
          <a:p>
            <a:pPr>
              <a:buFontTx/>
              <a:buChar char="-"/>
            </a:pPr>
            <a:endParaRPr lang="en-US" altLang="zh-TW" sz="2000" dirty="0" smtClean="0"/>
          </a:p>
          <a:p>
            <a:pPr>
              <a:buFontTx/>
              <a:buChar char="-"/>
            </a:pPr>
            <a:endParaRPr lang="zh-TW" altLang="zh-TW" sz="2000" dirty="0" smtClean="0"/>
          </a:p>
          <a:p>
            <a:pPr>
              <a:buFontTx/>
              <a:buChar char="-"/>
            </a:pPr>
            <a:endParaRPr lang="zh-TW" altLang="zh-TW" sz="2000" dirty="0" smtClean="0">
              <a:solidFill>
                <a:srgbClr val="C00000"/>
              </a:solidFill>
            </a:endParaRPr>
          </a:p>
        </p:txBody>
      </p:sp>
      <p:pic>
        <p:nvPicPr>
          <p:cNvPr id="18436" name="Picture 4" descr="C:\Documents and Settings\user\My Documents\My Pictures\sdfsdfsf.bmp"/>
          <p:cNvPicPr>
            <a:picLocks noChangeAspect="1" noChangeArrowheads="1"/>
          </p:cNvPicPr>
          <p:nvPr/>
        </p:nvPicPr>
        <p:blipFill>
          <a:blip r:embed="rId2" cstate="print"/>
          <a:srcRect/>
          <a:stretch>
            <a:fillRect/>
          </a:stretch>
        </p:blipFill>
        <p:spPr bwMode="auto">
          <a:xfrm>
            <a:off x="6524625" y="0"/>
            <a:ext cx="2619375" cy="1743075"/>
          </a:xfrm>
          <a:prstGeom prst="rect">
            <a:avLst/>
          </a:prstGeom>
          <a:noFill/>
        </p:spPr>
      </p:pic>
      <p:pic>
        <p:nvPicPr>
          <p:cNvPr id="18438" name="Picture 6" descr="C:\Documents and Settings\user\My Documents\My Pictures\d.jpg"/>
          <p:cNvPicPr>
            <a:picLocks noChangeAspect="1" noChangeArrowheads="1"/>
          </p:cNvPicPr>
          <p:nvPr/>
        </p:nvPicPr>
        <p:blipFill>
          <a:blip r:embed="rId3" cstate="print"/>
          <a:srcRect/>
          <a:stretch>
            <a:fillRect/>
          </a:stretch>
        </p:blipFill>
        <p:spPr bwMode="auto">
          <a:xfrm>
            <a:off x="6516216" y="5301208"/>
            <a:ext cx="1996579" cy="134076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332656"/>
            <a:ext cx="8229600" cy="4464496"/>
          </a:xfrm>
        </p:spPr>
        <p:txBody>
          <a:bodyPr>
            <a:normAutofit fontScale="92500" lnSpcReduction="20000"/>
          </a:bodyPr>
          <a:lstStyle/>
          <a:p>
            <a:r>
              <a:rPr lang="zh-TW" altLang="zh-TW" sz="2000" b="1" dirty="0" smtClean="0">
                <a:solidFill>
                  <a:srgbClr val="C00000"/>
                </a:solidFill>
              </a:rPr>
              <a:t>Clean Water</a:t>
            </a:r>
            <a:endParaRPr lang="en-US" altLang="zh-TW" sz="2000" b="1" dirty="0" smtClean="0">
              <a:solidFill>
                <a:srgbClr val="C00000"/>
              </a:solidFill>
            </a:endParaRPr>
          </a:p>
          <a:p>
            <a:pPr>
              <a:buNone/>
            </a:pPr>
            <a:endParaRPr lang="zh-TW" altLang="zh-TW" sz="2000" dirty="0" smtClean="0">
              <a:solidFill>
                <a:srgbClr val="C00000"/>
              </a:solidFill>
            </a:endParaRPr>
          </a:p>
          <a:p>
            <a:pPr>
              <a:buFontTx/>
              <a:buChar char="-"/>
            </a:pPr>
            <a:r>
              <a:rPr lang="en-US" altLang="zh-TW" sz="1900" b="1" dirty="0" smtClean="0"/>
              <a:t>2000: Water </a:t>
            </a:r>
            <a:r>
              <a:rPr lang="en-US" altLang="zh-TW" sz="1900" b="1" dirty="0" smtClean="0"/>
              <a:t>Framework Directive (WFD</a:t>
            </a:r>
            <a:r>
              <a:rPr lang="en-US" altLang="zh-TW" sz="1900" b="1" dirty="0" smtClean="0"/>
              <a:t>)</a:t>
            </a:r>
          </a:p>
          <a:p>
            <a:pPr>
              <a:buFontTx/>
              <a:buChar char="-"/>
            </a:pPr>
            <a:endParaRPr lang="en-US" altLang="zh-TW" sz="1900" b="1" dirty="0" smtClean="0"/>
          </a:p>
          <a:p>
            <a:pPr>
              <a:buFontTx/>
              <a:buChar char="-"/>
            </a:pPr>
            <a:r>
              <a:rPr lang="en-US" altLang="zh-TW" sz="1900" dirty="0" smtClean="0"/>
              <a:t>A </a:t>
            </a:r>
            <a:r>
              <a:rPr lang="en-US" altLang="zh-TW" sz="1900" dirty="0" smtClean="0"/>
              <a:t>new legislative approach to managing and protecting water, based not on national or political boundaries but on natural geographical and hydrological formations: river </a:t>
            </a:r>
            <a:r>
              <a:rPr lang="en-US" altLang="zh-TW" sz="1900" dirty="0" smtClean="0"/>
              <a:t>basins</a:t>
            </a:r>
          </a:p>
          <a:p>
            <a:pPr>
              <a:buFontTx/>
              <a:buChar char="-"/>
            </a:pPr>
            <a:endParaRPr lang="en-US" altLang="zh-TW" sz="1900" dirty="0" smtClean="0"/>
          </a:p>
          <a:p>
            <a:pPr>
              <a:buFontTx/>
              <a:buChar char="-"/>
            </a:pPr>
            <a:r>
              <a:rPr lang="en-US" altLang="zh-TW" sz="1900" dirty="0" smtClean="0"/>
              <a:t>Measures under the WFD:</a:t>
            </a:r>
          </a:p>
          <a:p>
            <a:pPr>
              <a:buNone/>
            </a:pPr>
            <a:r>
              <a:rPr lang="en-US" altLang="zh-TW" sz="1900" dirty="0" smtClean="0"/>
              <a:t>  + to </a:t>
            </a:r>
            <a:r>
              <a:rPr lang="en-US" altLang="zh-TW" sz="1900" dirty="0" smtClean="0"/>
              <a:t>prevent and reduce the pollution of water resources, </a:t>
            </a:r>
            <a:endParaRPr lang="en-US" altLang="zh-TW" sz="1900" dirty="0" smtClean="0"/>
          </a:p>
          <a:p>
            <a:pPr>
              <a:buNone/>
            </a:pPr>
            <a:r>
              <a:rPr lang="en-US" altLang="zh-TW" sz="1900" dirty="0" smtClean="0"/>
              <a:t>  + to </a:t>
            </a:r>
            <a:r>
              <a:rPr lang="en-US" altLang="zh-TW" sz="1900" dirty="0" smtClean="0"/>
              <a:t>promote sustainable water use, </a:t>
            </a:r>
            <a:endParaRPr lang="zh-TW" altLang="zh-TW" sz="1900" dirty="0" smtClean="0"/>
          </a:p>
          <a:p>
            <a:pPr>
              <a:buNone/>
            </a:pPr>
            <a:r>
              <a:rPr lang="en-US" altLang="zh-TW" sz="1900" dirty="0" smtClean="0"/>
              <a:t>  + to </a:t>
            </a:r>
            <a:r>
              <a:rPr lang="en-US" altLang="zh-TW" sz="1900" dirty="0" smtClean="0"/>
              <a:t>improve the condition of water,</a:t>
            </a:r>
            <a:endParaRPr lang="zh-TW" altLang="zh-TW" sz="1900" dirty="0" smtClean="0"/>
          </a:p>
          <a:p>
            <a:pPr>
              <a:buNone/>
            </a:pPr>
            <a:r>
              <a:rPr lang="en-US" altLang="zh-TW" sz="1900" dirty="0" smtClean="0"/>
              <a:t>  + to </a:t>
            </a:r>
            <a:r>
              <a:rPr lang="en-US" altLang="zh-TW" sz="1900" dirty="0" smtClean="0"/>
              <a:t>mitigate the effects of floods and droughts in the territory of the European Union</a:t>
            </a:r>
            <a:r>
              <a:rPr lang="en-US" altLang="zh-TW" sz="1900" dirty="0" smtClean="0"/>
              <a:t>.</a:t>
            </a:r>
          </a:p>
          <a:p>
            <a:pPr>
              <a:buNone/>
            </a:pPr>
            <a:endParaRPr lang="en-US" altLang="zh-TW" sz="1900" dirty="0" smtClean="0"/>
          </a:p>
          <a:p>
            <a:pPr>
              <a:buNone/>
            </a:pPr>
            <a:r>
              <a:rPr lang="en-US" altLang="zh-TW" sz="1900" dirty="0" smtClean="0"/>
              <a:t>Ex: </a:t>
            </a:r>
            <a:r>
              <a:rPr lang="zh-TW" altLang="zh-TW" sz="2000" dirty="0" smtClean="0"/>
              <a:t> </a:t>
            </a:r>
            <a:r>
              <a:rPr lang="en-US" altLang="zh-TW" sz="2000" dirty="0" smtClean="0"/>
              <a:t>Measures to fight </a:t>
            </a:r>
            <a:r>
              <a:rPr lang="zh-TW" altLang="zh-TW" sz="2000" dirty="0" smtClean="0"/>
              <a:t>water scarcity</a:t>
            </a:r>
            <a:endParaRPr lang="zh-TW" altLang="zh-TW" sz="1900" dirty="0" smtClean="0"/>
          </a:p>
          <a:p>
            <a:pPr>
              <a:buNone/>
            </a:pPr>
            <a:endParaRPr lang="en-US" altLang="zh-TW" dirty="0" smtClean="0"/>
          </a:p>
          <a:p>
            <a:pPr>
              <a:buFontTx/>
              <a:buChar char="-"/>
            </a:pPr>
            <a:endParaRPr lang="zh-TW" altLang="zh-TW" dirty="0" smtClean="0"/>
          </a:p>
          <a:p>
            <a:pPr>
              <a:buNone/>
            </a:pPr>
            <a:endParaRPr lang="zh-TW" altLang="en-US" dirty="0"/>
          </a:p>
        </p:txBody>
      </p:sp>
      <p:pic>
        <p:nvPicPr>
          <p:cNvPr id="19462" name="Picture 6" descr="C:\Documents and Settings\user\My Documents\My Pictures\fhfghfh.bmp"/>
          <p:cNvPicPr>
            <a:picLocks noChangeAspect="1" noChangeArrowheads="1"/>
          </p:cNvPicPr>
          <p:nvPr/>
        </p:nvPicPr>
        <p:blipFill>
          <a:blip r:embed="rId2" cstate="print"/>
          <a:srcRect/>
          <a:stretch>
            <a:fillRect/>
          </a:stretch>
        </p:blipFill>
        <p:spPr bwMode="auto">
          <a:xfrm>
            <a:off x="2123728" y="4797152"/>
            <a:ext cx="1944216" cy="1584176"/>
          </a:xfrm>
          <a:prstGeom prst="rect">
            <a:avLst/>
          </a:prstGeom>
          <a:noFill/>
        </p:spPr>
      </p:pic>
      <p:pic>
        <p:nvPicPr>
          <p:cNvPr id="19463" name="Picture 7" descr="C:\Documents and Settings\user\My Documents\My Pictures\g.jpg"/>
          <p:cNvPicPr>
            <a:picLocks noChangeAspect="1" noChangeArrowheads="1"/>
          </p:cNvPicPr>
          <p:nvPr/>
        </p:nvPicPr>
        <p:blipFill>
          <a:blip r:embed="rId3" cstate="print"/>
          <a:srcRect/>
          <a:stretch>
            <a:fillRect/>
          </a:stretch>
        </p:blipFill>
        <p:spPr bwMode="auto">
          <a:xfrm>
            <a:off x="4788024" y="4797152"/>
            <a:ext cx="2160240" cy="153818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980728"/>
            <a:ext cx="8229600" cy="144016"/>
          </a:xfrm>
        </p:spPr>
        <p:txBody>
          <a:bodyPr>
            <a:normAutofit fontScale="90000"/>
          </a:bodyPr>
          <a:lstStyle/>
          <a:p>
            <a:pPr lvl="0" algn="ctr"/>
            <a:r>
              <a:rPr lang="en-US" altLang="zh-TW" sz="3300" dirty="0" smtClean="0">
                <a:solidFill>
                  <a:srgbClr val="00B050"/>
                </a:solidFill>
              </a:rPr>
              <a:t>Environment, health and quality of life</a:t>
            </a:r>
            <a:r>
              <a:rPr lang="zh-TW" altLang="zh-TW" dirty="0" smtClean="0"/>
              <a:t/>
            </a:r>
            <a:br>
              <a:rPr lang="zh-TW" altLang="zh-TW" dirty="0" smtClean="0"/>
            </a:br>
            <a:endParaRPr lang="zh-TW" altLang="en-US" dirty="0"/>
          </a:p>
        </p:txBody>
      </p:sp>
      <p:pic>
        <p:nvPicPr>
          <p:cNvPr id="20482" name="Picture 2" descr="C:\Documents and Settings\user\My Documents\My Pictures\imagesCAAMA5QS.jpg"/>
          <p:cNvPicPr>
            <a:picLocks noGrp="1" noChangeAspect="1" noChangeArrowheads="1"/>
          </p:cNvPicPr>
          <p:nvPr>
            <p:ph idx="1"/>
          </p:nvPr>
        </p:nvPicPr>
        <p:blipFill>
          <a:blip r:embed="rId2" cstate="print"/>
          <a:srcRect/>
          <a:stretch>
            <a:fillRect/>
          </a:stretch>
        </p:blipFill>
        <p:spPr bwMode="auto">
          <a:xfrm>
            <a:off x="1259632" y="1844824"/>
            <a:ext cx="2566175" cy="1512168"/>
          </a:xfrm>
          <a:prstGeom prst="rect">
            <a:avLst/>
          </a:prstGeom>
          <a:noFill/>
        </p:spPr>
      </p:pic>
      <p:pic>
        <p:nvPicPr>
          <p:cNvPr id="20483" name="Picture 3" descr="C:\Documents and Settings\user\My Documents\My Pictures\imagesCAXHM7DP.jpg"/>
          <p:cNvPicPr>
            <a:picLocks noChangeAspect="1" noChangeArrowheads="1"/>
          </p:cNvPicPr>
          <p:nvPr/>
        </p:nvPicPr>
        <p:blipFill>
          <a:blip r:embed="rId3" cstate="print"/>
          <a:srcRect/>
          <a:stretch>
            <a:fillRect/>
          </a:stretch>
        </p:blipFill>
        <p:spPr bwMode="auto">
          <a:xfrm>
            <a:off x="5220072" y="2204864"/>
            <a:ext cx="2376264" cy="2940921"/>
          </a:xfrm>
          <a:prstGeom prst="rect">
            <a:avLst/>
          </a:prstGeom>
          <a:noFill/>
        </p:spPr>
      </p:pic>
      <p:pic>
        <p:nvPicPr>
          <p:cNvPr id="20484" name="Picture 4" descr="C:\Documents and Settings\user\My Documents\My Pictures\imagesCAKEWEJ0.jpg"/>
          <p:cNvPicPr>
            <a:picLocks noChangeAspect="1" noChangeArrowheads="1"/>
          </p:cNvPicPr>
          <p:nvPr/>
        </p:nvPicPr>
        <p:blipFill>
          <a:blip r:embed="rId4" cstate="print"/>
          <a:srcRect/>
          <a:stretch>
            <a:fillRect/>
          </a:stretch>
        </p:blipFill>
        <p:spPr bwMode="auto">
          <a:xfrm>
            <a:off x="1331640" y="3789040"/>
            <a:ext cx="2933787" cy="194421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332656"/>
            <a:ext cx="8229600" cy="5674635"/>
          </a:xfrm>
        </p:spPr>
        <p:txBody>
          <a:bodyPr>
            <a:normAutofit fontScale="77500" lnSpcReduction="20000"/>
          </a:bodyPr>
          <a:lstStyle/>
          <a:p>
            <a:r>
              <a:rPr lang="en-US" altLang="zh-TW" dirty="0" smtClean="0"/>
              <a:t>T</a:t>
            </a:r>
            <a:r>
              <a:rPr lang="zh-TW" altLang="zh-TW" dirty="0" smtClean="0"/>
              <a:t>o </a:t>
            </a:r>
            <a:r>
              <a:rPr lang="zh-TW" altLang="zh-TW" dirty="0" smtClean="0"/>
              <a:t>achieve a </a:t>
            </a:r>
            <a:r>
              <a:rPr lang="zh-TW" altLang="zh-TW" b="1" dirty="0" smtClean="0"/>
              <a:t>quality of the environment </a:t>
            </a:r>
            <a:r>
              <a:rPr lang="zh-TW" altLang="zh-TW" dirty="0" smtClean="0"/>
              <a:t>which does not give rise to significant impacts on, or risks to, human </a:t>
            </a:r>
            <a:r>
              <a:rPr lang="zh-TW" altLang="zh-TW" dirty="0" smtClean="0"/>
              <a:t>health</a:t>
            </a:r>
            <a:endParaRPr lang="en-US" altLang="zh-TW" dirty="0" smtClean="0"/>
          </a:p>
          <a:p>
            <a:endParaRPr lang="en-US" altLang="zh-TW" dirty="0" smtClean="0"/>
          </a:p>
          <a:p>
            <a:r>
              <a:rPr lang="en-US" altLang="zh-TW" sz="2600" b="1" dirty="0" smtClean="0"/>
              <a:t>M</a:t>
            </a:r>
            <a:r>
              <a:rPr lang="en-US" altLang="zh-TW" sz="2600" b="1" dirty="0" smtClean="0"/>
              <a:t>easures:</a:t>
            </a:r>
          </a:p>
          <a:p>
            <a:pPr>
              <a:buNone/>
            </a:pPr>
            <a:endParaRPr lang="en-US" altLang="zh-TW" sz="2600" dirty="0" smtClean="0"/>
          </a:p>
          <a:p>
            <a:pPr lvl="0">
              <a:buFontTx/>
              <a:buChar char="-"/>
            </a:pPr>
            <a:r>
              <a:rPr lang="en-US" altLang="zh-TW" sz="2600" dirty="0" smtClean="0"/>
              <a:t>I</a:t>
            </a:r>
            <a:r>
              <a:rPr lang="zh-TW" altLang="zh-TW" sz="2600" dirty="0" smtClean="0"/>
              <a:t>dentifying </a:t>
            </a:r>
            <a:r>
              <a:rPr lang="zh-TW" altLang="zh-TW" sz="2600" dirty="0" smtClean="0"/>
              <a:t>the </a:t>
            </a:r>
            <a:r>
              <a:rPr lang="zh-TW" altLang="zh-TW" sz="2600" b="1" dirty="0" smtClean="0"/>
              <a:t>risks</a:t>
            </a:r>
            <a:r>
              <a:rPr lang="zh-TW" altLang="zh-TW" sz="2600" dirty="0" smtClean="0"/>
              <a:t> to human health, including that of children and the elderly, and setting standards accordingly</a:t>
            </a:r>
            <a:r>
              <a:rPr lang="zh-TW" altLang="zh-TW" sz="2600" dirty="0" smtClean="0"/>
              <a:t>;</a:t>
            </a:r>
            <a:endParaRPr lang="en-US" altLang="zh-TW" sz="2600" dirty="0" smtClean="0"/>
          </a:p>
          <a:p>
            <a:pPr lvl="0">
              <a:buFontTx/>
              <a:buChar char="-"/>
            </a:pPr>
            <a:endParaRPr lang="en-US" altLang="zh-TW" sz="2600" dirty="0" smtClean="0"/>
          </a:p>
          <a:p>
            <a:pPr lvl="0">
              <a:buFontTx/>
              <a:buChar char="-"/>
            </a:pPr>
            <a:r>
              <a:rPr lang="en-US" altLang="zh-TW" sz="2600" dirty="0" smtClean="0"/>
              <a:t>I</a:t>
            </a:r>
            <a:r>
              <a:rPr lang="zh-TW" altLang="zh-TW" sz="2600" dirty="0" smtClean="0"/>
              <a:t>ntroducing </a:t>
            </a:r>
            <a:r>
              <a:rPr lang="zh-TW" altLang="zh-TW" sz="2600" dirty="0" smtClean="0"/>
              <a:t>environment and health </a:t>
            </a:r>
            <a:r>
              <a:rPr lang="zh-TW" altLang="zh-TW" sz="2600" b="1" dirty="0" smtClean="0"/>
              <a:t>priorities</a:t>
            </a:r>
            <a:r>
              <a:rPr lang="zh-TW" altLang="zh-TW" sz="2600" dirty="0" smtClean="0"/>
              <a:t> into other policies and standards on water, air, waste and soil</a:t>
            </a:r>
            <a:r>
              <a:rPr lang="zh-TW" altLang="zh-TW" sz="2600" dirty="0" smtClean="0"/>
              <a:t>;</a:t>
            </a:r>
            <a:endParaRPr lang="en-US" altLang="zh-TW" sz="2600" dirty="0" smtClean="0"/>
          </a:p>
          <a:p>
            <a:pPr lvl="0">
              <a:buFontTx/>
              <a:buChar char="-"/>
            </a:pPr>
            <a:endParaRPr lang="en-US" altLang="zh-TW" sz="2600" dirty="0" smtClean="0"/>
          </a:p>
          <a:p>
            <a:pPr lvl="0">
              <a:buFontTx/>
              <a:buChar char="-"/>
            </a:pPr>
            <a:r>
              <a:rPr lang="en-US" altLang="zh-TW" sz="2600" dirty="0" smtClean="0"/>
              <a:t>I</a:t>
            </a:r>
            <a:r>
              <a:rPr lang="zh-TW" altLang="zh-TW" sz="2600" dirty="0" smtClean="0"/>
              <a:t>ntensifying </a:t>
            </a:r>
            <a:r>
              <a:rPr lang="zh-TW" altLang="zh-TW" sz="2600" b="1" dirty="0" smtClean="0"/>
              <a:t>research</a:t>
            </a:r>
            <a:r>
              <a:rPr lang="zh-TW" altLang="zh-TW" sz="2600" dirty="0" smtClean="0"/>
              <a:t> on health and the environment</a:t>
            </a:r>
            <a:r>
              <a:rPr lang="zh-TW" altLang="zh-TW" sz="2600" dirty="0" smtClean="0"/>
              <a:t>;</a:t>
            </a:r>
            <a:endParaRPr lang="en-US" altLang="zh-TW" sz="2600" dirty="0" smtClean="0"/>
          </a:p>
          <a:p>
            <a:pPr lvl="0">
              <a:buFontTx/>
              <a:buChar char="-"/>
            </a:pPr>
            <a:endParaRPr lang="en-US" altLang="zh-TW" sz="2600" dirty="0" smtClean="0"/>
          </a:p>
          <a:p>
            <a:pPr lvl="0">
              <a:buFontTx/>
              <a:buChar char="-"/>
            </a:pPr>
            <a:r>
              <a:rPr lang="en-US" altLang="zh-TW" sz="2600" b="1" dirty="0" smtClean="0"/>
              <a:t>B</a:t>
            </a:r>
            <a:r>
              <a:rPr lang="zh-TW" altLang="zh-TW" sz="2600" b="1" dirty="0" smtClean="0"/>
              <a:t>anning </a:t>
            </a:r>
            <a:r>
              <a:rPr lang="zh-TW" altLang="zh-TW" sz="2600" b="1" dirty="0" smtClean="0"/>
              <a:t>or limiting </a:t>
            </a:r>
            <a:r>
              <a:rPr lang="zh-TW" altLang="zh-TW" sz="2600" dirty="0" smtClean="0"/>
              <a:t>the use of the most </a:t>
            </a:r>
            <a:r>
              <a:rPr lang="zh-TW" altLang="zh-TW" sz="2600" b="1" dirty="0" smtClean="0"/>
              <a:t>hazardous pesticides </a:t>
            </a:r>
            <a:r>
              <a:rPr lang="zh-TW" altLang="zh-TW" sz="2600" dirty="0" smtClean="0"/>
              <a:t>and ensuring that best practice is </a:t>
            </a:r>
            <a:r>
              <a:rPr lang="zh-TW" altLang="zh-TW" sz="2600" dirty="0" smtClean="0"/>
              <a:t>applied</a:t>
            </a:r>
            <a:endParaRPr lang="en-US" altLang="zh-TW" sz="2600" dirty="0" smtClean="0"/>
          </a:p>
          <a:p>
            <a:pPr lvl="0">
              <a:buFontTx/>
              <a:buChar char="-"/>
            </a:pPr>
            <a:endParaRPr lang="en-US" altLang="zh-TW" sz="2600" dirty="0" smtClean="0"/>
          </a:p>
          <a:p>
            <a:pPr lvl="0">
              <a:buFontTx/>
              <a:buChar char="-"/>
            </a:pPr>
            <a:r>
              <a:rPr lang="en-US" altLang="zh-TW" sz="2600" dirty="0" smtClean="0"/>
              <a:t>D</a:t>
            </a:r>
            <a:r>
              <a:rPr lang="zh-TW" altLang="zh-TW" sz="2600" dirty="0" smtClean="0"/>
              <a:t>eveloping </a:t>
            </a:r>
            <a:r>
              <a:rPr lang="zh-TW" altLang="zh-TW" sz="2600" dirty="0" smtClean="0"/>
              <a:t>a new system for the evaluation and the risk management of </a:t>
            </a:r>
            <a:r>
              <a:rPr lang="zh-TW" altLang="zh-TW" sz="2600" b="1" dirty="0" smtClean="0"/>
              <a:t>chemicals</a:t>
            </a:r>
            <a:r>
              <a:rPr lang="zh-TW" altLang="zh-TW" sz="2600" dirty="0" smtClean="0"/>
              <a:t>;</a:t>
            </a:r>
          </a:p>
          <a:p>
            <a:pPr>
              <a:buNone/>
            </a:pPr>
            <a:endParaRPr lang="zh-TW" altLang="en-US" dirty="0"/>
          </a:p>
        </p:txBody>
      </p:sp>
      <p:pic>
        <p:nvPicPr>
          <p:cNvPr id="21506" name="Picture 2" descr="C:\Documents and Settings\user\My Documents\My Pictures\imagesCABLN0OD.jpg"/>
          <p:cNvPicPr>
            <a:picLocks noChangeAspect="1" noChangeArrowheads="1"/>
          </p:cNvPicPr>
          <p:nvPr/>
        </p:nvPicPr>
        <p:blipFill>
          <a:blip r:embed="rId2" cstate="print"/>
          <a:srcRect/>
          <a:stretch>
            <a:fillRect/>
          </a:stretch>
        </p:blipFill>
        <p:spPr bwMode="auto">
          <a:xfrm>
            <a:off x="7092280" y="5505054"/>
            <a:ext cx="2051720" cy="135294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04665"/>
            <a:ext cx="8229600" cy="3384376"/>
          </a:xfrm>
        </p:spPr>
        <p:txBody>
          <a:bodyPr>
            <a:normAutofit/>
          </a:bodyPr>
          <a:lstStyle/>
          <a:p>
            <a:r>
              <a:rPr lang="en-US" altLang="zh-TW" sz="1800" dirty="0" smtClean="0"/>
              <a:t>Ex: </a:t>
            </a:r>
            <a:r>
              <a:rPr lang="en-US" altLang="zh-TW" sz="1800" b="1" dirty="0" smtClean="0">
                <a:solidFill>
                  <a:srgbClr val="7030A0"/>
                </a:solidFill>
              </a:rPr>
              <a:t>REACH</a:t>
            </a:r>
            <a:r>
              <a:rPr lang="en-US" altLang="zh-TW" sz="1800" dirty="0" smtClean="0"/>
              <a:t> :</a:t>
            </a:r>
            <a:r>
              <a:rPr lang="en-US" altLang="zh-TW" sz="1800" b="1" dirty="0" smtClean="0"/>
              <a:t>R</a:t>
            </a:r>
            <a:r>
              <a:rPr lang="en-US" altLang="zh-TW" sz="1800" dirty="0" smtClean="0"/>
              <a:t>egistration, </a:t>
            </a:r>
            <a:r>
              <a:rPr lang="en-US" altLang="zh-TW" sz="1800" b="1" dirty="0" smtClean="0"/>
              <a:t>E</a:t>
            </a:r>
            <a:r>
              <a:rPr lang="en-US" altLang="zh-TW" sz="1800" dirty="0" smtClean="0"/>
              <a:t>valuation, </a:t>
            </a:r>
            <a:r>
              <a:rPr lang="en-US" altLang="zh-TW" sz="1800" b="1" dirty="0" smtClean="0"/>
              <a:t>A</a:t>
            </a:r>
            <a:r>
              <a:rPr lang="en-US" altLang="zh-TW" sz="1800" dirty="0" smtClean="0"/>
              <a:t>uthorization </a:t>
            </a:r>
            <a:r>
              <a:rPr lang="en-US" altLang="zh-TW" sz="1800" dirty="0" smtClean="0"/>
              <a:t>and Restriction of </a:t>
            </a:r>
            <a:r>
              <a:rPr lang="en-US" altLang="zh-TW" sz="1800" b="1" dirty="0" smtClean="0"/>
              <a:t>Ch</a:t>
            </a:r>
            <a:r>
              <a:rPr lang="en-US" altLang="zh-TW" sz="1800" dirty="0" smtClean="0"/>
              <a:t>emical </a:t>
            </a:r>
            <a:r>
              <a:rPr lang="en-US" altLang="zh-TW" sz="1800" dirty="0" smtClean="0"/>
              <a:t>substances (2007)</a:t>
            </a:r>
          </a:p>
          <a:p>
            <a:endParaRPr lang="en-US" altLang="zh-TW" dirty="0" smtClean="0"/>
          </a:p>
          <a:p>
            <a:pPr>
              <a:buNone/>
            </a:pPr>
            <a:r>
              <a:rPr lang="en-US" altLang="zh-TW" sz="1800" dirty="0" smtClean="0"/>
              <a:t>- Places </a:t>
            </a:r>
            <a:r>
              <a:rPr lang="en-US" altLang="zh-TW" sz="1800" dirty="0" smtClean="0"/>
              <a:t>greater </a:t>
            </a:r>
            <a:r>
              <a:rPr lang="en-US" altLang="zh-TW" sz="1800" b="1" dirty="0" smtClean="0"/>
              <a:t>responsibility on industry </a:t>
            </a:r>
            <a:r>
              <a:rPr lang="en-US" altLang="zh-TW" sz="1800" dirty="0" smtClean="0"/>
              <a:t>to manage the risks from chemicals and to provide safety information on the substances.</a:t>
            </a:r>
            <a:endParaRPr lang="zh-TW" altLang="zh-TW" sz="1800" dirty="0" smtClean="0"/>
          </a:p>
          <a:p>
            <a:pPr>
              <a:buNone/>
            </a:pPr>
            <a:endParaRPr lang="en-US" altLang="zh-TW" sz="1800" dirty="0" smtClean="0"/>
          </a:p>
          <a:p>
            <a:pPr>
              <a:buNone/>
            </a:pPr>
            <a:r>
              <a:rPr lang="en-US" altLang="zh-TW" sz="1800" dirty="0" smtClean="0"/>
              <a:t>- Manufacturers </a:t>
            </a:r>
            <a:r>
              <a:rPr lang="en-US" altLang="zh-TW" sz="1800" dirty="0" smtClean="0"/>
              <a:t>and importers are required to </a:t>
            </a:r>
            <a:r>
              <a:rPr lang="en-US" altLang="zh-TW" sz="1800" b="1" dirty="0" smtClean="0"/>
              <a:t>gather information on the properties of their chemical substances</a:t>
            </a:r>
            <a:r>
              <a:rPr lang="en-US" altLang="zh-TW" sz="1800" dirty="0" smtClean="0"/>
              <a:t>, which will allow their safe handling, and to register the information in a </a:t>
            </a:r>
            <a:r>
              <a:rPr lang="en-US" altLang="zh-TW" sz="1800" b="1" dirty="0" smtClean="0"/>
              <a:t>central database </a:t>
            </a:r>
            <a:r>
              <a:rPr lang="en-US" altLang="zh-TW" sz="1800" dirty="0" smtClean="0"/>
              <a:t>run by the European Chemicals Agency (</a:t>
            </a:r>
            <a:r>
              <a:rPr lang="en-US" altLang="zh-TW" sz="1800" dirty="0" smtClean="0"/>
              <a:t>ECHA)</a:t>
            </a:r>
            <a:r>
              <a:rPr lang="en-US" altLang="zh-TW" sz="1800" dirty="0" smtClean="0"/>
              <a:t> </a:t>
            </a:r>
            <a:r>
              <a:rPr lang="en-US" altLang="zh-TW" sz="1800" dirty="0" smtClean="0"/>
              <a:t>in </a:t>
            </a:r>
            <a:r>
              <a:rPr lang="en-US" altLang="zh-TW" sz="1800" dirty="0" smtClean="0"/>
              <a:t>Helsinki</a:t>
            </a:r>
            <a:endParaRPr lang="zh-TW" altLang="en-US" sz="1800" dirty="0"/>
          </a:p>
        </p:txBody>
      </p:sp>
      <p:pic>
        <p:nvPicPr>
          <p:cNvPr id="22531" name="Picture 3" descr="C:\Documents and Settings\user\My Documents\My Pictures\ddsxx.bmp"/>
          <p:cNvPicPr>
            <a:picLocks noChangeAspect="1" noChangeArrowheads="1"/>
          </p:cNvPicPr>
          <p:nvPr/>
        </p:nvPicPr>
        <p:blipFill>
          <a:blip r:embed="rId2" cstate="print"/>
          <a:srcRect/>
          <a:stretch>
            <a:fillRect/>
          </a:stretch>
        </p:blipFill>
        <p:spPr bwMode="auto">
          <a:xfrm>
            <a:off x="1907704" y="4077072"/>
            <a:ext cx="1800200" cy="1800200"/>
          </a:xfrm>
          <a:prstGeom prst="rect">
            <a:avLst/>
          </a:prstGeom>
          <a:noFill/>
        </p:spPr>
      </p:pic>
      <p:pic>
        <p:nvPicPr>
          <p:cNvPr id="22532" name="Picture 4" descr="C:\Documents and Settings\user\My Documents\My Pictures\imagesCAERFL58.jpg"/>
          <p:cNvPicPr>
            <a:picLocks noChangeAspect="1" noChangeArrowheads="1"/>
          </p:cNvPicPr>
          <p:nvPr/>
        </p:nvPicPr>
        <p:blipFill>
          <a:blip r:embed="rId3" cstate="print"/>
          <a:srcRect/>
          <a:stretch>
            <a:fillRect/>
          </a:stretch>
        </p:blipFill>
        <p:spPr bwMode="auto">
          <a:xfrm>
            <a:off x="5004048" y="4077072"/>
            <a:ext cx="2354348" cy="172819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en-US" altLang="zh-TW" sz="3000" dirty="0" smtClean="0">
                <a:solidFill>
                  <a:srgbClr val="00B050"/>
                </a:solidFill>
              </a:rPr>
              <a:t>Waste Management</a:t>
            </a:r>
            <a:endParaRPr lang="zh-TW" altLang="en-US" sz="3000" dirty="0">
              <a:solidFill>
                <a:srgbClr val="00B050"/>
              </a:solidFill>
            </a:endParaRPr>
          </a:p>
        </p:txBody>
      </p:sp>
      <p:pic>
        <p:nvPicPr>
          <p:cNvPr id="23554" name="Picture 2" descr="C:\Documents and Settings\user\My Documents\My Pictures\imagesCAVKEKPF.jpg"/>
          <p:cNvPicPr>
            <a:picLocks noGrp="1" noChangeAspect="1" noChangeArrowheads="1"/>
          </p:cNvPicPr>
          <p:nvPr>
            <p:ph idx="1"/>
          </p:nvPr>
        </p:nvPicPr>
        <p:blipFill>
          <a:blip r:embed="rId2" cstate="print"/>
          <a:srcRect/>
          <a:stretch>
            <a:fillRect/>
          </a:stretch>
        </p:blipFill>
        <p:spPr bwMode="auto">
          <a:xfrm>
            <a:off x="2411760" y="1556792"/>
            <a:ext cx="4310124" cy="2008956"/>
          </a:xfrm>
          <a:prstGeom prst="rect">
            <a:avLst/>
          </a:prstGeom>
          <a:noFill/>
        </p:spPr>
      </p:pic>
      <p:pic>
        <p:nvPicPr>
          <p:cNvPr id="23555" name="Picture 3" descr="C:\Documents and Settings\user\My Documents\My Pictures\imagesCACAJHY1.jpg"/>
          <p:cNvPicPr>
            <a:picLocks noChangeAspect="1" noChangeArrowheads="1"/>
          </p:cNvPicPr>
          <p:nvPr/>
        </p:nvPicPr>
        <p:blipFill>
          <a:blip r:embed="rId3" cstate="print"/>
          <a:srcRect/>
          <a:stretch>
            <a:fillRect/>
          </a:stretch>
        </p:blipFill>
        <p:spPr bwMode="auto">
          <a:xfrm>
            <a:off x="971600" y="4077072"/>
            <a:ext cx="3398778" cy="2232248"/>
          </a:xfrm>
          <a:prstGeom prst="rect">
            <a:avLst/>
          </a:prstGeom>
          <a:noFill/>
        </p:spPr>
      </p:pic>
      <p:pic>
        <p:nvPicPr>
          <p:cNvPr id="23556" name="Picture 4" descr="C:\Documents and Settings\user\My Documents\My Pictures\imagesCA4WHS13.jpg"/>
          <p:cNvPicPr>
            <a:picLocks noChangeAspect="1" noChangeArrowheads="1"/>
          </p:cNvPicPr>
          <p:nvPr/>
        </p:nvPicPr>
        <p:blipFill>
          <a:blip r:embed="rId4" cstate="print"/>
          <a:srcRect/>
          <a:stretch>
            <a:fillRect/>
          </a:stretch>
        </p:blipFill>
        <p:spPr bwMode="auto">
          <a:xfrm>
            <a:off x="5220072" y="4077072"/>
            <a:ext cx="3096344" cy="215247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332657"/>
            <a:ext cx="8229600" cy="4680520"/>
          </a:xfrm>
        </p:spPr>
        <p:txBody>
          <a:bodyPr>
            <a:normAutofit/>
          </a:bodyPr>
          <a:lstStyle/>
          <a:p>
            <a:r>
              <a:rPr lang="en-US" altLang="zh-TW" sz="2000" dirty="0" smtClean="0"/>
              <a:t>Each year in the European Union alone we throw away 3 billion </a:t>
            </a:r>
            <a:r>
              <a:rPr lang="en-US" altLang="zh-TW" sz="2000" dirty="0" err="1" smtClean="0"/>
              <a:t>tonnes</a:t>
            </a:r>
            <a:r>
              <a:rPr lang="en-US" altLang="zh-TW" sz="2000" dirty="0" smtClean="0"/>
              <a:t> </a:t>
            </a:r>
            <a:r>
              <a:rPr lang="en-US" altLang="zh-TW" sz="2000" dirty="0" smtClean="0"/>
              <a:t>of waste - some 90 </a:t>
            </a:r>
            <a:r>
              <a:rPr lang="en-US" altLang="zh-TW" sz="2000" dirty="0" smtClean="0"/>
              <a:t>million </a:t>
            </a:r>
            <a:r>
              <a:rPr lang="en-US" altLang="zh-TW" sz="2000" dirty="0" err="1" smtClean="0"/>
              <a:t>tonnes</a:t>
            </a:r>
            <a:r>
              <a:rPr lang="en-US" altLang="zh-TW" sz="2000" dirty="0" smtClean="0"/>
              <a:t> </a:t>
            </a:r>
            <a:r>
              <a:rPr lang="en-US" altLang="zh-TW" sz="2000" dirty="0" smtClean="0"/>
              <a:t>of it </a:t>
            </a:r>
            <a:r>
              <a:rPr lang="en-US" altLang="zh-TW" sz="2000" dirty="0" smtClean="0"/>
              <a:t>hazardous</a:t>
            </a:r>
          </a:p>
          <a:p>
            <a:endParaRPr lang="en-US" altLang="zh-TW" sz="2000" dirty="0" smtClean="0"/>
          </a:p>
          <a:p>
            <a:r>
              <a:rPr lang="en-US" altLang="zh-TW" sz="2000" dirty="0" smtClean="0"/>
              <a:t>The EU is aiming for a </a:t>
            </a:r>
            <a:r>
              <a:rPr lang="en-US" altLang="zh-TW" sz="2000" b="1" dirty="0" smtClean="0"/>
              <a:t>significant cut </a:t>
            </a:r>
            <a:r>
              <a:rPr lang="en-US" altLang="zh-TW" sz="2000" dirty="0" smtClean="0"/>
              <a:t>in the amount of rubbish generated, through </a:t>
            </a:r>
            <a:r>
              <a:rPr lang="en-US" altLang="zh-TW" sz="2000" dirty="0" smtClean="0"/>
              <a:t>:</a:t>
            </a:r>
          </a:p>
          <a:p>
            <a:pPr>
              <a:buNone/>
            </a:pPr>
            <a:endParaRPr lang="zh-TW" altLang="zh-TW" sz="2000" dirty="0" smtClean="0"/>
          </a:p>
          <a:p>
            <a:pPr lvl="0">
              <a:buFontTx/>
              <a:buChar char="-"/>
            </a:pPr>
            <a:r>
              <a:rPr lang="en-US" altLang="zh-TW" sz="2000" dirty="0" smtClean="0"/>
              <a:t>N</a:t>
            </a:r>
            <a:r>
              <a:rPr lang="en-US" altLang="zh-TW" sz="2000" dirty="0" smtClean="0"/>
              <a:t>ew </a:t>
            </a:r>
            <a:r>
              <a:rPr lang="en-US" altLang="zh-TW" sz="2000" dirty="0" smtClean="0"/>
              <a:t>waste </a:t>
            </a:r>
            <a:r>
              <a:rPr lang="en-US" altLang="zh-TW" sz="2000" b="1" dirty="0" smtClean="0"/>
              <a:t>prevention initiatives</a:t>
            </a:r>
            <a:r>
              <a:rPr lang="en-US" altLang="zh-TW" sz="2000" dirty="0" smtClean="0"/>
              <a:t>, </a:t>
            </a:r>
            <a:endParaRPr lang="en-US" altLang="zh-TW" sz="2000" dirty="0" smtClean="0"/>
          </a:p>
          <a:p>
            <a:pPr lvl="0">
              <a:buFontTx/>
              <a:buChar char="-"/>
            </a:pPr>
            <a:endParaRPr lang="en-US" altLang="zh-TW" sz="2000" dirty="0" smtClean="0"/>
          </a:p>
          <a:p>
            <a:pPr lvl="0">
              <a:buFontTx/>
              <a:buChar char="-"/>
            </a:pPr>
            <a:r>
              <a:rPr lang="en-US" altLang="zh-TW" sz="2000" b="1" dirty="0" smtClean="0"/>
              <a:t>B</a:t>
            </a:r>
            <a:r>
              <a:rPr lang="en-US" altLang="zh-TW" sz="2000" b="1" dirty="0" smtClean="0"/>
              <a:t>etter </a:t>
            </a:r>
            <a:r>
              <a:rPr lang="en-US" altLang="zh-TW" sz="2000" b="1" dirty="0" smtClean="0"/>
              <a:t>use </a:t>
            </a:r>
            <a:r>
              <a:rPr lang="en-US" altLang="zh-TW" sz="2000" dirty="0" smtClean="0"/>
              <a:t>of </a:t>
            </a:r>
            <a:r>
              <a:rPr lang="en-US" altLang="zh-TW" sz="2000" dirty="0" smtClean="0"/>
              <a:t>resources</a:t>
            </a:r>
          </a:p>
          <a:p>
            <a:pPr lvl="0">
              <a:buFontTx/>
              <a:buChar char="-"/>
            </a:pPr>
            <a:endParaRPr lang="zh-TW" altLang="zh-TW" sz="2000" dirty="0" smtClean="0"/>
          </a:p>
          <a:p>
            <a:pPr lvl="0">
              <a:buFontTx/>
              <a:buChar char="-"/>
            </a:pPr>
            <a:r>
              <a:rPr lang="en-US" altLang="zh-TW" sz="2000" dirty="0" smtClean="0"/>
              <a:t>E</a:t>
            </a:r>
            <a:r>
              <a:rPr lang="en-US" altLang="zh-TW" sz="2000" dirty="0" smtClean="0"/>
              <a:t>ncouraging </a:t>
            </a:r>
            <a:r>
              <a:rPr lang="en-US" altLang="zh-TW" sz="2000" dirty="0" smtClean="0"/>
              <a:t>a shift to more </a:t>
            </a:r>
            <a:r>
              <a:rPr lang="en-US" altLang="zh-TW" sz="2000" b="1" dirty="0" smtClean="0"/>
              <a:t>sustainable consumption </a:t>
            </a:r>
            <a:r>
              <a:rPr lang="en-US" altLang="zh-TW" sz="2000" dirty="0" smtClean="0"/>
              <a:t>patterns</a:t>
            </a:r>
            <a:r>
              <a:rPr lang="en-US" altLang="zh-TW" sz="1900" dirty="0" smtClean="0"/>
              <a:t>. </a:t>
            </a:r>
            <a:endParaRPr lang="en-US" altLang="zh-TW" sz="1900" dirty="0" smtClean="0"/>
          </a:p>
        </p:txBody>
      </p:sp>
      <p:pic>
        <p:nvPicPr>
          <p:cNvPr id="24583" name="Picture 7" descr="C:\Documents and Settings\user\My Documents\My Pictures\imagesCAM265LD.jpg"/>
          <p:cNvPicPr>
            <a:picLocks noChangeAspect="1" noChangeArrowheads="1"/>
          </p:cNvPicPr>
          <p:nvPr/>
        </p:nvPicPr>
        <p:blipFill>
          <a:blip r:embed="rId2" cstate="print"/>
          <a:srcRect/>
          <a:stretch>
            <a:fillRect/>
          </a:stretch>
        </p:blipFill>
        <p:spPr bwMode="auto">
          <a:xfrm>
            <a:off x="6300192" y="4581128"/>
            <a:ext cx="2238375" cy="2047875"/>
          </a:xfrm>
          <a:prstGeom prst="rect">
            <a:avLst/>
          </a:prstGeom>
          <a:noFill/>
        </p:spPr>
      </p:pic>
      <p:pic>
        <p:nvPicPr>
          <p:cNvPr id="24584" name="Picture 8" descr="C:\Documents and Settings\user\My Documents\My Pictures\imagesCA7XPZ0N.jpg"/>
          <p:cNvPicPr>
            <a:picLocks noChangeAspect="1" noChangeArrowheads="1"/>
          </p:cNvPicPr>
          <p:nvPr/>
        </p:nvPicPr>
        <p:blipFill>
          <a:blip r:embed="rId3" cstate="print"/>
          <a:srcRect/>
          <a:stretch>
            <a:fillRect/>
          </a:stretch>
        </p:blipFill>
        <p:spPr bwMode="auto">
          <a:xfrm>
            <a:off x="3131840" y="4653136"/>
            <a:ext cx="2592288" cy="194171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4784"/>
            <a:ext cx="8229600" cy="4680520"/>
          </a:xfrm>
        </p:spPr>
        <p:txBody>
          <a:bodyPr>
            <a:normAutofit lnSpcReduction="10000"/>
          </a:bodyPr>
          <a:lstStyle/>
          <a:p>
            <a:pPr marL="624078" lvl="0" indent="-514350">
              <a:buAutoNum type="romanUcPeriod"/>
            </a:pPr>
            <a:r>
              <a:rPr lang="en-US" altLang="zh-TW" sz="2200" dirty="0" smtClean="0"/>
              <a:t>Development </a:t>
            </a:r>
            <a:r>
              <a:rPr lang="en-US" altLang="zh-TW" sz="2200" dirty="0" smtClean="0"/>
              <a:t>and principles of the EU environment </a:t>
            </a:r>
            <a:r>
              <a:rPr lang="en-US" altLang="zh-TW" sz="2200" dirty="0" smtClean="0"/>
              <a:t>policy</a:t>
            </a:r>
          </a:p>
          <a:p>
            <a:pPr marL="624078" lvl="0" indent="-514350">
              <a:buAutoNum type="romanUcPeriod"/>
            </a:pPr>
            <a:endParaRPr lang="en-US" altLang="zh-TW" sz="2200" dirty="0" smtClean="0"/>
          </a:p>
          <a:p>
            <a:pPr marL="624078" lvl="0" indent="-514350">
              <a:buAutoNum type="romanUcPeriod"/>
            </a:pPr>
            <a:r>
              <a:rPr lang="en-US" altLang="zh-TW" sz="2200" dirty="0" smtClean="0"/>
              <a:t>The </a:t>
            </a:r>
            <a:r>
              <a:rPr lang="en-US" altLang="zh-TW" sz="2200" dirty="0" smtClean="0"/>
              <a:t>EU 6</a:t>
            </a:r>
            <a:r>
              <a:rPr lang="en-US" altLang="zh-TW" sz="2200" baseline="30000" dirty="0" smtClean="0"/>
              <a:t>th</a:t>
            </a:r>
            <a:r>
              <a:rPr lang="en-US" altLang="zh-TW" sz="2200" dirty="0" smtClean="0"/>
              <a:t> Environment Action Program (2000-2012): Priorities  and </a:t>
            </a:r>
            <a:r>
              <a:rPr lang="en-US" altLang="zh-TW" sz="2200" dirty="0" smtClean="0"/>
              <a:t>implementation</a:t>
            </a:r>
          </a:p>
          <a:p>
            <a:pPr marL="624078" lvl="0" indent="-514350">
              <a:buAutoNum type="romanUcPeriod"/>
            </a:pPr>
            <a:endParaRPr lang="en-US" altLang="zh-TW" sz="2200" dirty="0" smtClean="0"/>
          </a:p>
          <a:p>
            <a:pPr marL="624078" lvl="0" indent="-514350">
              <a:buAutoNum type="romanUcPeriod"/>
            </a:pPr>
            <a:r>
              <a:rPr lang="en-US" altLang="zh-TW" sz="2200" dirty="0" smtClean="0"/>
              <a:t>Challenges </a:t>
            </a:r>
            <a:r>
              <a:rPr lang="en-US" altLang="zh-TW" sz="2200" dirty="0" smtClean="0"/>
              <a:t>of the EU environmental </a:t>
            </a:r>
            <a:r>
              <a:rPr lang="en-US" altLang="zh-TW" sz="2200" dirty="0" smtClean="0"/>
              <a:t>policy</a:t>
            </a:r>
          </a:p>
          <a:p>
            <a:pPr marL="624078" lvl="0" indent="-514350">
              <a:buAutoNum type="romanUcPeriod"/>
            </a:pPr>
            <a:endParaRPr lang="en-US" altLang="zh-TW" sz="2200" dirty="0" smtClean="0"/>
          </a:p>
          <a:p>
            <a:pPr marL="624078" lvl="0" indent="-514350">
              <a:buAutoNum type="romanUcPeriod"/>
            </a:pPr>
            <a:r>
              <a:rPr lang="en-US" altLang="zh-TW" sz="2200" dirty="0" smtClean="0"/>
              <a:t>EU’s </a:t>
            </a:r>
            <a:r>
              <a:rPr lang="en-US" altLang="zh-TW" sz="2200" dirty="0" smtClean="0"/>
              <a:t>involvement for sustainable development beyond </a:t>
            </a:r>
            <a:r>
              <a:rPr lang="en-US" altLang="zh-TW" sz="2200" dirty="0" smtClean="0"/>
              <a:t>Europe</a:t>
            </a:r>
          </a:p>
          <a:p>
            <a:pPr marL="624078" lvl="0" indent="-514350">
              <a:buAutoNum type="romanUcPeriod"/>
            </a:pPr>
            <a:endParaRPr lang="en-US" altLang="zh-TW" sz="2200" dirty="0" smtClean="0"/>
          </a:p>
          <a:p>
            <a:pPr marL="624078" lvl="0" indent="-514350">
              <a:buAutoNum type="romanUcPeriod"/>
            </a:pPr>
            <a:r>
              <a:rPr lang="en-US" altLang="zh-TW" sz="2200" dirty="0" smtClean="0"/>
              <a:t>Opportunities </a:t>
            </a:r>
            <a:r>
              <a:rPr lang="en-US" altLang="zh-TW" sz="2200" dirty="0" smtClean="0"/>
              <a:t>of cooperation between Taiwan and the EU in the domain of sustainable environment  </a:t>
            </a:r>
            <a:endParaRPr lang="zh-TW" altLang="zh-TW" sz="2200" dirty="0" smtClean="0"/>
          </a:p>
          <a:p>
            <a:endParaRPr lang="zh-TW" altLang="en-US" dirty="0"/>
          </a:p>
        </p:txBody>
      </p:sp>
      <p:sp>
        <p:nvSpPr>
          <p:cNvPr id="2" name="標題 1"/>
          <p:cNvSpPr>
            <a:spLocks noGrp="1"/>
          </p:cNvSpPr>
          <p:nvPr>
            <p:ph type="title"/>
          </p:nvPr>
        </p:nvSpPr>
        <p:spPr/>
        <p:txBody>
          <a:bodyPr/>
          <a:lstStyle/>
          <a:p>
            <a:r>
              <a:rPr lang="en-US" altLang="zh-TW" dirty="0" smtClean="0"/>
              <a:t>Plan</a:t>
            </a:r>
            <a:endParaRPr lang="zh-TW" altLang="en-US" dirty="0"/>
          </a:p>
        </p:txBody>
      </p:sp>
      <p:pic>
        <p:nvPicPr>
          <p:cNvPr id="8194" name="Picture 2" descr="C:\Documents and Settings\user\My Documents\My Pictures\22112.jpg"/>
          <p:cNvPicPr>
            <a:picLocks noChangeAspect="1" noChangeArrowheads="1"/>
          </p:cNvPicPr>
          <p:nvPr/>
        </p:nvPicPr>
        <p:blipFill>
          <a:blip r:embed="rId2" cstate="print"/>
          <a:srcRect/>
          <a:stretch>
            <a:fillRect/>
          </a:stretch>
        </p:blipFill>
        <p:spPr bwMode="auto">
          <a:xfrm>
            <a:off x="6660232" y="0"/>
            <a:ext cx="2483768" cy="140234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04664"/>
            <a:ext cx="8229600" cy="5602627"/>
          </a:xfrm>
        </p:spPr>
        <p:txBody>
          <a:bodyPr/>
          <a:lstStyle/>
          <a:p>
            <a:r>
              <a:rPr lang="en-US" altLang="zh-TW" sz="2000" dirty="0" smtClean="0"/>
              <a:t>The European Union's approach to waste management is based on three principles:</a:t>
            </a:r>
          </a:p>
          <a:p>
            <a:endParaRPr lang="en-US" altLang="zh-TW" sz="2000" dirty="0" smtClean="0"/>
          </a:p>
          <a:p>
            <a:pPr lvl="0">
              <a:buFontTx/>
              <a:buChar char="-"/>
            </a:pPr>
            <a:r>
              <a:rPr lang="en-US" altLang="zh-TW" sz="2000" b="1" dirty="0" smtClean="0"/>
              <a:t>Waste </a:t>
            </a:r>
            <a:r>
              <a:rPr lang="en-US" altLang="zh-TW" sz="2000" b="1" dirty="0" smtClean="0"/>
              <a:t>prevention</a:t>
            </a:r>
          </a:p>
          <a:p>
            <a:pPr lvl="0">
              <a:buFontTx/>
              <a:buChar char="-"/>
            </a:pPr>
            <a:endParaRPr lang="en-US" altLang="zh-TW" sz="2000" b="1" dirty="0" smtClean="0"/>
          </a:p>
          <a:p>
            <a:pPr lvl="0">
              <a:buFontTx/>
              <a:buChar char="-"/>
            </a:pPr>
            <a:endParaRPr lang="en-US" altLang="zh-TW" sz="2000" b="1" dirty="0" smtClean="0"/>
          </a:p>
          <a:p>
            <a:pPr lvl="0">
              <a:buFontTx/>
              <a:buChar char="-"/>
            </a:pPr>
            <a:endParaRPr lang="en-US" altLang="zh-TW" sz="2000" dirty="0" smtClean="0"/>
          </a:p>
          <a:p>
            <a:pPr lvl="0">
              <a:buFontTx/>
              <a:buChar char="-"/>
            </a:pPr>
            <a:r>
              <a:rPr lang="en-US" altLang="zh-TW" sz="2000" b="1" dirty="0" smtClean="0"/>
              <a:t>Recycling and </a:t>
            </a:r>
            <a:r>
              <a:rPr lang="en-US" altLang="zh-TW" sz="2000" b="1" dirty="0" smtClean="0"/>
              <a:t>reuse</a:t>
            </a:r>
          </a:p>
          <a:p>
            <a:pPr lvl="0">
              <a:buFontTx/>
              <a:buChar char="-"/>
            </a:pPr>
            <a:endParaRPr lang="en-US" altLang="zh-TW" sz="2000" b="1" dirty="0" smtClean="0"/>
          </a:p>
          <a:p>
            <a:pPr lvl="0">
              <a:buFontTx/>
              <a:buChar char="-"/>
            </a:pPr>
            <a:endParaRPr lang="en-US" altLang="zh-TW" sz="2000" b="1" dirty="0" smtClean="0"/>
          </a:p>
          <a:p>
            <a:pPr lvl="0">
              <a:buFontTx/>
              <a:buChar char="-"/>
            </a:pPr>
            <a:endParaRPr lang="en-US" altLang="zh-TW" sz="2000" dirty="0" smtClean="0"/>
          </a:p>
          <a:p>
            <a:pPr lvl="0">
              <a:buFontTx/>
              <a:buChar char="-"/>
            </a:pPr>
            <a:r>
              <a:rPr lang="en-US" altLang="zh-TW" sz="2000" b="1" dirty="0" smtClean="0"/>
              <a:t>Improving final disposal and monitoring</a:t>
            </a:r>
            <a:endParaRPr lang="en-US" altLang="zh-TW" sz="2000" dirty="0" smtClean="0"/>
          </a:p>
          <a:p>
            <a:endParaRPr lang="zh-TW" altLang="en-US" dirty="0"/>
          </a:p>
        </p:txBody>
      </p:sp>
      <p:pic>
        <p:nvPicPr>
          <p:cNvPr id="25602" name="Picture 2" descr="C:\Documents and Settings\user\My Documents\My Pictures\imagesCAQXI5UO.jpg"/>
          <p:cNvPicPr>
            <a:picLocks noChangeAspect="1" noChangeArrowheads="1"/>
          </p:cNvPicPr>
          <p:nvPr/>
        </p:nvPicPr>
        <p:blipFill>
          <a:blip r:embed="rId2" cstate="print"/>
          <a:srcRect/>
          <a:stretch>
            <a:fillRect/>
          </a:stretch>
        </p:blipFill>
        <p:spPr bwMode="auto">
          <a:xfrm>
            <a:off x="6084168" y="1844824"/>
            <a:ext cx="2592288" cy="324036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844824"/>
            <a:ext cx="8229600" cy="4162467"/>
          </a:xfrm>
        </p:spPr>
        <p:txBody>
          <a:bodyPr>
            <a:normAutofit/>
          </a:bodyPr>
          <a:lstStyle/>
          <a:p>
            <a:r>
              <a:rPr lang="en-US" altLang="zh-TW" sz="2000" dirty="0" smtClean="0"/>
              <a:t>Member States included </a:t>
            </a:r>
            <a:r>
              <a:rPr lang="en-US" altLang="zh-TW" sz="2000" b="1" dirty="0" smtClean="0"/>
              <a:t>many green initiatives </a:t>
            </a:r>
            <a:r>
              <a:rPr lang="en-US" altLang="zh-TW" sz="2000" dirty="0" smtClean="0"/>
              <a:t>in their economic recovery plans, seeking to move towards a low-carbon and resource-efficient </a:t>
            </a:r>
            <a:r>
              <a:rPr lang="en-US" altLang="zh-TW" sz="2000" dirty="0" smtClean="0"/>
              <a:t>economy</a:t>
            </a:r>
          </a:p>
          <a:p>
            <a:endParaRPr lang="en-US" altLang="zh-TW" sz="2000" dirty="0" smtClean="0"/>
          </a:p>
          <a:p>
            <a:r>
              <a:rPr lang="en-US" altLang="zh-TW" sz="2000" dirty="0" smtClean="0"/>
              <a:t>Although progress is evident in some environmental areas, </a:t>
            </a:r>
            <a:r>
              <a:rPr lang="en-US" altLang="zh-TW" sz="2000" b="1" dirty="0" smtClean="0"/>
              <a:t>further efforts are needed </a:t>
            </a:r>
            <a:r>
              <a:rPr lang="en-US" altLang="zh-TW" sz="2000" dirty="0" smtClean="0"/>
              <a:t>in many </a:t>
            </a:r>
            <a:r>
              <a:rPr lang="en-US" altLang="zh-TW" sz="2000" dirty="0" smtClean="0"/>
              <a:t>others.</a:t>
            </a:r>
            <a:endParaRPr lang="zh-TW" altLang="en-US" sz="2000" dirty="0"/>
          </a:p>
        </p:txBody>
      </p:sp>
      <p:sp>
        <p:nvSpPr>
          <p:cNvPr id="3" name="標題 2"/>
          <p:cNvSpPr>
            <a:spLocks noGrp="1"/>
          </p:cNvSpPr>
          <p:nvPr>
            <p:ph type="title"/>
          </p:nvPr>
        </p:nvSpPr>
        <p:spPr>
          <a:xfrm>
            <a:off x="457200" y="476672"/>
            <a:ext cx="8229600" cy="940966"/>
          </a:xfrm>
        </p:spPr>
        <p:txBody>
          <a:bodyPr>
            <a:normAutofit fontScale="90000"/>
          </a:bodyPr>
          <a:lstStyle/>
          <a:p>
            <a:r>
              <a:rPr lang="en-US" altLang="zh-TW" sz="3100" dirty="0" smtClean="0">
                <a:solidFill>
                  <a:srgbClr val="C00000"/>
                </a:solidFill>
              </a:rPr>
              <a:t>III&gt; CHALLENGES OF THE EU ENVIRONMENTAL POLICY</a:t>
            </a:r>
            <a:r>
              <a:rPr lang="zh-TW" altLang="zh-TW" dirty="0" smtClean="0"/>
              <a:t/>
            </a:r>
            <a:br>
              <a:rPr lang="zh-TW" altLang="zh-TW" dirty="0" smtClean="0"/>
            </a:br>
            <a:endParaRPr lang="zh-TW" altLang="en-US" dirty="0"/>
          </a:p>
        </p:txBody>
      </p:sp>
      <p:pic>
        <p:nvPicPr>
          <p:cNvPr id="35842" name="Picture 2" descr="C:\Documents and Settings\user\My Documents\My Pictures\imagesCAGQ8BP9.jpg"/>
          <p:cNvPicPr>
            <a:picLocks noChangeAspect="1" noChangeArrowheads="1"/>
          </p:cNvPicPr>
          <p:nvPr/>
        </p:nvPicPr>
        <p:blipFill>
          <a:blip r:embed="rId2" cstate="print"/>
          <a:srcRect/>
          <a:stretch>
            <a:fillRect/>
          </a:stretch>
        </p:blipFill>
        <p:spPr bwMode="auto">
          <a:xfrm>
            <a:off x="1691680" y="4221088"/>
            <a:ext cx="2466975" cy="1847850"/>
          </a:xfrm>
          <a:prstGeom prst="rect">
            <a:avLst/>
          </a:prstGeom>
          <a:noFill/>
        </p:spPr>
      </p:pic>
      <p:pic>
        <p:nvPicPr>
          <p:cNvPr id="35843" name="Picture 3" descr="C:\Documents and Settings\user\My Documents\My Pictures\imagesCA42846O.jpg"/>
          <p:cNvPicPr>
            <a:picLocks noChangeAspect="1" noChangeArrowheads="1"/>
          </p:cNvPicPr>
          <p:nvPr/>
        </p:nvPicPr>
        <p:blipFill>
          <a:blip r:embed="rId3" cstate="print"/>
          <a:srcRect/>
          <a:stretch>
            <a:fillRect/>
          </a:stretch>
        </p:blipFill>
        <p:spPr bwMode="auto">
          <a:xfrm>
            <a:off x="4932040" y="4221088"/>
            <a:ext cx="2466975" cy="18478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052736"/>
            <a:ext cx="8229600" cy="1210139"/>
          </a:xfrm>
        </p:spPr>
        <p:txBody>
          <a:bodyPr>
            <a:normAutofit/>
          </a:bodyPr>
          <a:lstStyle/>
          <a:p>
            <a:pPr lvl="0"/>
            <a:r>
              <a:rPr lang="en-US" altLang="zh-TW" sz="2000" dirty="0" smtClean="0">
                <a:solidFill>
                  <a:schemeClr val="accent2">
                    <a:lumMod val="75000"/>
                  </a:schemeClr>
                </a:solidFill>
              </a:rPr>
              <a:t>Increasing number of natural disasters linked to climate change (floods, wind storms, extreme temperatures and droughts) in EU-27</a:t>
            </a:r>
          </a:p>
          <a:p>
            <a:pPr lvl="0"/>
            <a:endParaRPr lang="en-US" altLang="zh-TW" sz="2000" dirty="0" smtClean="0">
              <a:solidFill>
                <a:srgbClr val="0070C0"/>
              </a:solidFill>
            </a:endParaRPr>
          </a:p>
          <a:p>
            <a:pPr lvl="0"/>
            <a:endParaRPr lang="zh-TW" altLang="zh-TW" sz="2000" dirty="0" smtClean="0">
              <a:solidFill>
                <a:srgbClr val="0070C0"/>
              </a:solidFill>
            </a:endParaRPr>
          </a:p>
          <a:p>
            <a:endParaRPr lang="zh-TW" altLang="en-US" dirty="0"/>
          </a:p>
        </p:txBody>
      </p:sp>
      <p:sp>
        <p:nvSpPr>
          <p:cNvPr id="3" name="標題 2"/>
          <p:cNvSpPr>
            <a:spLocks noGrp="1"/>
          </p:cNvSpPr>
          <p:nvPr>
            <p:ph type="title"/>
          </p:nvPr>
        </p:nvSpPr>
        <p:spPr/>
        <p:txBody>
          <a:bodyPr>
            <a:normAutofit fontScale="90000"/>
          </a:bodyPr>
          <a:lstStyle/>
          <a:p>
            <a:r>
              <a:rPr lang="en-US" altLang="zh-TW" sz="3300" dirty="0" smtClean="0">
                <a:solidFill>
                  <a:srgbClr val="FFC000"/>
                </a:solidFill>
              </a:rPr>
              <a:t>Climate</a:t>
            </a:r>
            <a:r>
              <a:rPr lang="en-US" altLang="zh-TW" dirty="0" smtClean="0">
                <a:solidFill>
                  <a:srgbClr val="FFC000"/>
                </a:solidFill>
              </a:rPr>
              <a:t> change</a:t>
            </a:r>
            <a:r>
              <a:rPr lang="zh-TW" altLang="zh-TW" dirty="0" smtClean="0"/>
              <a:t/>
            </a:r>
            <a:br>
              <a:rPr lang="zh-TW" altLang="zh-TW" dirty="0" smtClean="0"/>
            </a:br>
            <a:endParaRPr lang="zh-TW" altLang="en-US" dirty="0"/>
          </a:p>
        </p:txBody>
      </p:sp>
      <p:pic>
        <p:nvPicPr>
          <p:cNvPr id="1027" name="Picture 3"/>
          <p:cNvPicPr>
            <a:picLocks noChangeAspect="1" noChangeArrowheads="1"/>
          </p:cNvPicPr>
          <p:nvPr/>
        </p:nvPicPr>
        <p:blipFill>
          <a:blip r:embed="rId2" cstate="print"/>
          <a:srcRect/>
          <a:stretch>
            <a:fillRect/>
          </a:stretch>
        </p:blipFill>
        <p:spPr bwMode="auto">
          <a:xfrm>
            <a:off x="2123728" y="2348880"/>
            <a:ext cx="4683343" cy="316835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332656"/>
            <a:ext cx="8640960" cy="1080120"/>
          </a:xfrm>
        </p:spPr>
        <p:txBody>
          <a:bodyPr>
            <a:normAutofit fontScale="25000" lnSpcReduction="20000"/>
          </a:bodyPr>
          <a:lstStyle/>
          <a:p>
            <a:pPr lvl="0"/>
            <a:r>
              <a:rPr lang="en-US" altLang="zh-TW" sz="7200" dirty="0" smtClean="0">
                <a:solidFill>
                  <a:schemeClr val="accent2">
                    <a:lumMod val="75000"/>
                  </a:schemeClr>
                </a:solidFill>
              </a:rPr>
              <a:t>A </a:t>
            </a:r>
            <a:r>
              <a:rPr lang="en-US" altLang="zh-TW" sz="7200" dirty="0" smtClean="0">
                <a:solidFill>
                  <a:schemeClr val="accent2">
                    <a:lumMod val="75000"/>
                  </a:schemeClr>
                </a:solidFill>
              </a:rPr>
              <a:t>level of Electricity produced from renewable energy sources (in terms of % of gross electricity consumption</a:t>
            </a:r>
            <a:r>
              <a:rPr lang="en-US" altLang="zh-TW" sz="7200" dirty="0" smtClean="0">
                <a:solidFill>
                  <a:schemeClr val="accent2">
                    <a:lumMod val="75000"/>
                  </a:schemeClr>
                </a:solidFill>
              </a:rPr>
              <a:t>) still far from EU target</a:t>
            </a:r>
          </a:p>
          <a:p>
            <a:pPr lvl="0">
              <a:buNone/>
            </a:pPr>
            <a:endParaRPr lang="en-US" altLang="zh-TW" sz="2000" dirty="0" smtClean="0">
              <a:solidFill>
                <a:srgbClr val="0070C0"/>
              </a:solidFill>
            </a:endParaRPr>
          </a:p>
          <a:p>
            <a:pPr lvl="0">
              <a:buNone/>
            </a:pPr>
            <a:r>
              <a:rPr lang="en-US" altLang="zh-TW" sz="4000" dirty="0" smtClean="0"/>
              <a:t>(Note: EE: Estonia, EL: Greece)</a:t>
            </a:r>
            <a:endParaRPr lang="zh-TW" altLang="zh-TW" sz="4000" dirty="0" smtClean="0"/>
          </a:p>
          <a:p>
            <a:pPr>
              <a:buNone/>
            </a:pPr>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1907704" y="1628800"/>
            <a:ext cx="5328592" cy="367240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1"/>
          <p:cNvSpPr txBox="1">
            <a:spLocks noGrp="1"/>
          </p:cNvSpPr>
          <p:nvPr>
            <p:ph idx="1"/>
          </p:nvPr>
        </p:nvSpPr>
        <p:spPr>
          <a:xfrm>
            <a:off x="395536" y="404664"/>
            <a:ext cx="8229600" cy="4525963"/>
          </a:xfrm>
          <a:prstGeom prst="rect">
            <a:avLst/>
          </a:prstGeom>
        </p:spPr>
        <p:txBody>
          <a:bodyPr vert="horz">
            <a:normAutofit/>
          </a:bodyPr>
          <a:lstStyle/>
          <a:p>
            <a:pPr marL="365760" indent="-256032">
              <a:spcBef>
                <a:spcPts val="400"/>
              </a:spcBef>
              <a:buClr>
                <a:schemeClr val="accent1"/>
              </a:buClr>
              <a:buSzPct val="68000"/>
              <a:buFont typeface="Wingdings 3"/>
              <a:buChar char=""/>
            </a:pPr>
            <a:r>
              <a:rPr lang="en-US" altLang="zh-TW" sz="2000" dirty="0">
                <a:solidFill>
                  <a:schemeClr val="accent2">
                    <a:lumMod val="75000"/>
                  </a:schemeClr>
                </a:solidFill>
              </a:rPr>
              <a:t>An increase in terms of final energy consumption of </a:t>
            </a:r>
            <a:r>
              <a:rPr lang="en-US" altLang="zh-TW" sz="2000" dirty="0" smtClean="0">
                <a:solidFill>
                  <a:schemeClr val="accent2">
                    <a:lumMod val="75000"/>
                  </a:schemeClr>
                </a:solidFill>
              </a:rPr>
              <a:t>transport</a:t>
            </a:r>
            <a:r>
              <a:rPr kumimoji="0" lang="en-US" altLang="zh-TW" sz="2000" b="1" i="0" u="none" strike="noStrike" kern="1200" cap="none" spc="0" normalizeH="0" baseline="0" noProof="0" dirty="0" smtClean="0">
                <a:ln>
                  <a:noFill/>
                </a:ln>
                <a:solidFill>
                  <a:schemeClr val="accent2">
                    <a:lumMod val="75000"/>
                  </a:schemeClr>
                </a:solidFill>
                <a:effectLst/>
                <a:uLnTx/>
                <a:uFillTx/>
                <a:latin typeface="+mn-lt"/>
                <a:ea typeface="+mn-ea"/>
                <a:cs typeface="+mn-cs"/>
              </a:rPr>
              <a:t> </a:t>
            </a:r>
            <a:endParaRPr kumimoji="0" lang="zh-TW" altLang="zh-TW" sz="2000" b="1" i="0" u="none" strike="noStrike" kern="1200" cap="none" spc="0" normalizeH="0" baseline="0" noProof="0" dirty="0" smtClean="0">
              <a:ln>
                <a:noFill/>
              </a:ln>
              <a:solidFill>
                <a:schemeClr val="accent2">
                  <a:lumMod val="7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zh-TW" alt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1475656" y="1124744"/>
            <a:ext cx="5832647" cy="475252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2000" dirty="0" smtClean="0"/>
              <a:t>The </a:t>
            </a:r>
            <a:r>
              <a:rPr lang="en-US" altLang="zh-TW" sz="2000" dirty="0" smtClean="0">
                <a:solidFill>
                  <a:schemeClr val="accent2">
                    <a:lumMod val="75000"/>
                  </a:schemeClr>
                </a:solidFill>
              </a:rPr>
              <a:t>EU biodiversity picture remains mixed</a:t>
            </a:r>
            <a:r>
              <a:rPr lang="en-US" altLang="zh-TW" sz="2000" dirty="0" smtClean="0"/>
              <a:t>, with positive developments for some species and habitats overshadowed by worrying trends </a:t>
            </a:r>
            <a:r>
              <a:rPr lang="en-US" altLang="zh-TW" sz="2000" dirty="0" smtClean="0"/>
              <a:t>elsewhere</a:t>
            </a:r>
          </a:p>
          <a:p>
            <a:endParaRPr lang="en-US" altLang="zh-TW" sz="2000" dirty="0" smtClean="0"/>
          </a:p>
          <a:p>
            <a:r>
              <a:rPr lang="en-US" altLang="zh-TW" sz="2000" dirty="0" smtClean="0">
                <a:solidFill>
                  <a:schemeClr val="accent2">
                    <a:lumMod val="75000"/>
                  </a:schemeClr>
                </a:solidFill>
              </a:rPr>
              <a:t>Grasslands, wetlands and coastal habitats are the most </a:t>
            </a:r>
            <a:r>
              <a:rPr lang="en-US" altLang="zh-TW" sz="2000" dirty="0" smtClean="0">
                <a:solidFill>
                  <a:schemeClr val="accent2">
                    <a:lumMod val="75000"/>
                  </a:schemeClr>
                </a:solidFill>
              </a:rPr>
              <a:t>vulnerable</a:t>
            </a:r>
          </a:p>
          <a:p>
            <a:endParaRPr lang="en-US" altLang="zh-TW" sz="2000" dirty="0" smtClean="0"/>
          </a:p>
          <a:p>
            <a:r>
              <a:rPr lang="en-US" altLang="zh-TW" sz="2000" dirty="0" smtClean="0"/>
              <a:t>Protection </a:t>
            </a:r>
            <a:r>
              <a:rPr lang="en-US" altLang="zh-TW" sz="2000" dirty="0" smtClean="0"/>
              <a:t>of </a:t>
            </a:r>
            <a:r>
              <a:rPr lang="en-US" altLang="zh-TW" sz="2000" dirty="0" smtClean="0">
                <a:solidFill>
                  <a:schemeClr val="accent2">
                    <a:lumMod val="75000"/>
                  </a:schemeClr>
                </a:solidFill>
              </a:rPr>
              <a:t>soil biodiversity continues to present a challenge</a:t>
            </a:r>
            <a:endParaRPr lang="zh-TW" altLang="en-US" sz="2000" dirty="0">
              <a:solidFill>
                <a:schemeClr val="accent2">
                  <a:lumMod val="75000"/>
                </a:schemeClr>
              </a:solidFill>
            </a:endParaRPr>
          </a:p>
        </p:txBody>
      </p:sp>
      <p:sp>
        <p:nvSpPr>
          <p:cNvPr id="3" name="標題 2"/>
          <p:cNvSpPr>
            <a:spLocks noGrp="1"/>
          </p:cNvSpPr>
          <p:nvPr>
            <p:ph type="title"/>
          </p:nvPr>
        </p:nvSpPr>
        <p:spPr/>
        <p:txBody>
          <a:bodyPr>
            <a:normAutofit/>
          </a:bodyPr>
          <a:lstStyle/>
          <a:p>
            <a:r>
              <a:rPr lang="en-US" altLang="zh-TW" sz="3000" dirty="0" smtClean="0">
                <a:solidFill>
                  <a:srgbClr val="FFC000"/>
                </a:solidFill>
              </a:rPr>
              <a:t>Nature and biodiversity</a:t>
            </a:r>
            <a:endParaRPr lang="zh-TW" altLang="en-US" sz="3000" dirty="0">
              <a:solidFill>
                <a:srgbClr val="FFC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9"/>
            <a:ext cx="8229600" cy="723536"/>
          </a:xfrm>
        </p:spPr>
        <p:txBody>
          <a:bodyPr>
            <a:normAutofit/>
          </a:bodyPr>
          <a:lstStyle/>
          <a:p>
            <a:r>
              <a:rPr lang="en-US" altLang="zh-TW" sz="2000" dirty="0" smtClean="0">
                <a:solidFill>
                  <a:schemeClr val="accent2">
                    <a:lumMod val="75000"/>
                  </a:schemeClr>
                </a:solidFill>
              </a:rPr>
              <a:t>Urban population exposed to air pollution by particles still very </a:t>
            </a:r>
            <a:r>
              <a:rPr lang="en-US" altLang="zh-TW" sz="2000" dirty="0" smtClean="0">
                <a:solidFill>
                  <a:schemeClr val="accent2">
                    <a:lumMod val="75000"/>
                  </a:schemeClr>
                </a:solidFill>
              </a:rPr>
              <a:t>high.</a:t>
            </a:r>
            <a:endParaRPr lang="zh-TW" altLang="en-US" sz="2000" dirty="0">
              <a:solidFill>
                <a:schemeClr val="accent2">
                  <a:lumMod val="75000"/>
                </a:schemeClr>
              </a:solidFill>
            </a:endParaRPr>
          </a:p>
        </p:txBody>
      </p:sp>
      <p:sp>
        <p:nvSpPr>
          <p:cNvPr id="3" name="標題 2"/>
          <p:cNvSpPr>
            <a:spLocks noGrp="1"/>
          </p:cNvSpPr>
          <p:nvPr>
            <p:ph type="title"/>
          </p:nvPr>
        </p:nvSpPr>
        <p:spPr/>
        <p:txBody>
          <a:bodyPr>
            <a:normAutofit/>
          </a:bodyPr>
          <a:lstStyle/>
          <a:p>
            <a:r>
              <a:rPr lang="en-US" altLang="zh-TW" sz="3000" dirty="0" smtClean="0">
                <a:solidFill>
                  <a:srgbClr val="FFC000"/>
                </a:solidFill>
              </a:rPr>
              <a:t>Health and environment</a:t>
            </a:r>
            <a:endParaRPr lang="zh-TW" altLang="en-US" sz="3000" dirty="0">
              <a:solidFill>
                <a:srgbClr val="FFC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2267744" y="2276872"/>
            <a:ext cx="4968552" cy="396049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76673"/>
            <a:ext cx="8229600" cy="576064"/>
          </a:xfrm>
        </p:spPr>
        <p:txBody>
          <a:bodyPr>
            <a:normAutofit/>
          </a:bodyPr>
          <a:lstStyle/>
          <a:p>
            <a:r>
              <a:rPr lang="en-US" altLang="zh-TW" sz="2000" dirty="0" smtClean="0">
                <a:solidFill>
                  <a:schemeClr val="accent2">
                    <a:lumMod val="75000"/>
                  </a:schemeClr>
                </a:solidFill>
              </a:rPr>
              <a:t>Urban population exposed to air pollution by </a:t>
            </a:r>
            <a:r>
              <a:rPr lang="en-US" altLang="zh-TW" sz="2000" dirty="0" smtClean="0">
                <a:solidFill>
                  <a:schemeClr val="accent2">
                    <a:lumMod val="75000"/>
                  </a:schemeClr>
                </a:solidFill>
              </a:rPr>
              <a:t>ozone still high</a:t>
            </a:r>
            <a:endParaRPr lang="zh-TW" altLang="en-US" sz="2000" dirty="0">
              <a:solidFill>
                <a:schemeClr val="accent2">
                  <a:lumMod val="75000"/>
                </a:schemeClr>
              </a:solidFill>
            </a:endParaRPr>
          </a:p>
        </p:txBody>
      </p:sp>
      <p:pic>
        <p:nvPicPr>
          <p:cNvPr id="5122" name="Picture 2"/>
          <p:cNvPicPr>
            <a:picLocks noChangeAspect="1" noChangeArrowheads="1"/>
          </p:cNvPicPr>
          <p:nvPr/>
        </p:nvPicPr>
        <p:blipFill>
          <a:blip r:embed="rId2" cstate="print"/>
          <a:srcRect/>
          <a:stretch>
            <a:fillRect/>
          </a:stretch>
        </p:blipFill>
        <p:spPr bwMode="auto">
          <a:xfrm>
            <a:off x="1835696" y="1268760"/>
            <a:ext cx="5256584" cy="42709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9"/>
            <a:ext cx="8229600" cy="651528"/>
          </a:xfrm>
        </p:spPr>
        <p:txBody>
          <a:bodyPr/>
          <a:lstStyle/>
          <a:p>
            <a:r>
              <a:rPr lang="en-US" altLang="zh-TW" sz="1900" dirty="0" smtClean="0">
                <a:solidFill>
                  <a:schemeClr val="accent2">
                    <a:lumMod val="75000"/>
                  </a:schemeClr>
                </a:solidFill>
              </a:rPr>
              <a:t>An increase of total waste </a:t>
            </a:r>
            <a:r>
              <a:rPr lang="en-US" altLang="zh-TW" sz="1900" dirty="0" smtClean="0">
                <a:solidFill>
                  <a:schemeClr val="accent2">
                    <a:lumMod val="75000"/>
                  </a:schemeClr>
                </a:solidFill>
              </a:rPr>
              <a:t>generated</a:t>
            </a:r>
          </a:p>
          <a:p>
            <a:endParaRPr lang="zh-TW" altLang="en-US" dirty="0"/>
          </a:p>
        </p:txBody>
      </p:sp>
      <p:sp>
        <p:nvSpPr>
          <p:cNvPr id="3" name="標題 2"/>
          <p:cNvSpPr>
            <a:spLocks noGrp="1"/>
          </p:cNvSpPr>
          <p:nvPr>
            <p:ph type="title"/>
          </p:nvPr>
        </p:nvSpPr>
        <p:spPr>
          <a:xfrm>
            <a:off x="457200" y="404664"/>
            <a:ext cx="8229600" cy="1012974"/>
          </a:xfrm>
        </p:spPr>
        <p:txBody>
          <a:bodyPr>
            <a:normAutofit fontScale="90000"/>
          </a:bodyPr>
          <a:lstStyle/>
          <a:p>
            <a:r>
              <a:rPr lang="en-US" altLang="zh-TW" sz="3300" dirty="0" smtClean="0">
                <a:solidFill>
                  <a:srgbClr val="FFC000"/>
                </a:solidFill>
              </a:rPr>
              <a:t>Waste Management</a:t>
            </a:r>
            <a:r>
              <a:rPr lang="zh-TW" altLang="zh-TW" dirty="0" smtClean="0"/>
              <a:t/>
            </a:r>
            <a:br>
              <a:rPr lang="zh-TW" altLang="zh-TW" dirty="0" smtClean="0"/>
            </a:br>
            <a:endParaRPr lang="zh-TW" altLang="en-US" dirty="0"/>
          </a:p>
        </p:txBody>
      </p:sp>
      <p:pic>
        <p:nvPicPr>
          <p:cNvPr id="6146" name="Picture 2"/>
          <p:cNvPicPr>
            <a:picLocks noChangeAspect="1" noChangeArrowheads="1"/>
          </p:cNvPicPr>
          <p:nvPr/>
        </p:nvPicPr>
        <p:blipFill>
          <a:blip r:embed="rId2" cstate="print"/>
          <a:srcRect/>
          <a:stretch>
            <a:fillRect/>
          </a:stretch>
        </p:blipFill>
        <p:spPr bwMode="auto">
          <a:xfrm>
            <a:off x="1835696" y="2132856"/>
            <a:ext cx="4752527" cy="379015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060849"/>
            <a:ext cx="8229600" cy="4176464"/>
          </a:xfrm>
        </p:spPr>
        <p:txBody>
          <a:bodyPr>
            <a:normAutofit fontScale="92500"/>
          </a:bodyPr>
          <a:lstStyle/>
          <a:p>
            <a:r>
              <a:rPr lang="en-US" altLang="zh-TW" sz="2000" b="1" dirty="0" smtClean="0"/>
              <a:t>High-level </a:t>
            </a:r>
            <a:r>
              <a:rPr lang="en-US" altLang="zh-TW" sz="2000" b="1" dirty="0" smtClean="0"/>
              <a:t>bilateral dialogues </a:t>
            </a:r>
            <a:r>
              <a:rPr lang="en-US" altLang="zh-TW" sz="2000" dirty="0" smtClean="0"/>
              <a:t>on </a:t>
            </a:r>
            <a:r>
              <a:rPr lang="en-US" altLang="zh-TW" sz="2000" dirty="0" smtClean="0"/>
              <a:t>environment (</a:t>
            </a:r>
            <a:r>
              <a:rPr lang="en-US" altLang="zh-TW" sz="2000" dirty="0" smtClean="0"/>
              <a:t>Australia, </a:t>
            </a:r>
            <a:r>
              <a:rPr lang="en-US" altLang="zh-TW" sz="2000" dirty="0" smtClean="0"/>
              <a:t>Brazil, Canada, China, India, Japan, Russia and </a:t>
            </a:r>
            <a:r>
              <a:rPr lang="en-US" altLang="zh-TW" sz="2000" dirty="0" smtClean="0"/>
              <a:t>the United States</a:t>
            </a:r>
            <a:r>
              <a:rPr lang="en-US" altLang="zh-TW" sz="2000" dirty="0" smtClean="0"/>
              <a:t>.)</a:t>
            </a:r>
          </a:p>
          <a:p>
            <a:endParaRPr lang="en-US" altLang="zh-TW" sz="2000" dirty="0" smtClean="0"/>
          </a:p>
          <a:p>
            <a:r>
              <a:rPr lang="en-US" altLang="zh-TW" sz="2000" b="1" dirty="0" smtClean="0"/>
              <a:t>Regional </a:t>
            </a:r>
            <a:r>
              <a:rPr lang="en-US" altLang="zh-TW" sz="2000" b="1" dirty="0" smtClean="0"/>
              <a:t>and sub-regional </a:t>
            </a:r>
            <a:r>
              <a:rPr lang="en-US" altLang="zh-TW" sz="2000" b="1" dirty="0" smtClean="0"/>
              <a:t>dialogue</a:t>
            </a:r>
            <a:r>
              <a:rPr lang="en-US" altLang="zh-TW" sz="2000" dirty="0" smtClean="0"/>
              <a:t>: ASEM &amp; EU-ASEAN</a:t>
            </a:r>
          </a:p>
          <a:p>
            <a:endParaRPr lang="en-US" altLang="zh-TW" sz="2000" dirty="0" smtClean="0"/>
          </a:p>
          <a:p>
            <a:r>
              <a:rPr lang="en-US" altLang="zh-TW" sz="2000" dirty="0" smtClean="0"/>
              <a:t>Dialogue </a:t>
            </a:r>
            <a:r>
              <a:rPr lang="en-US" altLang="zh-TW" sz="2000" dirty="0" smtClean="0"/>
              <a:t>and cooperation on environment and sustainable development in the context of </a:t>
            </a:r>
            <a:r>
              <a:rPr lang="en-US" altLang="zh-TW" sz="2000" b="1" dirty="0" smtClean="0"/>
              <a:t>multilateral </a:t>
            </a:r>
            <a:r>
              <a:rPr lang="en-US" altLang="zh-TW" sz="2000" b="1" dirty="0" smtClean="0"/>
              <a:t>processes</a:t>
            </a:r>
            <a:r>
              <a:rPr lang="en-US" altLang="zh-TW" sz="2000" dirty="0" smtClean="0"/>
              <a:t>: OECD, G8</a:t>
            </a:r>
          </a:p>
          <a:p>
            <a:r>
              <a:rPr lang="en-US" altLang="zh-TW" sz="2000" dirty="0" smtClean="0"/>
              <a:t>promotes environmental protection and the safeguarding of natural resources </a:t>
            </a:r>
            <a:r>
              <a:rPr lang="en-US" altLang="zh-TW" sz="2000" dirty="0" smtClean="0"/>
              <a:t>worldwide</a:t>
            </a:r>
          </a:p>
          <a:p>
            <a:endParaRPr lang="en-US" altLang="zh-TW" sz="2000" dirty="0" smtClean="0"/>
          </a:p>
          <a:p>
            <a:r>
              <a:rPr lang="en-US" altLang="zh-TW" sz="2000" b="1" dirty="0" smtClean="0"/>
              <a:t>Global </a:t>
            </a:r>
            <a:r>
              <a:rPr lang="en-US" altLang="zh-TW" sz="2000" b="1" dirty="0" smtClean="0"/>
              <a:t>and regional </a:t>
            </a:r>
            <a:r>
              <a:rPr lang="en-US" altLang="zh-TW" sz="2000" b="1" dirty="0" err="1" smtClean="0"/>
              <a:t>programmes</a:t>
            </a:r>
            <a:r>
              <a:rPr lang="en-US" altLang="zh-TW" sz="2000" dirty="0" smtClean="0"/>
              <a:t>: </a:t>
            </a:r>
            <a:r>
              <a:rPr lang="en-US" altLang="zh-TW" sz="2000" i="1" dirty="0" smtClean="0"/>
              <a:t>Environment </a:t>
            </a:r>
            <a:r>
              <a:rPr lang="en-US" altLang="zh-TW" sz="2000" i="1" dirty="0" smtClean="0"/>
              <a:t>and Tropical Forests </a:t>
            </a:r>
            <a:r>
              <a:rPr lang="en-US" altLang="zh-TW" sz="2000" i="1" dirty="0" err="1" smtClean="0"/>
              <a:t>Programme</a:t>
            </a:r>
            <a:r>
              <a:rPr lang="en-US" altLang="zh-TW" sz="2000" dirty="0" smtClean="0"/>
              <a:t> &amp; </a:t>
            </a:r>
            <a:r>
              <a:rPr lang="en-US" altLang="zh-TW" sz="2000" i="1" dirty="0" smtClean="0"/>
              <a:t>Asia Pro Eco </a:t>
            </a:r>
            <a:r>
              <a:rPr lang="en-US" altLang="zh-TW" sz="2000" i="1" dirty="0" err="1" smtClean="0"/>
              <a:t>programme</a:t>
            </a:r>
            <a:endParaRPr lang="zh-TW" altLang="en-US" sz="2000" i="1" dirty="0"/>
          </a:p>
        </p:txBody>
      </p:sp>
      <p:sp>
        <p:nvSpPr>
          <p:cNvPr id="3" name="標題 2"/>
          <p:cNvSpPr>
            <a:spLocks noGrp="1"/>
          </p:cNvSpPr>
          <p:nvPr>
            <p:ph type="title"/>
          </p:nvPr>
        </p:nvSpPr>
        <p:spPr>
          <a:xfrm>
            <a:off x="323528" y="908720"/>
            <a:ext cx="7571184" cy="1080120"/>
          </a:xfrm>
        </p:spPr>
        <p:txBody>
          <a:bodyPr>
            <a:normAutofit fontScale="90000"/>
          </a:bodyPr>
          <a:lstStyle/>
          <a:p>
            <a:r>
              <a:rPr lang="en-US" altLang="zh-TW" sz="3100" dirty="0" smtClean="0">
                <a:solidFill>
                  <a:srgbClr val="C00000"/>
                </a:solidFill>
              </a:rPr>
              <a:t>IV&gt; EU’s involvement for sustainable development beyond Europe</a:t>
            </a:r>
            <a:r>
              <a:rPr lang="zh-TW" altLang="zh-TW" dirty="0" smtClean="0"/>
              <a:t/>
            </a:r>
            <a:br>
              <a:rPr lang="zh-TW" altLang="zh-TW" dirty="0" smtClean="0"/>
            </a:br>
            <a:endParaRPr lang="zh-TW" altLang="en-US" dirty="0"/>
          </a:p>
        </p:txBody>
      </p:sp>
      <p:pic>
        <p:nvPicPr>
          <p:cNvPr id="26626" name="Picture 2" descr="C:\Documents and Settings\user\My Documents\My Pictures\fvvfgsddd.bmp"/>
          <p:cNvPicPr>
            <a:picLocks noChangeAspect="1" noChangeArrowheads="1"/>
          </p:cNvPicPr>
          <p:nvPr/>
        </p:nvPicPr>
        <p:blipFill>
          <a:blip r:embed="rId2" cstate="print"/>
          <a:srcRect/>
          <a:stretch>
            <a:fillRect/>
          </a:stretch>
        </p:blipFill>
        <p:spPr bwMode="auto">
          <a:xfrm>
            <a:off x="7020272" y="188640"/>
            <a:ext cx="1752600" cy="1752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9"/>
            <a:ext cx="8229600" cy="2811767"/>
          </a:xfrm>
        </p:spPr>
        <p:txBody>
          <a:bodyPr>
            <a:normAutofit fontScale="77500" lnSpcReduction="20000"/>
          </a:bodyPr>
          <a:lstStyle/>
          <a:p>
            <a:pPr>
              <a:buNone/>
            </a:pPr>
            <a:r>
              <a:rPr lang="en-US" altLang="zh-TW" b="1" dirty="0" smtClean="0">
                <a:solidFill>
                  <a:schemeClr val="accent1">
                    <a:lumMod val="50000"/>
                  </a:schemeClr>
                </a:solidFill>
              </a:rPr>
              <a:t>a) Evolution of </a:t>
            </a:r>
            <a:r>
              <a:rPr lang="en-US" altLang="zh-TW" b="1" dirty="0" smtClean="0">
                <a:solidFill>
                  <a:schemeClr val="accent1">
                    <a:lumMod val="50000"/>
                  </a:schemeClr>
                </a:solidFill>
              </a:rPr>
              <a:t>the </a:t>
            </a:r>
            <a:r>
              <a:rPr lang="en-US" altLang="zh-TW" b="1" dirty="0" smtClean="0">
                <a:solidFill>
                  <a:schemeClr val="accent1">
                    <a:lumMod val="50000"/>
                  </a:schemeClr>
                </a:solidFill>
              </a:rPr>
              <a:t>EAPs</a:t>
            </a:r>
            <a:endParaRPr lang="zh-TW" altLang="zh-TW" dirty="0" smtClean="0">
              <a:solidFill>
                <a:schemeClr val="accent1">
                  <a:lumMod val="50000"/>
                </a:schemeClr>
              </a:solidFill>
            </a:endParaRPr>
          </a:p>
          <a:p>
            <a:pPr>
              <a:buNone/>
            </a:pPr>
            <a:endParaRPr lang="en-US" altLang="zh-TW" dirty="0" smtClean="0"/>
          </a:p>
          <a:p>
            <a:r>
              <a:rPr lang="en-US" altLang="zh-TW" sz="2600" dirty="0" smtClean="0"/>
              <a:t>1</a:t>
            </a:r>
            <a:r>
              <a:rPr lang="en-US" altLang="zh-TW" sz="2600" baseline="30000" dirty="0" smtClean="0"/>
              <a:t>st</a:t>
            </a:r>
            <a:r>
              <a:rPr lang="en-US" altLang="zh-TW" sz="2600" dirty="0" smtClean="0"/>
              <a:t> </a:t>
            </a:r>
            <a:r>
              <a:rPr lang="en-US" altLang="zh-TW" sz="2600" b="1" dirty="0" smtClean="0"/>
              <a:t>European </a:t>
            </a:r>
            <a:r>
              <a:rPr lang="en-US" altLang="zh-TW" sz="2600" b="1" dirty="0" smtClean="0"/>
              <a:t>Environment Action Program </a:t>
            </a:r>
            <a:r>
              <a:rPr lang="en-US" altLang="zh-TW" sz="2600" dirty="0" smtClean="0"/>
              <a:t>(EAP) </a:t>
            </a:r>
            <a:r>
              <a:rPr lang="en-US" altLang="zh-TW" sz="2600" dirty="0" smtClean="0"/>
              <a:t>(</a:t>
            </a:r>
            <a:r>
              <a:rPr lang="en-US" altLang="zh-TW" sz="2600" dirty="0" smtClean="0"/>
              <a:t>1973-1976</a:t>
            </a:r>
            <a:r>
              <a:rPr lang="en-US" altLang="zh-TW" sz="2600" dirty="0" smtClean="0"/>
              <a:t>).</a:t>
            </a:r>
            <a:endParaRPr lang="zh-TW" altLang="zh-TW" sz="2600" dirty="0" smtClean="0"/>
          </a:p>
          <a:p>
            <a:r>
              <a:rPr lang="en-US" altLang="zh-TW" sz="2600" dirty="0" smtClean="0"/>
              <a:t>2</a:t>
            </a:r>
            <a:r>
              <a:rPr lang="en-US" altLang="zh-TW" sz="2600" baseline="30000" dirty="0" smtClean="0"/>
              <a:t>nd</a:t>
            </a:r>
            <a:r>
              <a:rPr lang="en-US" altLang="zh-TW" sz="2600" dirty="0" smtClean="0"/>
              <a:t> EAP </a:t>
            </a:r>
            <a:r>
              <a:rPr lang="en-US" altLang="zh-TW" sz="2600" dirty="0" smtClean="0"/>
              <a:t>(1977 - 1981)</a:t>
            </a:r>
            <a:endParaRPr lang="zh-TW" altLang="zh-TW" sz="2600" dirty="0" smtClean="0"/>
          </a:p>
          <a:p>
            <a:r>
              <a:rPr lang="en-US" altLang="zh-TW" sz="2600" dirty="0" smtClean="0"/>
              <a:t>3</a:t>
            </a:r>
            <a:r>
              <a:rPr lang="en-US" altLang="zh-TW" sz="2600" baseline="30000" dirty="0" smtClean="0"/>
              <a:t>rd</a:t>
            </a:r>
            <a:r>
              <a:rPr lang="en-US" altLang="zh-TW" sz="2600" dirty="0" smtClean="0"/>
              <a:t> </a:t>
            </a:r>
            <a:r>
              <a:rPr lang="en-US" altLang="zh-TW" sz="2600" dirty="0" smtClean="0"/>
              <a:t>EAP (1982 – 1986)</a:t>
            </a:r>
            <a:endParaRPr lang="zh-TW" altLang="zh-TW" sz="2600" dirty="0" smtClean="0"/>
          </a:p>
          <a:p>
            <a:r>
              <a:rPr lang="en-US" altLang="zh-TW" sz="2600" dirty="0" smtClean="0"/>
              <a:t>4</a:t>
            </a:r>
            <a:r>
              <a:rPr lang="en-US" altLang="zh-TW" sz="2600" baseline="30000" dirty="0" smtClean="0"/>
              <a:t>th</a:t>
            </a:r>
            <a:r>
              <a:rPr lang="en-US" altLang="zh-TW" sz="2600" dirty="0" smtClean="0"/>
              <a:t> </a:t>
            </a:r>
            <a:r>
              <a:rPr lang="en-US" altLang="zh-TW" sz="2600" dirty="0" smtClean="0"/>
              <a:t>EAP (1987 - 1992</a:t>
            </a:r>
            <a:r>
              <a:rPr lang="en-US" altLang="zh-TW" sz="2600" dirty="0" smtClean="0"/>
              <a:t>)</a:t>
            </a:r>
          </a:p>
          <a:p>
            <a:r>
              <a:rPr lang="en-US" altLang="zh-TW" sz="2600" dirty="0" smtClean="0"/>
              <a:t>5</a:t>
            </a:r>
            <a:r>
              <a:rPr lang="en-US" altLang="zh-TW" sz="2600" baseline="30000" dirty="0" smtClean="0"/>
              <a:t>th</a:t>
            </a:r>
            <a:r>
              <a:rPr lang="en-US" altLang="zh-TW" sz="2600" dirty="0" smtClean="0"/>
              <a:t> EAP (1992 - 1999)</a:t>
            </a:r>
            <a:endParaRPr lang="zh-TW" altLang="zh-TW" sz="2600" dirty="0" smtClean="0"/>
          </a:p>
          <a:p>
            <a:r>
              <a:rPr lang="en-US" altLang="zh-TW" sz="2600" dirty="0" smtClean="0"/>
              <a:t>6</a:t>
            </a:r>
            <a:r>
              <a:rPr lang="en-US" altLang="zh-TW" sz="2600" baseline="30000" dirty="0" smtClean="0"/>
              <a:t>th</a:t>
            </a:r>
            <a:r>
              <a:rPr lang="en-US" altLang="zh-TW" sz="2600" dirty="0" smtClean="0"/>
              <a:t> </a:t>
            </a:r>
            <a:r>
              <a:rPr lang="en-US" altLang="zh-TW" sz="2600" dirty="0" smtClean="0"/>
              <a:t>EAP (2000-2012) </a:t>
            </a:r>
            <a:endParaRPr lang="zh-TW" altLang="zh-TW" sz="2600" dirty="0" smtClean="0"/>
          </a:p>
          <a:p>
            <a:pPr>
              <a:buNone/>
            </a:pPr>
            <a:endParaRPr lang="zh-TW" altLang="en-US" dirty="0"/>
          </a:p>
        </p:txBody>
      </p:sp>
      <p:sp>
        <p:nvSpPr>
          <p:cNvPr id="3" name="標題 2"/>
          <p:cNvSpPr>
            <a:spLocks noGrp="1"/>
          </p:cNvSpPr>
          <p:nvPr>
            <p:ph type="title"/>
          </p:nvPr>
        </p:nvSpPr>
        <p:spPr/>
        <p:txBody>
          <a:bodyPr>
            <a:normAutofit/>
          </a:bodyPr>
          <a:lstStyle/>
          <a:p>
            <a:r>
              <a:rPr lang="en-US" altLang="zh-TW" sz="2800" dirty="0" smtClean="0">
                <a:solidFill>
                  <a:srgbClr val="C00000"/>
                </a:solidFill>
              </a:rPr>
              <a:t>I. DEVELOPMENT </a:t>
            </a:r>
            <a:r>
              <a:rPr lang="en-US" altLang="zh-TW" sz="2800" dirty="0" smtClean="0">
                <a:solidFill>
                  <a:srgbClr val="C00000"/>
                </a:solidFill>
              </a:rPr>
              <a:t>AND PRINCIPLES OF THE EU ENVIRONMENT POLICY</a:t>
            </a:r>
            <a:endParaRPr lang="zh-TW" altLang="en-US" sz="2800" dirty="0">
              <a:solidFill>
                <a:srgbClr val="C00000"/>
              </a:solidFill>
            </a:endParaRPr>
          </a:p>
        </p:txBody>
      </p:sp>
      <p:sp>
        <p:nvSpPr>
          <p:cNvPr id="4" name="內容版面配置區 1"/>
          <p:cNvSpPr txBox="1">
            <a:spLocks/>
          </p:cNvSpPr>
          <p:nvPr/>
        </p:nvSpPr>
        <p:spPr>
          <a:xfrm>
            <a:off x="611560" y="4221088"/>
            <a:ext cx="8352928" cy="1944216"/>
          </a:xfrm>
          <a:prstGeom prst="rect">
            <a:avLst/>
          </a:prstGeom>
        </p:spPr>
        <p:txBody>
          <a:bodyPr vert="horz">
            <a:normAutofit fontScale="92500" lnSpcReduction="10000"/>
          </a:bodyPr>
          <a:lstStyle/>
          <a:p>
            <a:r>
              <a:rPr lang="en-US" altLang="zh-TW" sz="1900" dirty="0" smtClean="0"/>
              <a:t>- R</a:t>
            </a:r>
            <a:r>
              <a:rPr lang="zh-TW" altLang="zh-TW" sz="1900" dirty="0" smtClean="0"/>
              <a:t>esolution </a:t>
            </a:r>
            <a:r>
              <a:rPr lang="zh-TW" altLang="zh-TW" sz="1900" dirty="0"/>
              <a:t>of certain specific problems </a:t>
            </a:r>
            <a:r>
              <a:rPr lang="en-US" altLang="zh-TW" sz="1900" dirty="0" smtClean="0"/>
              <a:t>&gt;&gt; </a:t>
            </a:r>
            <a:r>
              <a:rPr lang="zh-TW" altLang="zh-TW" sz="1900" dirty="0" smtClean="0"/>
              <a:t>a </a:t>
            </a:r>
            <a:r>
              <a:rPr lang="zh-TW" altLang="zh-TW" sz="1900" dirty="0"/>
              <a:t>more </a:t>
            </a:r>
            <a:r>
              <a:rPr lang="zh-TW" altLang="zh-TW" sz="1900" b="1" dirty="0"/>
              <a:t>horizontal, preventive and integrated </a:t>
            </a:r>
            <a:r>
              <a:rPr lang="zh-TW" altLang="zh-TW" sz="1900" b="1" dirty="0" smtClean="0"/>
              <a:t>approach</a:t>
            </a:r>
            <a:r>
              <a:rPr lang="en-US" altLang="zh-TW" sz="1900" dirty="0" smtClean="0"/>
              <a:t>.</a:t>
            </a:r>
          </a:p>
          <a:p>
            <a:endParaRPr lang="en-US" altLang="zh-TW" sz="1900" dirty="0"/>
          </a:p>
          <a:p>
            <a:pPr>
              <a:buFontTx/>
              <a:buChar char="-"/>
            </a:pPr>
            <a:r>
              <a:rPr lang="en-US" altLang="zh-TW" sz="1900" dirty="0" smtClean="0"/>
              <a:t> Synergies </a:t>
            </a:r>
            <a:r>
              <a:rPr lang="en-US" altLang="zh-TW" sz="1900" dirty="0"/>
              <a:t>between business and environmental goals </a:t>
            </a:r>
            <a:endParaRPr lang="en-US" altLang="zh-TW" sz="1900" dirty="0" smtClean="0"/>
          </a:p>
          <a:p>
            <a:endParaRPr lang="en-US" altLang="zh-TW" sz="1900" dirty="0" smtClean="0"/>
          </a:p>
          <a:p>
            <a:r>
              <a:rPr lang="en-US" altLang="zh-TW" sz="1900" dirty="0" smtClean="0"/>
              <a:t>- “</a:t>
            </a:r>
            <a:r>
              <a:rPr lang="en-US" altLang="zh-TW" sz="1900" b="1" dirty="0" smtClean="0"/>
              <a:t>Sustainable </a:t>
            </a:r>
            <a:r>
              <a:rPr lang="en-US" altLang="zh-TW" sz="1900" b="1" dirty="0"/>
              <a:t>development</a:t>
            </a:r>
            <a:r>
              <a:rPr lang="en-US" altLang="zh-TW" sz="1900" dirty="0"/>
              <a:t>” </a:t>
            </a:r>
            <a:r>
              <a:rPr lang="en-US" altLang="zh-TW" sz="1900" dirty="0" smtClean="0"/>
              <a:t>as a </a:t>
            </a:r>
            <a:r>
              <a:rPr lang="en-US" altLang="zh-TW" sz="1900" dirty="0"/>
              <a:t>normative reference for environmental policy in the EU from the beginning of the 1990s onwards.</a:t>
            </a:r>
            <a:endParaRPr lang="zh-TW" altLang="zh-TW" sz="1900" dirty="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zh-TW" alt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9219" name="Picture 3" descr="C:\Documents and Settings\user\My Documents\My Pictures\wew32324.bmp"/>
          <p:cNvPicPr>
            <a:picLocks noChangeAspect="1" noChangeArrowheads="1"/>
          </p:cNvPicPr>
          <p:nvPr/>
        </p:nvPicPr>
        <p:blipFill>
          <a:blip r:embed="rId2" cstate="print"/>
          <a:srcRect/>
          <a:stretch>
            <a:fillRect/>
          </a:stretch>
        </p:blipFill>
        <p:spPr bwMode="auto">
          <a:xfrm>
            <a:off x="6660232" y="908720"/>
            <a:ext cx="1584176" cy="100811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lvl="0">
              <a:buNone/>
            </a:pPr>
            <a:r>
              <a:rPr lang="en-US" altLang="zh-TW" sz="2000" dirty="0" smtClean="0">
                <a:solidFill>
                  <a:schemeClr val="bg2">
                    <a:lumMod val="50000"/>
                  </a:schemeClr>
                </a:solidFill>
              </a:rPr>
              <a:t>A</a:t>
            </a:r>
            <a:r>
              <a:rPr lang="en-US" altLang="zh-TW" sz="2000" dirty="0" smtClean="0">
                <a:solidFill>
                  <a:schemeClr val="bg2">
                    <a:lumMod val="50000"/>
                  </a:schemeClr>
                </a:solidFill>
              </a:rPr>
              <a:t>. </a:t>
            </a:r>
            <a:r>
              <a:rPr lang="en-US" altLang="zh-TW" sz="2000" b="1" dirty="0" smtClean="0">
                <a:solidFill>
                  <a:schemeClr val="bg2">
                    <a:lumMod val="50000"/>
                  </a:schemeClr>
                </a:solidFill>
              </a:rPr>
              <a:t>Research and academic cooperation</a:t>
            </a:r>
            <a:endParaRPr lang="zh-TW" altLang="zh-TW" sz="2000" dirty="0" smtClean="0">
              <a:solidFill>
                <a:schemeClr val="bg2">
                  <a:lumMod val="50000"/>
                </a:schemeClr>
              </a:solidFill>
            </a:endParaRPr>
          </a:p>
          <a:p>
            <a:pPr>
              <a:buNone/>
            </a:pPr>
            <a:endParaRPr lang="en-US" altLang="zh-TW" sz="2000" dirty="0" smtClean="0"/>
          </a:p>
          <a:p>
            <a:pPr marL="624078" lvl="0" indent="-514350">
              <a:buNone/>
            </a:pPr>
            <a:r>
              <a:rPr lang="en-US" altLang="zh-TW" sz="2000" dirty="0" smtClean="0">
                <a:solidFill>
                  <a:srgbClr val="00B050"/>
                </a:solidFill>
              </a:rPr>
              <a:t>1</a:t>
            </a:r>
            <a:r>
              <a:rPr lang="en-US" altLang="zh-TW" sz="2000" dirty="0" smtClean="0">
                <a:solidFill>
                  <a:srgbClr val="00B050"/>
                </a:solidFill>
              </a:rPr>
              <a:t>) With </a:t>
            </a:r>
            <a:r>
              <a:rPr lang="en-US" altLang="zh-TW" sz="2000" dirty="0" smtClean="0">
                <a:solidFill>
                  <a:srgbClr val="00B050"/>
                </a:solidFill>
              </a:rPr>
              <a:t>the European </a:t>
            </a:r>
            <a:r>
              <a:rPr lang="en-US" altLang="zh-TW" sz="2000" dirty="0" smtClean="0">
                <a:solidFill>
                  <a:srgbClr val="00B050"/>
                </a:solidFill>
              </a:rPr>
              <a:t>Commission</a:t>
            </a:r>
          </a:p>
          <a:p>
            <a:pPr marL="624078" lvl="0" indent="-514350">
              <a:buNone/>
            </a:pPr>
            <a:endParaRPr lang="en-US" altLang="zh-TW" sz="2000" b="1" dirty="0" smtClean="0"/>
          </a:p>
          <a:p>
            <a:pPr marL="624078" lvl="0" indent="-514350">
              <a:buNone/>
            </a:pPr>
            <a:r>
              <a:rPr lang="en-US" altLang="zh-TW" sz="2000" b="1" dirty="0" smtClean="0"/>
              <a:t>     &gt; 7</a:t>
            </a:r>
            <a:r>
              <a:rPr lang="en-US" altLang="zh-TW" sz="2000" b="1" baseline="30000" dirty="0" smtClean="0"/>
              <a:t>th</a:t>
            </a:r>
            <a:r>
              <a:rPr lang="en-US" altLang="zh-TW" sz="2000" b="1" dirty="0" smtClean="0"/>
              <a:t> </a:t>
            </a:r>
            <a:r>
              <a:rPr lang="en-US" altLang="zh-TW" sz="2000" b="1" dirty="0" smtClean="0"/>
              <a:t>EU </a:t>
            </a:r>
            <a:r>
              <a:rPr lang="en-US" altLang="zh-TW" sz="2000" b="1" dirty="0" smtClean="0"/>
              <a:t>Framework Program </a:t>
            </a:r>
            <a:r>
              <a:rPr lang="en-US" altLang="zh-TW" sz="2000" b="1" dirty="0" smtClean="0"/>
              <a:t>for Research an Technological Development </a:t>
            </a:r>
            <a:r>
              <a:rPr lang="en-US" altLang="zh-TW" sz="2000" dirty="0" smtClean="0"/>
              <a:t>(FP7) </a:t>
            </a:r>
            <a:r>
              <a:rPr lang="en-US" altLang="zh-TW" sz="2000" dirty="0" smtClean="0"/>
              <a:t>: 864 </a:t>
            </a:r>
            <a:r>
              <a:rPr lang="en-US" altLang="zh-TW" sz="2000" dirty="0" smtClean="0"/>
              <a:t>billions of </a:t>
            </a:r>
            <a:r>
              <a:rPr lang="en-US" altLang="zh-TW" sz="2000" dirty="0" err="1" smtClean="0"/>
              <a:t>euros</a:t>
            </a:r>
            <a:r>
              <a:rPr lang="en-US" altLang="zh-TW" sz="2000" dirty="0" smtClean="0"/>
              <a:t> to Environment-related research between 2007 and 2013</a:t>
            </a:r>
            <a:endParaRPr lang="zh-TW" altLang="en-US" sz="2000" dirty="0"/>
          </a:p>
        </p:txBody>
      </p:sp>
      <p:sp>
        <p:nvSpPr>
          <p:cNvPr id="3" name="標題 2"/>
          <p:cNvSpPr>
            <a:spLocks noGrp="1"/>
          </p:cNvSpPr>
          <p:nvPr>
            <p:ph type="title"/>
          </p:nvPr>
        </p:nvSpPr>
        <p:spPr>
          <a:xfrm>
            <a:off x="457200" y="404664"/>
            <a:ext cx="8229600" cy="1012974"/>
          </a:xfrm>
        </p:spPr>
        <p:txBody>
          <a:bodyPr>
            <a:normAutofit fontScale="90000"/>
          </a:bodyPr>
          <a:lstStyle/>
          <a:p>
            <a:r>
              <a:rPr lang="en-US" altLang="zh-TW" sz="2700" dirty="0" smtClean="0">
                <a:solidFill>
                  <a:srgbClr val="C00000"/>
                </a:solidFill>
              </a:rPr>
              <a:t>V&gt; Opportunities of cooperation between Taiwan and the EU in the domain of sustainable environment  </a:t>
            </a:r>
            <a:r>
              <a:rPr lang="zh-TW" altLang="zh-TW" dirty="0" smtClean="0"/>
              <a:t/>
            </a:r>
            <a:br>
              <a:rPr lang="zh-TW" altLang="zh-TW" dirty="0" smtClean="0"/>
            </a:br>
            <a:endParaRPr lang="zh-TW" altLang="en-US" dirty="0"/>
          </a:p>
        </p:txBody>
      </p:sp>
      <p:pic>
        <p:nvPicPr>
          <p:cNvPr id="27650" name="Picture 2" descr="C:\Documents and Settings\user\My Documents\My Pictures\imagesCAGSS2JH.jpg"/>
          <p:cNvPicPr>
            <a:picLocks noChangeAspect="1" noChangeArrowheads="1"/>
          </p:cNvPicPr>
          <p:nvPr/>
        </p:nvPicPr>
        <p:blipFill>
          <a:blip r:embed="rId2" cstate="print"/>
          <a:srcRect/>
          <a:stretch>
            <a:fillRect/>
          </a:stretch>
        </p:blipFill>
        <p:spPr bwMode="auto">
          <a:xfrm>
            <a:off x="1763688" y="4221088"/>
            <a:ext cx="1952907" cy="1584176"/>
          </a:xfrm>
          <a:prstGeom prst="rect">
            <a:avLst/>
          </a:prstGeom>
          <a:noFill/>
        </p:spPr>
      </p:pic>
      <p:pic>
        <p:nvPicPr>
          <p:cNvPr id="27651" name="Picture 3" descr="C:\Documents and Settings\user\My Documents\My Pictures\ddd.bmp"/>
          <p:cNvPicPr>
            <a:picLocks noChangeAspect="1" noChangeArrowheads="1"/>
          </p:cNvPicPr>
          <p:nvPr/>
        </p:nvPicPr>
        <p:blipFill>
          <a:blip r:embed="rId3" cstate="print"/>
          <a:srcRect/>
          <a:stretch>
            <a:fillRect/>
          </a:stretch>
        </p:blipFill>
        <p:spPr bwMode="auto">
          <a:xfrm>
            <a:off x="4716016" y="4149080"/>
            <a:ext cx="2359918" cy="153649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60648"/>
            <a:ext cx="8229600" cy="6408712"/>
          </a:xfrm>
        </p:spPr>
        <p:txBody>
          <a:bodyPr>
            <a:normAutofit fontScale="40000" lnSpcReduction="20000"/>
          </a:bodyPr>
          <a:lstStyle/>
          <a:p>
            <a:pPr lvl="0">
              <a:buNone/>
            </a:pPr>
            <a:r>
              <a:rPr lang="en-US" altLang="zh-TW" sz="5000" dirty="0" smtClean="0">
                <a:solidFill>
                  <a:srgbClr val="00B050"/>
                </a:solidFill>
              </a:rPr>
              <a:t>2</a:t>
            </a:r>
            <a:r>
              <a:rPr lang="en-US" altLang="zh-TW" sz="5000" dirty="0" smtClean="0">
                <a:solidFill>
                  <a:srgbClr val="00B050"/>
                </a:solidFill>
              </a:rPr>
              <a:t>) </a:t>
            </a:r>
            <a:r>
              <a:rPr lang="en-US" altLang="zh-TW" sz="5000" dirty="0" smtClean="0">
                <a:solidFill>
                  <a:srgbClr val="00B050"/>
                </a:solidFill>
              </a:rPr>
              <a:t>With EU </a:t>
            </a:r>
            <a:r>
              <a:rPr lang="en-US" altLang="zh-TW" sz="5000" dirty="0" smtClean="0">
                <a:solidFill>
                  <a:srgbClr val="00B050"/>
                </a:solidFill>
              </a:rPr>
              <a:t>Member States</a:t>
            </a:r>
            <a:endParaRPr lang="zh-TW" altLang="zh-TW" sz="5000" dirty="0" smtClean="0">
              <a:solidFill>
                <a:srgbClr val="00B050"/>
              </a:solidFill>
            </a:endParaRPr>
          </a:p>
          <a:p>
            <a:pPr>
              <a:buNone/>
            </a:pPr>
            <a:endParaRPr lang="en-US" altLang="zh-TW" sz="5000" dirty="0" smtClean="0"/>
          </a:p>
          <a:p>
            <a:r>
              <a:rPr lang="en-US" altLang="zh-TW" sz="5000" b="1" u="sng" dirty="0" smtClean="0">
                <a:solidFill>
                  <a:srgbClr val="FF0000"/>
                </a:solidFill>
              </a:rPr>
              <a:t>FRANCE</a:t>
            </a:r>
          </a:p>
          <a:p>
            <a:pPr>
              <a:buNone/>
            </a:pPr>
            <a:endParaRPr lang="zh-TW" altLang="zh-TW" sz="5000" dirty="0" smtClean="0">
              <a:solidFill>
                <a:srgbClr val="FF0000"/>
              </a:solidFill>
            </a:endParaRPr>
          </a:p>
          <a:p>
            <a:pPr>
              <a:buNone/>
            </a:pPr>
            <a:r>
              <a:rPr lang="en-US" altLang="zh-TW" sz="4800" b="1" dirty="0" smtClean="0">
                <a:solidFill>
                  <a:srgbClr val="7030A0"/>
                </a:solidFill>
              </a:rPr>
              <a:t># 3 </a:t>
            </a:r>
            <a:r>
              <a:rPr lang="en-US" altLang="zh-TW" sz="4800" b="1" dirty="0" smtClean="0">
                <a:solidFill>
                  <a:srgbClr val="7030A0"/>
                </a:solidFill>
              </a:rPr>
              <a:t>main frameworks</a:t>
            </a:r>
            <a:r>
              <a:rPr lang="en-US" altLang="zh-TW" sz="4800" dirty="0" smtClean="0">
                <a:solidFill>
                  <a:srgbClr val="7030A0"/>
                </a:solidFill>
              </a:rPr>
              <a:t> to support Taiwan-France research in </a:t>
            </a:r>
            <a:r>
              <a:rPr lang="en-US" altLang="zh-TW" sz="4800" dirty="0" smtClean="0">
                <a:solidFill>
                  <a:srgbClr val="7030A0"/>
                </a:solidFill>
              </a:rPr>
              <a:t>Environment</a:t>
            </a:r>
          </a:p>
          <a:p>
            <a:pPr>
              <a:buFontTx/>
              <a:buChar char="-"/>
            </a:pPr>
            <a:endParaRPr lang="en-US" altLang="zh-TW" dirty="0" smtClean="0"/>
          </a:p>
          <a:p>
            <a:pPr marL="624078" indent="-514350">
              <a:buNone/>
            </a:pPr>
            <a:r>
              <a:rPr lang="en-US" altLang="zh-TW" sz="5000" b="1" dirty="0" smtClean="0">
                <a:solidFill>
                  <a:srgbClr val="0066FF"/>
                </a:solidFill>
              </a:rPr>
              <a:t>1. NSC/ANR </a:t>
            </a:r>
            <a:r>
              <a:rPr lang="en-US" altLang="zh-TW" sz="5000" b="1" dirty="0" smtClean="0">
                <a:solidFill>
                  <a:srgbClr val="0066FF"/>
                </a:solidFill>
              </a:rPr>
              <a:t>“Blanc International” </a:t>
            </a:r>
            <a:r>
              <a:rPr lang="en-US" altLang="zh-TW" sz="5000" b="1" dirty="0" err="1" smtClean="0">
                <a:solidFill>
                  <a:srgbClr val="0066FF"/>
                </a:solidFill>
              </a:rPr>
              <a:t>Programme</a:t>
            </a:r>
            <a:r>
              <a:rPr lang="en-US" altLang="zh-TW" sz="5000" dirty="0" smtClean="0">
                <a:solidFill>
                  <a:srgbClr val="0066FF"/>
                </a:solidFill>
              </a:rPr>
              <a:t> </a:t>
            </a:r>
            <a:endParaRPr lang="en-US" altLang="zh-TW" sz="5000" dirty="0" smtClean="0">
              <a:solidFill>
                <a:srgbClr val="0066FF"/>
              </a:solidFill>
            </a:endParaRPr>
          </a:p>
          <a:p>
            <a:pPr marL="624078" indent="-514350">
              <a:buAutoNum type="arabicPeriod"/>
            </a:pPr>
            <a:endParaRPr lang="en-US" altLang="zh-TW" sz="3300" dirty="0" smtClean="0">
              <a:solidFill>
                <a:srgbClr val="0066FF"/>
              </a:solidFill>
            </a:endParaRPr>
          </a:p>
          <a:p>
            <a:pPr marL="624078" indent="-514350">
              <a:lnSpc>
                <a:spcPct val="170000"/>
              </a:lnSpc>
              <a:buNone/>
            </a:pPr>
            <a:r>
              <a:rPr lang="en-US" altLang="zh-TW" dirty="0" smtClean="0">
                <a:solidFill>
                  <a:srgbClr val="0066FF"/>
                </a:solidFill>
              </a:rPr>
              <a:t>          </a:t>
            </a:r>
            <a:r>
              <a:rPr lang="en-US" altLang="zh-TW" dirty="0" smtClean="0"/>
              <a:t> - </a:t>
            </a:r>
            <a:r>
              <a:rPr lang="en-US" altLang="zh-TW" sz="3800" dirty="0" smtClean="0"/>
              <a:t>A </a:t>
            </a:r>
            <a:r>
              <a:rPr lang="en-US" altLang="zh-TW" sz="3800" b="1" dirty="0" smtClean="0"/>
              <a:t>collaboration </a:t>
            </a:r>
            <a:r>
              <a:rPr lang="en-US" altLang="zh-TW" sz="3800" b="1" dirty="0" smtClean="0"/>
              <a:t>agreement </a:t>
            </a:r>
            <a:r>
              <a:rPr lang="en-US" altLang="zh-TW" sz="3800" dirty="0" smtClean="0"/>
              <a:t>was signed between the </a:t>
            </a:r>
            <a:r>
              <a:rPr lang="en-US" altLang="zh-TW" sz="3800" i="1" dirty="0" smtClean="0"/>
              <a:t>French National Agency for Research </a:t>
            </a:r>
            <a:r>
              <a:rPr lang="en-US" altLang="zh-TW" sz="3800" dirty="0" smtClean="0"/>
              <a:t>(ANR) and the </a:t>
            </a:r>
            <a:r>
              <a:rPr lang="en-US" altLang="zh-TW" sz="3800" i="1" dirty="0" smtClean="0"/>
              <a:t>National Science Council of Taiwan </a:t>
            </a:r>
            <a:r>
              <a:rPr lang="en-US" altLang="zh-TW" sz="3800" dirty="0" smtClean="0"/>
              <a:t>(NSC) in order to facilitate the setting-up and implementation of </a:t>
            </a:r>
            <a:r>
              <a:rPr lang="en-US" altLang="zh-TW" sz="3800" b="1" dirty="0" smtClean="0"/>
              <a:t>scientific projects </a:t>
            </a:r>
            <a:r>
              <a:rPr lang="en-US" altLang="zh-TW" sz="3800" dirty="0" smtClean="0"/>
              <a:t>of quality </a:t>
            </a:r>
            <a:r>
              <a:rPr lang="en-US" altLang="zh-TW" sz="3800" b="1" dirty="0" smtClean="0"/>
              <a:t>jointly proposed </a:t>
            </a:r>
            <a:r>
              <a:rPr lang="en-US" altLang="zh-TW" sz="3800" dirty="0" smtClean="0"/>
              <a:t>by French and Taiwanese research </a:t>
            </a:r>
            <a:r>
              <a:rPr lang="en-US" altLang="zh-TW" sz="3800" dirty="0" smtClean="0"/>
              <a:t>teams</a:t>
            </a:r>
          </a:p>
          <a:p>
            <a:pPr marL="624078" indent="-514350">
              <a:buNone/>
            </a:pPr>
            <a:endParaRPr lang="en-US" altLang="zh-TW" sz="3800" dirty="0" smtClean="0"/>
          </a:p>
          <a:p>
            <a:pPr marL="624078" indent="-514350">
              <a:buNone/>
            </a:pPr>
            <a:r>
              <a:rPr lang="en-US" altLang="zh-TW" sz="3800" b="1" dirty="0" smtClean="0"/>
              <a:t>        - All </a:t>
            </a:r>
            <a:r>
              <a:rPr lang="en-US" altLang="zh-TW" sz="3800" b="1" dirty="0" smtClean="0"/>
              <a:t>fields </a:t>
            </a:r>
            <a:r>
              <a:rPr lang="en-US" altLang="zh-TW" sz="3800" dirty="0" smtClean="0"/>
              <a:t>of Science and Technology are </a:t>
            </a:r>
            <a:r>
              <a:rPr lang="en-US" altLang="zh-TW" sz="3800" dirty="0" smtClean="0"/>
              <a:t>eligible</a:t>
            </a:r>
          </a:p>
          <a:p>
            <a:pPr marL="624078" indent="-514350">
              <a:buNone/>
            </a:pPr>
            <a:endParaRPr lang="en-US" altLang="zh-TW" sz="3800" dirty="0" smtClean="0"/>
          </a:p>
          <a:p>
            <a:pPr marL="624078" indent="-514350">
              <a:buNone/>
            </a:pPr>
            <a:r>
              <a:rPr lang="en-US" altLang="zh-TW" sz="3800" dirty="0" smtClean="0"/>
              <a:t>        - </a:t>
            </a:r>
            <a:r>
              <a:rPr lang="en-US" altLang="zh-TW" sz="3800" b="1" dirty="0" smtClean="0"/>
              <a:t>Priority</a:t>
            </a:r>
            <a:r>
              <a:rPr lang="en-US" altLang="zh-TW" sz="3800" dirty="0" smtClean="0"/>
              <a:t> </a:t>
            </a:r>
            <a:r>
              <a:rPr lang="en-US" altLang="zh-TW" sz="3800" dirty="0" smtClean="0"/>
              <a:t>will be given to projects falling within the scope of the following areas</a:t>
            </a:r>
            <a:r>
              <a:rPr lang="en-US" altLang="zh-TW" sz="3800" dirty="0" smtClean="0"/>
              <a:t>:</a:t>
            </a:r>
          </a:p>
          <a:p>
            <a:pPr marL="624078" indent="-514350">
              <a:buNone/>
            </a:pPr>
            <a:endParaRPr lang="zh-TW" altLang="zh-TW" sz="3800" dirty="0" smtClean="0"/>
          </a:p>
          <a:p>
            <a:pPr algn="ctr">
              <a:buNone/>
            </a:pPr>
            <a:r>
              <a:rPr lang="en-US" altLang="zh-TW" sz="3500" dirty="0" smtClean="0"/>
              <a:t>Social </a:t>
            </a:r>
            <a:r>
              <a:rPr lang="en-US" altLang="zh-TW" sz="3500" dirty="0" smtClean="0"/>
              <a:t>Science and </a:t>
            </a:r>
            <a:r>
              <a:rPr lang="en-US" altLang="zh-TW" sz="3500" dirty="0" smtClean="0"/>
              <a:t>Humanities</a:t>
            </a:r>
            <a:endParaRPr lang="en-US" altLang="zh-TW" sz="3500" dirty="0" smtClean="0"/>
          </a:p>
          <a:p>
            <a:pPr algn="ctr">
              <a:buNone/>
            </a:pPr>
            <a:r>
              <a:rPr lang="en-US" altLang="zh-TW" sz="3500" b="1" dirty="0" smtClean="0">
                <a:solidFill>
                  <a:srgbClr val="00B050"/>
                </a:solidFill>
              </a:rPr>
              <a:t>Environment</a:t>
            </a:r>
            <a:endParaRPr lang="zh-TW" altLang="zh-TW" sz="3500" b="1" dirty="0" smtClean="0">
              <a:solidFill>
                <a:srgbClr val="00B050"/>
              </a:solidFill>
            </a:endParaRPr>
          </a:p>
          <a:p>
            <a:pPr algn="ctr">
              <a:buNone/>
            </a:pPr>
            <a:r>
              <a:rPr lang="en-US" altLang="zh-TW" sz="3500" b="1" dirty="0" smtClean="0">
                <a:solidFill>
                  <a:srgbClr val="00B050"/>
                </a:solidFill>
              </a:rPr>
              <a:t>Energy</a:t>
            </a:r>
          </a:p>
          <a:p>
            <a:pPr algn="ctr">
              <a:buNone/>
            </a:pPr>
            <a:r>
              <a:rPr lang="en-US" altLang="zh-TW" sz="3500" dirty="0" smtClean="0"/>
              <a:t>Information </a:t>
            </a:r>
            <a:r>
              <a:rPr lang="en-US" altLang="zh-TW" sz="3500" dirty="0" smtClean="0"/>
              <a:t>and Communication Science and </a:t>
            </a:r>
            <a:r>
              <a:rPr lang="en-US" altLang="zh-TW" sz="3500" dirty="0" smtClean="0"/>
              <a:t>Technologies</a:t>
            </a:r>
          </a:p>
          <a:p>
            <a:pPr algn="ctr">
              <a:buNone/>
            </a:pPr>
            <a:r>
              <a:rPr lang="en-US" altLang="zh-TW" sz="3500" dirty="0" err="1" smtClean="0"/>
              <a:t>Nanoscience</a:t>
            </a:r>
            <a:r>
              <a:rPr lang="en-US" altLang="zh-TW" sz="3500" dirty="0" smtClean="0"/>
              <a:t> </a:t>
            </a:r>
            <a:r>
              <a:rPr lang="en-US" altLang="zh-TW" sz="3500" dirty="0" smtClean="0"/>
              <a:t>and Nanotechnologies</a:t>
            </a:r>
            <a:endParaRPr lang="zh-TW" altLang="zh-TW" sz="3500" dirty="0" smtClean="0"/>
          </a:p>
          <a:p>
            <a:pPr algn="ctr">
              <a:buNone/>
            </a:pPr>
            <a:r>
              <a:rPr lang="en-US" altLang="zh-TW" sz="3500" dirty="0" smtClean="0"/>
              <a:t>                                 Biology-Health-Biotechnologies-Technologies </a:t>
            </a:r>
            <a:r>
              <a:rPr lang="en-US" altLang="zh-TW" sz="3500" dirty="0" smtClean="0"/>
              <a:t>for Health</a:t>
            </a:r>
            <a:endParaRPr lang="zh-TW" altLang="zh-TW" sz="3500" dirty="0" smtClean="0"/>
          </a:p>
          <a:p>
            <a:pPr>
              <a:buNone/>
            </a:pPr>
            <a:endParaRPr lang="en-US" altLang="zh-TW" sz="3800" dirty="0" smtClean="0"/>
          </a:p>
        </p:txBody>
      </p:sp>
      <p:pic>
        <p:nvPicPr>
          <p:cNvPr id="28674" name="Picture 2" descr="C:\Documents and Settings\user\My Documents\My Pictures\imagesCALHG5IJ.jpg"/>
          <p:cNvPicPr>
            <a:picLocks noChangeAspect="1" noChangeArrowheads="1"/>
          </p:cNvPicPr>
          <p:nvPr/>
        </p:nvPicPr>
        <p:blipFill>
          <a:blip r:embed="rId2" cstate="print"/>
          <a:srcRect/>
          <a:stretch>
            <a:fillRect/>
          </a:stretch>
        </p:blipFill>
        <p:spPr bwMode="auto">
          <a:xfrm>
            <a:off x="2195736" y="620688"/>
            <a:ext cx="777173" cy="794677"/>
          </a:xfrm>
          <a:prstGeom prst="rect">
            <a:avLst/>
          </a:prstGeom>
          <a:noFill/>
        </p:spPr>
      </p:pic>
      <p:pic>
        <p:nvPicPr>
          <p:cNvPr id="28676" name="Picture 4" descr="C:\Documents and Settings\user\My Documents\My Pictures\imagesCAXOJQBG.jpg"/>
          <p:cNvPicPr>
            <a:picLocks noChangeAspect="1" noChangeArrowheads="1"/>
          </p:cNvPicPr>
          <p:nvPr/>
        </p:nvPicPr>
        <p:blipFill>
          <a:blip r:embed="rId3" cstate="print"/>
          <a:srcRect/>
          <a:stretch>
            <a:fillRect/>
          </a:stretch>
        </p:blipFill>
        <p:spPr bwMode="auto">
          <a:xfrm>
            <a:off x="6372200" y="2132856"/>
            <a:ext cx="1181100" cy="257175"/>
          </a:xfrm>
          <a:prstGeom prst="rect">
            <a:avLst/>
          </a:prstGeom>
          <a:noFill/>
        </p:spPr>
      </p:pic>
      <p:pic>
        <p:nvPicPr>
          <p:cNvPr id="28677" name="Picture 5" descr="C:\Documents and Settings\user\My Documents\My Pictures\asddad.bmp"/>
          <p:cNvPicPr>
            <a:picLocks noChangeAspect="1" noChangeArrowheads="1"/>
          </p:cNvPicPr>
          <p:nvPr/>
        </p:nvPicPr>
        <p:blipFill>
          <a:blip r:embed="rId4" cstate="print"/>
          <a:srcRect/>
          <a:stretch>
            <a:fillRect/>
          </a:stretch>
        </p:blipFill>
        <p:spPr bwMode="auto">
          <a:xfrm>
            <a:off x="7740352" y="2060848"/>
            <a:ext cx="894919" cy="37680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04664"/>
            <a:ext cx="8229600" cy="5602627"/>
          </a:xfrm>
        </p:spPr>
        <p:txBody>
          <a:bodyPr>
            <a:normAutofit fontScale="77500" lnSpcReduction="20000"/>
          </a:bodyPr>
          <a:lstStyle/>
          <a:p>
            <a:r>
              <a:rPr lang="en-US" altLang="zh-TW" sz="2000" b="1" dirty="0" smtClean="0"/>
              <a:t>Planned schedule</a:t>
            </a:r>
            <a:r>
              <a:rPr lang="en-US" altLang="zh-TW" sz="2000" b="1" dirty="0" smtClean="0"/>
              <a:t>:</a:t>
            </a:r>
          </a:p>
          <a:p>
            <a:endParaRPr lang="zh-TW" altLang="zh-TW" sz="2000" dirty="0" smtClean="0"/>
          </a:p>
          <a:p>
            <a:pPr>
              <a:buNone/>
            </a:pPr>
            <a:r>
              <a:rPr lang="en-US" altLang="zh-TW" sz="1800" dirty="0" smtClean="0"/>
              <a:t>- Closing </a:t>
            </a:r>
            <a:r>
              <a:rPr lang="en-US" altLang="zh-TW" sz="1800" dirty="0" smtClean="0"/>
              <a:t>of the ANR call for proposals: </a:t>
            </a:r>
            <a:r>
              <a:rPr lang="en-US" altLang="zh-TW" sz="1800" i="1" dirty="0" smtClean="0"/>
              <a:t>April 14th, 2011</a:t>
            </a:r>
            <a:endParaRPr lang="zh-TW" altLang="zh-TW" sz="1800" i="1" dirty="0" smtClean="0"/>
          </a:p>
          <a:p>
            <a:pPr>
              <a:buNone/>
            </a:pPr>
            <a:r>
              <a:rPr lang="en-US" altLang="zh-TW" sz="1800" dirty="0" smtClean="0"/>
              <a:t>- Joint </a:t>
            </a:r>
            <a:r>
              <a:rPr lang="en-US" altLang="zh-TW" sz="1800" dirty="0" smtClean="0"/>
              <a:t>ANR/NSC decision and publication of the results: </a:t>
            </a:r>
            <a:r>
              <a:rPr lang="en-US" altLang="zh-TW" sz="1800" i="1" dirty="0" smtClean="0"/>
              <a:t>November 2011</a:t>
            </a:r>
            <a:endParaRPr lang="zh-TW" altLang="zh-TW" sz="1800" i="1" dirty="0" smtClean="0"/>
          </a:p>
          <a:p>
            <a:pPr>
              <a:buNone/>
            </a:pPr>
            <a:r>
              <a:rPr lang="en-US" altLang="zh-TW" sz="1800" dirty="0" smtClean="0"/>
              <a:t>- Possible </a:t>
            </a:r>
            <a:r>
              <a:rPr lang="en-US" altLang="zh-TW" sz="1800" dirty="0" smtClean="0"/>
              <a:t>start of projects: </a:t>
            </a:r>
            <a:r>
              <a:rPr lang="en-US" altLang="zh-TW" sz="1800" i="1" dirty="0" smtClean="0"/>
              <a:t>December 2011-January 2012</a:t>
            </a:r>
            <a:endParaRPr lang="zh-TW" altLang="zh-TW" sz="1800" i="1" dirty="0" smtClean="0"/>
          </a:p>
          <a:p>
            <a:pPr>
              <a:buNone/>
            </a:pPr>
            <a:r>
              <a:rPr lang="en-US" altLang="zh-TW" sz="1800" dirty="0" smtClean="0"/>
              <a:t> </a:t>
            </a:r>
            <a:endParaRPr lang="zh-TW" altLang="zh-TW" sz="1800" dirty="0" smtClean="0"/>
          </a:p>
          <a:p>
            <a:r>
              <a:rPr lang="en-US" altLang="zh-TW" sz="1800" dirty="0" smtClean="0"/>
              <a:t>Further information: </a:t>
            </a:r>
            <a:r>
              <a:rPr lang="en-US" altLang="zh-TW" sz="1800" b="1" u="sng" dirty="0" smtClean="0">
                <a:solidFill>
                  <a:schemeClr val="tx1">
                    <a:lumMod val="75000"/>
                    <a:lumOff val="25000"/>
                  </a:schemeClr>
                </a:solidFill>
                <a:hlinkClick r:id="rId2"/>
              </a:rPr>
              <a:t>http://www.fi-taipei.org</a:t>
            </a:r>
            <a:r>
              <a:rPr lang="en-US" altLang="zh-TW" sz="1800" b="1" u="sng" dirty="0" smtClean="0">
                <a:solidFill>
                  <a:schemeClr val="tx1">
                    <a:lumMod val="75000"/>
                    <a:lumOff val="25000"/>
                  </a:schemeClr>
                </a:solidFill>
                <a:hlinkClick r:id="rId2"/>
              </a:rPr>
              <a:t>/</a:t>
            </a:r>
            <a:endParaRPr lang="en-US" altLang="zh-TW" sz="1800" b="1" u="sng" dirty="0" smtClean="0">
              <a:solidFill>
                <a:schemeClr val="tx1">
                  <a:lumMod val="75000"/>
                  <a:lumOff val="25000"/>
                </a:schemeClr>
              </a:solidFill>
            </a:endParaRPr>
          </a:p>
          <a:p>
            <a:pPr>
              <a:buNone/>
            </a:pPr>
            <a:endParaRPr lang="en-US" altLang="zh-TW" sz="1800" b="1" dirty="0" smtClean="0">
              <a:solidFill>
                <a:srgbClr val="0066FF"/>
              </a:solidFill>
            </a:endParaRPr>
          </a:p>
          <a:p>
            <a:pPr>
              <a:buNone/>
            </a:pPr>
            <a:r>
              <a:rPr lang="en-US" altLang="zh-TW" sz="2100" b="1" dirty="0" smtClean="0">
                <a:solidFill>
                  <a:srgbClr val="0066FF"/>
                </a:solidFill>
              </a:rPr>
              <a:t>2. </a:t>
            </a:r>
            <a:r>
              <a:rPr lang="en-US" altLang="zh-TW" sz="2100" b="1" dirty="0" smtClean="0">
                <a:solidFill>
                  <a:srgbClr val="0066FF"/>
                </a:solidFill>
              </a:rPr>
              <a:t>ORCHID </a:t>
            </a:r>
            <a:r>
              <a:rPr lang="en-US" altLang="zh-TW" sz="2100" b="1" dirty="0" smtClean="0">
                <a:solidFill>
                  <a:srgbClr val="0066FF"/>
                </a:solidFill>
              </a:rPr>
              <a:t>Program</a:t>
            </a:r>
          </a:p>
          <a:p>
            <a:pPr>
              <a:buNone/>
            </a:pPr>
            <a:endParaRPr lang="en-US" altLang="zh-TW" sz="1800" b="1" dirty="0" smtClean="0"/>
          </a:p>
          <a:p>
            <a:pPr>
              <a:buNone/>
            </a:pPr>
            <a:r>
              <a:rPr lang="en-US" altLang="zh-TW" sz="1800" dirty="0" smtClean="0"/>
              <a:t>     Initiated </a:t>
            </a:r>
            <a:r>
              <a:rPr lang="en-US" altLang="zh-TW" sz="1800" dirty="0" smtClean="0"/>
              <a:t>by the NSC, the French MOFA and the French Institute in Taipei. </a:t>
            </a:r>
            <a:endParaRPr lang="en-US" altLang="zh-TW" sz="1800" dirty="0" smtClean="0"/>
          </a:p>
          <a:p>
            <a:pPr>
              <a:buNone/>
            </a:pPr>
            <a:endParaRPr lang="en-US" altLang="zh-TW" sz="1800" dirty="0" smtClean="0"/>
          </a:p>
          <a:p>
            <a:pPr>
              <a:buNone/>
            </a:pPr>
            <a:r>
              <a:rPr lang="en-US" altLang="zh-TW" sz="1800" dirty="0" smtClean="0"/>
              <a:t>    Through </a:t>
            </a:r>
            <a:r>
              <a:rPr lang="en-US" altLang="zh-TW" sz="1800" dirty="0" smtClean="0"/>
              <a:t>two calls for proposal every year, it offers the opportunity to </a:t>
            </a:r>
            <a:r>
              <a:rPr lang="en-US" altLang="zh-TW" sz="1800" b="1" dirty="0" smtClean="0"/>
              <a:t>support common research projects </a:t>
            </a:r>
            <a:r>
              <a:rPr lang="en-US" altLang="zh-TW" sz="1800" dirty="0" smtClean="0"/>
              <a:t>and scientific workshop initiated by </a:t>
            </a:r>
            <a:r>
              <a:rPr lang="en-US" altLang="zh-TW" sz="1800" dirty="0" smtClean="0"/>
              <a:t>French-Taiwanese </a:t>
            </a:r>
            <a:r>
              <a:rPr lang="en-US" altLang="zh-TW" sz="1800" dirty="0" smtClean="0"/>
              <a:t>research </a:t>
            </a:r>
            <a:r>
              <a:rPr lang="en-US" altLang="zh-TW" sz="1800" dirty="0" smtClean="0"/>
              <a:t>teams.</a:t>
            </a:r>
          </a:p>
          <a:p>
            <a:pPr>
              <a:buNone/>
            </a:pPr>
            <a:endParaRPr lang="en-US" altLang="zh-TW" sz="1800" dirty="0" smtClean="0"/>
          </a:p>
          <a:p>
            <a:pPr>
              <a:buNone/>
            </a:pPr>
            <a:r>
              <a:rPr lang="en-US" altLang="zh-TW" sz="1800" dirty="0" smtClean="0"/>
              <a:t>   </a:t>
            </a:r>
            <a:r>
              <a:rPr lang="en-US" altLang="zh-TW" sz="1800" b="1" dirty="0" smtClean="0"/>
              <a:t>All </a:t>
            </a:r>
            <a:r>
              <a:rPr lang="en-US" altLang="zh-TW" sz="1800" b="1" dirty="0" smtClean="0"/>
              <a:t>fields </a:t>
            </a:r>
            <a:r>
              <a:rPr lang="en-US" altLang="zh-TW" sz="1800" dirty="0" smtClean="0"/>
              <a:t>of Science and Technology are eligible. </a:t>
            </a:r>
            <a:endParaRPr lang="zh-TW" altLang="zh-TW" sz="1800" dirty="0" smtClean="0"/>
          </a:p>
          <a:p>
            <a:pPr>
              <a:buNone/>
            </a:pPr>
            <a:endParaRPr lang="en-US" altLang="zh-TW" sz="1800" dirty="0" smtClean="0"/>
          </a:p>
          <a:p>
            <a:pPr>
              <a:buNone/>
            </a:pPr>
            <a:r>
              <a:rPr lang="en-US" altLang="zh-TW" sz="1800" u="sng" dirty="0" smtClean="0"/>
              <a:t>Schedule:</a:t>
            </a:r>
            <a:endParaRPr lang="en-US" altLang="zh-TW" sz="1800" dirty="0" smtClean="0"/>
          </a:p>
          <a:p>
            <a:pPr>
              <a:buNone/>
            </a:pPr>
            <a:r>
              <a:rPr lang="en-US" altLang="zh-TW" sz="1800" dirty="0" smtClean="0"/>
              <a:t>Closing </a:t>
            </a:r>
            <a:r>
              <a:rPr lang="en-US" altLang="zh-TW" sz="1800" dirty="0" smtClean="0"/>
              <a:t>of the ORCHID call for proposals: </a:t>
            </a:r>
            <a:r>
              <a:rPr lang="en-US" altLang="zh-TW" sz="1800" b="1" dirty="0" smtClean="0"/>
              <a:t>May 20th, 2011</a:t>
            </a:r>
            <a:endParaRPr lang="zh-TW" altLang="zh-TW" sz="1800" dirty="0" smtClean="0"/>
          </a:p>
          <a:p>
            <a:pPr>
              <a:buNone/>
            </a:pPr>
            <a:r>
              <a:rPr lang="en-US" altLang="zh-TW" sz="1800" dirty="0" smtClean="0"/>
              <a:t>Joint </a:t>
            </a:r>
            <a:r>
              <a:rPr lang="en-US" altLang="zh-TW" sz="1800" dirty="0" smtClean="0"/>
              <a:t>ORCHID/NSC decision and publication of the results: </a:t>
            </a:r>
            <a:r>
              <a:rPr lang="en-US" altLang="zh-TW" sz="1800" b="1" dirty="0" smtClean="0"/>
              <a:t>December 2011</a:t>
            </a:r>
            <a:endParaRPr lang="zh-TW" altLang="zh-TW" sz="1800" dirty="0" smtClean="0"/>
          </a:p>
          <a:p>
            <a:pPr>
              <a:buNone/>
            </a:pPr>
            <a:r>
              <a:rPr lang="en-US" altLang="zh-TW" sz="1800" dirty="0" smtClean="0"/>
              <a:t>Possible start of projects: </a:t>
            </a:r>
            <a:r>
              <a:rPr lang="en-US" altLang="zh-TW" sz="1800" b="1" dirty="0" smtClean="0"/>
              <a:t>January 2012</a:t>
            </a:r>
            <a:endParaRPr lang="zh-TW" altLang="zh-TW" sz="1800" dirty="0" smtClean="0"/>
          </a:p>
          <a:p>
            <a:pPr>
              <a:buNone/>
            </a:pPr>
            <a:endParaRPr lang="en-US" altLang="zh-TW" sz="1800" dirty="0" smtClean="0"/>
          </a:p>
          <a:p>
            <a:pPr>
              <a:buNone/>
            </a:pPr>
            <a:r>
              <a:rPr lang="en-US" altLang="zh-TW" sz="1800" dirty="0" smtClean="0"/>
              <a:t>Further </a:t>
            </a:r>
            <a:r>
              <a:rPr lang="en-US" altLang="zh-TW" sz="1800" dirty="0" smtClean="0"/>
              <a:t>information: </a:t>
            </a:r>
            <a:r>
              <a:rPr lang="en-US" altLang="zh-TW" sz="1800" b="1" u="sng" dirty="0" smtClean="0">
                <a:hlinkClick r:id="rId2"/>
              </a:rPr>
              <a:t>http://www.fi-taipei.org/</a:t>
            </a:r>
            <a:endParaRPr lang="zh-TW" altLang="zh-TW" sz="1800" b="1" dirty="0" smtClean="0"/>
          </a:p>
          <a:p>
            <a:pPr>
              <a:buNone/>
            </a:pPr>
            <a:endParaRPr lang="zh-TW" altLang="zh-TW" sz="1800" dirty="0" smtClean="0"/>
          </a:p>
          <a:p>
            <a:pPr>
              <a:buNone/>
            </a:pPr>
            <a:endParaRPr lang="en-US" altLang="zh-TW" dirty="0" smtClean="0"/>
          </a:p>
          <a:p>
            <a:pPr>
              <a:buNone/>
            </a:pPr>
            <a:endParaRPr lang="zh-TW" altLang="en-US" dirty="0"/>
          </a:p>
        </p:txBody>
      </p:sp>
      <p:pic>
        <p:nvPicPr>
          <p:cNvPr id="4" name="Picture 4" descr="C:\Documents and Settings\user\My Documents\My Pictures\imagesCAXOJQBG.jpg"/>
          <p:cNvPicPr>
            <a:picLocks noChangeAspect="1" noChangeArrowheads="1"/>
          </p:cNvPicPr>
          <p:nvPr/>
        </p:nvPicPr>
        <p:blipFill>
          <a:blip r:embed="rId3" cstate="print"/>
          <a:srcRect/>
          <a:stretch>
            <a:fillRect/>
          </a:stretch>
        </p:blipFill>
        <p:spPr bwMode="auto">
          <a:xfrm>
            <a:off x="3203848" y="2204864"/>
            <a:ext cx="1181100" cy="257175"/>
          </a:xfrm>
          <a:prstGeom prst="rect">
            <a:avLst/>
          </a:prstGeom>
          <a:noFill/>
        </p:spPr>
      </p:pic>
      <p:pic>
        <p:nvPicPr>
          <p:cNvPr id="29699" name="Picture 3" descr="C:\Documents and Settings\user\My Documents\My Pictures\tfgghhh.bmp"/>
          <p:cNvPicPr>
            <a:picLocks noChangeAspect="1" noChangeArrowheads="1"/>
          </p:cNvPicPr>
          <p:nvPr/>
        </p:nvPicPr>
        <p:blipFill>
          <a:blip r:embed="rId4" cstate="print"/>
          <a:srcRect/>
          <a:stretch>
            <a:fillRect/>
          </a:stretch>
        </p:blipFill>
        <p:spPr bwMode="auto">
          <a:xfrm>
            <a:off x="4499992" y="2204864"/>
            <a:ext cx="1090042" cy="35292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332657"/>
            <a:ext cx="8229600" cy="4464495"/>
          </a:xfrm>
        </p:spPr>
        <p:txBody>
          <a:bodyPr>
            <a:normAutofit fontScale="92500"/>
          </a:bodyPr>
          <a:lstStyle/>
          <a:p>
            <a:pPr lvl="0">
              <a:buNone/>
            </a:pPr>
            <a:r>
              <a:rPr lang="en-US" altLang="zh-TW" sz="2000" dirty="0" smtClean="0">
                <a:solidFill>
                  <a:srgbClr val="0066FF"/>
                </a:solidFill>
              </a:rPr>
              <a:t>3. </a:t>
            </a:r>
            <a:r>
              <a:rPr lang="fr-FR" altLang="zh-TW" sz="2000" b="1" dirty="0" smtClean="0">
                <a:solidFill>
                  <a:srgbClr val="0066FF"/>
                </a:solidFill>
              </a:rPr>
              <a:t>« Frontiers of Science » Program</a:t>
            </a:r>
            <a:endParaRPr lang="zh-TW" altLang="zh-TW" sz="2000" dirty="0" smtClean="0">
              <a:solidFill>
                <a:srgbClr val="0066FF"/>
              </a:solidFill>
            </a:endParaRPr>
          </a:p>
          <a:p>
            <a:pPr>
              <a:buNone/>
            </a:pPr>
            <a:endParaRPr lang="en-US" altLang="zh-TW" sz="2000" dirty="0" smtClean="0"/>
          </a:p>
          <a:p>
            <a:pPr>
              <a:buNone/>
            </a:pPr>
            <a:r>
              <a:rPr lang="en-US" altLang="zh-TW" sz="1800" dirty="0" smtClean="0"/>
              <a:t>   </a:t>
            </a:r>
            <a:r>
              <a:rPr lang="zh-TW" altLang="zh-TW" sz="1800" dirty="0" smtClean="0"/>
              <a:t>Since </a:t>
            </a:r>
            <a:r>
              <a:rPr lang="zh-TW" altLang="zh-TW" sz="1800" dirty="0" smtClean="0"/>
              <a:t>2007, the </a:t>
            </a:r>
            <a:r>
              <a:rPr lang="en-US" altLang="zh-TW" sz="1800" dirty="0" smtClean="0"/>
              <a:t>French MOFA, </a:t>
            </a:r>
            <a:r>
              <a:rPr lang="zh-TW" altLang="zh-TW" sz="1800" dirty="0" smtClean="0"/>
              <a:t>the </a:t>
            </a:r>
            <a:r>
              <a:rPr lang="zh-TW" altLang="zh-TW" sz="1800" dirty="0" smtClean="0"/>
              <a:t>Ministry of Higher Education and Research and the main French scientific institutions organize prestigious symposia with Taiwan</a:t>
            </a:r>
            <a:r>
              <a:rPr lang="zh-TW" altLang="zh-TW" sz="1800" dirty="0" smtClean="0"/>
              <a:t>.</a:t>
            </a:r>
            <a:endParaRPr lang="en-US" altLang="zh-TW" sz="1800" dirty="0" smtClean="0"/>
          </a:p>
          <a:p>
            <a:pPr>
              <a:buNone/>
            </a:pPr>
            <a:endParaRPr lang="zh-TW" altLang="zh-TW" sz="1800" dirty="0" smtClean="0"/>
          </a:p>
          <a:p>
            <a:pPr>
              <a:buNone/>
            </a:pPr>
            <a:r>
              <a:rPr lang="en-US" altLang="zh-TW" sz="1800" dirty="0" smtClean="0"/>
              <a:t>   D</a:t>
            </a:r>
            <a:r>
              <a:rPr lang="zh-TW" altLang="zh-TW" sz="1800" dirty="0" smtClean="0"/>
              <a:t>estined </a:t>
            </a:r>
            <a:r>
              <a:rPr lang="zh-TW" altLang="zh-TW" sz="1800" dirty="0" smtClean="0"/>
              <a:t>to gather promising and talented French young researchers to have cross-disciplinary </a:t>
            </a:r>
            <a:r>
              <a:rPr lang="zh-TW" altLang="zh-TW" sz="1800" b="1" dirty="0" smtClean="0"/>
              <a:t>interactions</a:t>
            </a:r>
            <a:r>
              <a:rPr lang="zh-TW" altLang="zh-TW" sz="1800" dirty="0" smtClean="0"/>
              <a:t> with fellow scientists of Taiwan</a:t>
            </a:r>
            <a:r>
              <a:rPr lang="zh-TW" altLang="zh-TW" sz="1800" dirty="0" smtClean="0"/>
              <a:t>.</a:t>
            </a:r>
            <a:endParaRPr lang="en-US" altLang="zh-TW" sz="1800" dirty="0" smtClean="0"/>
          </a:p>
          <a:p>
            <a:pPr>
              <a:buNone/>
            </a:pPr>
            <a:endParaRPr lang="en-US" altLang="zh-TW" sz="1800" dirty="0" smtClean="0"/>
          </a:p>
          <a:p>
            <a:pPr>
              <a:buNone/>
            </a:pPr>
            <a:r>
              <a:rPr lang="en-US" altLang="zh-TW" sz="1800" dirty="0" smtClean="0"/>
              <a:t>   S</a:t>
            </a:r>
            <a:r>
              <a:rPr lang="zh-TW" altLang="zh-TW" sz="1800" dirty="0" smtClean="0"/>
              <a:t>tart</a:t>
            </a:r>
            <a:r>
              <a:rPr lang="en-US" altLang="zh-TW" sz="1800" dirty="0" err="1" smtClean="0"/>
              <a:t>ing</a:t>
            </a:r>
            <a:r>
              <a:rPr lang="en-US" altLang="zh-TW" sz="1800" dirty="0" smtClean="0"/>
              <a:t> point</a:t>
            </a:r>
            <a:r>
              <a:rPr lang="zh-TW" altLang="zh-TW" sz="1800" dirty="0" smtClean="0"/>
              <a:t> </a:t>
            </a:r>
            <a:r>
              <a:rPr lang="zh-TW" altLang="zh-TW" sz="1800" dirty="0" smtClean="0"/>
              <a:t>of </a:t>
            </a:r>
            <a:r>
              <a:rPr lang="zh-TW" altLang="zh-TW" sz="1800" b="1" dirty="0" smtClean="0"/>
              <a:t>innovative and sustainable </a:t>
            </a:r>
            <a:r>
              <a:rPr lang="zh-TW" altLang="zh-TW" sz="1800" b="1" dirty="0" smtClean="0"/>
              <a:t>cooperation</a:t>
            </a:r>
            <a:r>
              <a:rPr lang="en-US" altLang="zh-TW" sz="1800" b="1" dirty="0" smtClean="0"/>
              <a:t>s</a:t>
            </a:r>
            <a:r>
              <a:rPr lang="zh-TW" altLang="zh-TW" sz="1800" b="1" dirty="0" smtClean="0"/>
              <a:t> </a:t>
            </a:r>
            <a:r>
              <a:rPr lang="zh-TW" altLang="zh-TW" sz="1800" dirty="0" smtClean="0"/>
              <a:t>between French and Taiwanese research </a:t>
            </a:r>
            <a:r>
              <a:rPr lang="zh-TW" altLang="zh-TW" sz="1800" dirty="0" smtClean="0"/>
              <a:t>teams</a:t>
            </a:r>
            <a:endParaRPr lang="en-US" altLang="zh-TW" sz="1800" dirty="0" smtClean="0"/>
          </a:p>
          <a:p>
            <a:pPr>
              <a:buNone/>
            </a:pPr>
            <a:endParaRPr lang="en-US" altLang="zh-TW" sz="1800" dirty="0" smtClean="0"/>
          </a:p>
          <a:p>
            <a:pPr>
              <a:buNone/>
            </a:pPr>
            <a:r>
              <a:rPr lang="en-US" altLang="zh-TW" sz="1800" dirty="0" smtClean="0"/>
              <a:t>   </a:t>
            </a:r>
            <a:r>
              <a:rPr lang="zh-TW" altLang="zh-TW" sz="1400" dirty="0" smtClean="0"/>
              <a:t>Further </a:t>
            </a:r>
            <a:r>
              <a:rPr lang="zh-TW" altLang="zh-TW" sz="1400" dirty="0" smtClean="0"/>
              <a:t>information: </a:t>
            </a:r>
            <a:r>
              <a:rPr lang="zh-TW" altLang="zh-TW" sz="1400" b="1" u="sng" dirty="0" smtClean="0">
                <a:hlinkClick r:id="rId2"/>
              </a:rPr>
              <a:t>http://www.sciencefrontiers.fr/?lang</a:t>
            </a:r>
            <a:r>
              <a:rPr lang="zh-TW" altLang="zh-TW" sz="1400" b="1" u="sng" dirty="0" smtClean="0">
                <a:hlinkClick r:id="rId2"/>
              </a:rPr>
              <a:t>=en</a:t>
            </a:r>
            <a:endParaRPr lang="en-US" altLang="zh-TW" sz="1400" b="1" u="sng" dirty="0" smtClean="0"/>
          </a:p>
          <a:p>
            <a:pPr>
              <a:buNone/>
            </a:pPr>
            <a:r>
              <a:rPr lang="en-US" altLang="zh-TW" sz="1400" dirty="0" smtClean="0"/>
              <a:t>    And </a:t>
            </a:r>
          </a:p>
          <a:p>
            <a:pPr>
              <a:buNone/>
            </a:pPr>
            <a:r>
              <a:rPr lang="en-US" altLang="zh-TW" sz="1400" b="1" dirty="0" smtClean="0">
                <a:hlinkClick r:id="rId3"/>
              </a:rPr>
              <a:t>http</a:t>
            </a:r>
            <a:r>
              <a:rPr lang="en-US" altLang="zh-TW" sz="1400" b="1" dirty="0" smtClean="0">
                <a:hlinkClick r:id="rId3"/>
              </a:rPr>
              <a:t>://</a:t>
            </a:r>
            <a:r>
              <a:rPr lang="en-US" altLang="zh-TW" sz="1400" b="1" dirty="0" smtClean="0">
                <a:hlinkClick r:id="rId3"/>
              </a:rPr>
              <a:t>www.ora.nsysu.edu.tw/FT-FoS/FTFoS2010.htm</a:t>
            </a:r>
            <a:endParaRPr lang="en-US" altLang="zh-TW" sz="1400" b="1" dirty="0" smtClean="0"/>
          </a:p>
          <a:p>
            <a:pPr>
              <a:buNone/>
            </a:pPr>
            <a:endParaRPr lang="zh-TW" altLang="zh-TW" sz="1400" dirty="0" smtClean="0"/>
          </a:p>
          <a:p>
            <a:pPr>
              <a:buNone/>
            </a:pPr>
            <a:endParaRPr lang="zh-TW" altLang="zh-TW" dirty="0" smtClean="0"/>
          </a:p>
          <a:p>
            <a:pPr>
              <a:buNone/>
            </a:pPr>
            <a:endParaRPr lang="zh-TW" altLang="en-US" dirty="0"/>
          </a:p>
        </p:txBody>
      </p:sp>
      <p:pic>
        <p:nvPicPr>
          <p:cNvPr id="5" name="Picture 2" descr="C:\Documents and Settings\user\My Documents\My Pictures\imagesCAS2FCS9.jpg"/>
          <p:cNvPicPr>
            <a:picLocks noChangeAspect="1" noChangeArrowheads="1"/>
          </p:cNvPicPr>
          <p:nvPr/>
        </p:nvPicPr>
        <p:blipFill>
          <a:blip r:embed="rId4" cstate="print"/>
          <a:srcRect/>
          <a:stretch>
            <a:fillRect/>
          </a:stretch>
        </p:blipFill>
        <p:spPr bwMode="auto">
          <a:xfrm>
            <a:off x="5580112" y="188640"/>
            <a:ext cx="1359421" cy="676890"/>
          </a:xfrm>
          <a:prstGeom prst="rect">
            <a:avLst/>
          </a:prstGeom>
          <a:noFill/>
        </p:spPr>
      </p:pic>
      <p:pic>
        <p:nvPicPr>
          <p:cNvPr id="30723" name="Picture 3" descr="C:\Documents and Settings\user\My Documents\My Pictures\c09.jpg"/>
          <p:cNvPicPr>
            <a:picLocks noChangeAspect="1" noChangeArrowheads="1"/>
          </p:cNvPicPr>
          <p:nvPr/>
        </p:nvPicPr>
        <p:blipFill>
          <a:blip r:embed="rId5" cstate="print"/>
          <a:srcRect/>
          <a:stretch>
            <a:fillRect/>
          </a:stretch>
        </p:blipFill>
        <p:spPr bwMode="auto">
          <a:xfrm>
            <a:off x="2051720" y="4869160"/>
            <a:ext cx="2664296" cy="1779549"/>
          </a:xfrm>
          <a:prstGeom prst="rect">
            <a:avLst/>
          </a:prstGeom>
          <a:noFill/>
        </p:spPr>
      </p:pic>
      <p:pic>
        <p:nvPicPr>
          <p:cNvPr id="30724" name="Picture 4" descr="C:\Documents and Settings\user\My Documents\My Pictures\c051.jpg"/>
          <p:cNvPicPr>
            <a:picLocks noChangeAspect="1" noChangeArrowheads="1"/>
          </p:cNvPicPr>
          <p:nvPr/>
        </p:nvPicPr>
        <p:blipFill>
          <a:blip r:embed="rId6" cstate="print"/>
          <a:srcRect/>
          <a:stretch>
            <a:fillRect/>
          </a:stretch>
        </p:blipFill>
        <p:spPr bwMode="auto">
          <a:xfrm>
            <a:off x="5364088" y="4869160"/>
            <a:ext cx="2592288" cy="173145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457200" y="620687"/>
          <a:ext cx="8435280" cy="5976665"/>
        </p:xfrm>
        <a:graphic>
          <a:graphicData uri="http://schemas.openxmlformats.org/drawingml/2006/table">
            <a:tbl>
              <a:tblPr firstRow="1" bandRow="1">
                <a:tableStyleId>{21E4AEA4-8DFA-4A89-87EB-49C32662AFE0}</a:tableStyleId>
              </a:tblPr>
              <a:tblGrid>
                <a:gridCol w="3970784"/>
                <a:gridCol w="4464496"/>
              </a:tblGrid>
              <a:tr h="506177">
                <a:tc>
                  <a:txBody>
                    <a:bodyPr/>
                    <a:lstStyle/>
                    <a:p>
                      <a:pPr algn="ctr">
                        <a:spcAft>
                          <a:spcPts val="0"/>
                        </a:spcAft>
                      </a:pPr>
                      <a:r>
                        <a:rPr lang="fr-FR" sz="1600" dirty="0">
                          <a:latin typeface="Times New Roman"/>
                          <a:ea typeface="新細明體"/>
                        </a:rPr>
                        <a:t>Institutions</a:t>
                      </a:r>
                      <a:endParaRPr lang="zh-TW" sz="1600" dirty="0">
                        <a:latin typeface="Times New Roman"/>
                        <a:ea typeface="MS Mincho"/>
                      </a:endParaRPr>
                    </a:p>
                  </a:txBody>
                  <a:tcPr marL="68580" marR="68580" marT="0" marB="0"/>
                </a:tc>
                <a:tc>
                  <a:txBody>
                    <a:bodyPr/>
                    <a:lstStyle/>
                    <a:p>
                      <a:pPr algn="ctr">
                        <a:spcAft>
                          <a:spcPts val="0"/>
                        </a:spcAft>
                      </a:pPr>
                      <a:r>
                        <a:rPr lang="fr-FR" sz="1600" dirty="0" smtClean="0">
                          <a:latin typeface="Times New Roman"/>
                          <a:ea typeface="新細明體"/>
                        </a:rPr>
                        <a:t>Domains </a:t>
                      </a:r>
                      <a:r>
                        <a:rPr lang="fr-FR" sz="1600" dirty="0">
                          <a:latin typeface="Times New Roman"/>
                          <a:ea typeface="新細明體"/>
                        </a:rPr>
                        <a:t>of research and expertise</a:t>
                      </a:r>
                      <a:endParaRPr lang="zh-TW" sz="1600" dirty="0">
                        <a:latin typeface="Times New Roman"/>
                        <a:ea typeface="MS Mincho"/>
                      </a:endParaRPr>
                    </a:p>
                  </a:txBody>
                  <a:tcPr marL="68580" marR="68580" marT="0" marB="0"/>
                </a:tc>
              </a:tr>
              <a:tr h="1952340">
                <a:tc>
                  <a:txBody>
                    <a:bodyPr/>
                    <a:lstStyle/>
                    <a:p>
                      <a:pPr>
                        <a:spcAft>
                          <a:spcPts val="0"/>
                        </a:spcAft>
                      </a:pPr>
                      <a:endParaRPr lang="en-US" sz="1300" b="1" dirty="0" smtClean="0">
                        <a:latin typeface="Times New Roman"/>
                        <a:ea typeface="新細明體"/>
                      </a:endParaRPr>
                    </a:p>
                    <a:p>
                      <a:pPr>
                        <a:spcAft>
                          <a:spcPts val="0"/>
                        </a:spcAft>
                      </a:pPr>
                      <a:r>
                        <a:rPr lang="en-US" sz="1300" b="1" dirty="0" smtClean="0">
                          <a:latin typeface="Times New Roman"/>
                          <a:ea typeface="新細明體"/>
                        </a:rPr>
                        <a:t>CIRAD</a:t>
                      </a:r>
                      <a:r>
                        <a:rPr lang="en-US" sz="1300" dirty="0">
                          <a:latin typeface="Times New Roman"/>
                          <a:ea typeface="新細明體"/>
                        </a:rPr>
                        <a:t>: Agricultural Research for Development  Institute</a:t>
                      </a:r>
                      <a:endParaRPr lang="zh-TW" sz="1300" dirty="0">
                        <a:latin typeface="Times New Roman"/>
                        <a:ea typeface="MS Mincho"/>
                      </a:endParaRPr>
                    </a:p>
                    <a:p>
                      <a:pPr>
                        <a:spcAft>
                          <a:spcPts val="0"/>
                        </a:spcAft>
                      </a:pPr>
                      <a:r>
                        <a:rPr lang="en-US" sz="1300" u="sng" dirty="0">
                          <a:solidFill>
                            <a:srgbClr val="003399"/>
                          </a:solidFill>
                          <a:latin typeface="Times New Roman"/>
                          <a:ea typeface="新細明體"/>
                          <a:hlinkClick r:id="rId2"/>
                        </a:rPr>
                        <a:t>http://www.cirad.fr/en</a:t>
                      </a:r>
                      <a:endParaRPr lang="zh-TW" sz="1300" dirty="0">
                        <a:latin typeface="Times New Roman"/>
                        <a:ea typeface="MS Mincho"/>
                      </a:endParaRPr>
                    </a:p>
                  </a:txBody>
                  <a:tcPr marL="68580" marR="68580" marT="0" marB="0"/>
                </a:tc>
                <a:tc>
                  <a:txBody>
                    <a:bodyPr/>
                    <a:lstStyle/>
                    <a:p>
                      <a:pPr marL="342900" lvl="0" indent="-342900">
                        <a:spcAft>
                          <a:spcPts val="0"/>
                        </a:spcAft>
                        <a:buFont typeface="Calibri"/>
                        <a:buNone/>
                      </a:pPr>
                      <a:endParaRPr lang="fr-FR" sz="1200" dirty="0" smtClean="0">
                        <a:latin typeface="Times New Roman"/>
                        <a:ea typeface="新細明體"/>
                      </a:endParaRPr>
                    </a:p>
                    <a:p>
                      <a:pPr marL="342900" lvl="0" indent="-342900">
                        <a:spcAft>
                          <a:spcPts val="0"/>
                        </a:spcAft>
                        <a:buFont typeface="Calibri"/>
                        <a:buNone/>
                      </a:pPr>
                      <a:r>
                        <a:rPr lang="fr-FR" sz="1200" dirty="0" smtClean="0">
                          <a:latin typeface="Times New Roman"/>
                          <a:ea typeface="新細明體"/>
                        </a:rPr>
                        <a:t>-    Biomass </a:t>
                      </a:r>
                      <a:r>
                        <a:rPr lang="fr-FR" sz="1200" dirty="0">
                          <a:latin typeface="Times New Roman"/>
                          <a:ea typeface="新細明體"/>
                        </a:rPr>
                        <a:t>and Energy</a:t>
                      </a:r>
                      <a:endParaRPr lang="zh-TW" sz="1200" dirty="0">
                        <a:latin typeface="Times New Roman"/>
                        <a:ea typeface="新細明體"/>
                      </a:endParaRPr>
                    </a:p>
                    <a:p>
                      <a:pPr>
                        <a:spcAft>
                          <a:spcPts val="0"/>
                        </a:spcAft>
                      </a:pPr>
                      <a:r>
                        <a:rPr lang="en-US" sz="1200" u="none" strike="noStrike" dirty="0">
                          <a:solidFill>
                            <a:srgbClr val="07292A"/>
                          </a:solidFill>
                          <a:latin typeface="Times New Roman"/>
                          <a:ea typeface="新細明體"/>
                        </a:rPr>
                        <a:t>-     International Research on Environment and Development </a:t>
                      </a:r>
                      <a:r>
                        <a:rPr lang="en-US" sz="1200" dirty="0">
                          <a:solidFill>
                            <a:srgbClr val="07292A"/>
                          </a:solidFill>
                          <a:latin typeface="Times New Roman"/>
                          <a:ea typeface="新細明體"/>
                        </a:rPr>
                        <a:t>(UMR CIRED) </a:t>
                      </a:r>
                      <a:endParaRPr lang="zh-TW" sz="1200" dirty="0">
                        <a:latin typeface="Times New Roman"/>
                        <a:ea typeface="MS Mincho"/>
                      </a:endParaRPr>
                    </a:p>
                    <a:p>
                      <a:pPr>
                        <a:spcAft>
                          <a:spcPts val="0"/>
                        </a:spcAft>
                      </a:pPr>
                      <a:r>
                        <a:rPr lang="en-US" sz="1200" dirty="0">
                          <a:solidFill>
                            <a:srgbClr val="07292A"/>
                          </a:solidFill>
                          <a:latin typeface="Times New Roman"/>
                          <a:ea typeface="新細明體"/>
                        </a:rPr>
                        <a:t>-     Conservation, Agriculture and Engineering</a:t>
                      </a:r>
                      <a:endParaRPr lang="zh-TW" sz="1200" dirty="0">
                        <a:latin typeface="Times New Roman"/>
                        <a:ea typeface="MS Mincho"/>
                      </a:endParaRPr>
                    </a:p>
                    <a:p>
                      <a:pPr>
                        <a:spcAft>
                          <a:spcPts val="0"/>
                        </a:spcAft>
                      </a:pPr>
                      <a:r>
                        <a:rPr lang="en-US" sz="1200" dirty="0">
                          <a:solidFill>
                            <a:srgbClr val="07292A"/>
                          </a:solidFill>
                          <a:latin typeface="Times New Roman"/>
                          <a:ea typeface="新細明體"/>
                        </a:rPr>
                        <a:t>-     </a:t>
                      </a:r>
                      <a:r>
                        <a:rPr lang="en-US" sz="1200" dirty="0" err="1">
                          <a:solidFill>
                            <a:srgbClr val="07292A"/>
                          </a:solidFill>
                          <a:latin typeface="Times New Roman"/>
                          <a:ea typeface="新細明體"/>
                        </a:rPr>
                        <a:t>Envionmental</a:t>
                      </a:r>
                      <a:r>
                        <a:rPr lang="en-US" sz="1200" dirty="0">
                          <a:solidFill>
                            <a:srgbClr val="07292A"/>
                          </a:solidFill>
                          <a:latin typeface="Times New Roman"/>
                          <a:ea typeface="新細明體"/>
                        </a:rPr>
                        <a:t> Risks of Recycling</a:t>
                      </a:r>
                      <a:endParaRPr lang="zh-TW" sz="1200" dirty="0">
                        <a:latin typeface="Times New Roman"/>
                        <a:ea typeface="MS Mincho"/>
                      </a:endParaRPr>
                    </a:p>
                    <a:p>
                      <a:pPr>
                        <a:spcAft>
                          <a:spcPts val="0"/>
                        </a:spcAft>
                      </a:pPr>
                      <a:r>
                        <a:rPr lang="en-US" sz="1200" dirty="0">
                          <a:solidFill>
                            <a:srgbClr val="07292A"/>
                          </a:solidFill>
                          <a:latin typeface="Times New Roman"/>
                          <a:ea typeface="新細明體"/>
                        </a:rPr>
                        <a:t>-     Management of Renewable Resources and Environment</a:t>
                      </a:r>
                      <a:endParaRPr lang="zh-TW" sz="1200" dirty="0">
                        <a:latin typeface="Times New Roman"/>
                        <a:ea typeface="MS Mincho"/>
                      </a:endParaRPr>
                    </a:p>
                    <a:p>
                      <a:pPr>
                        <a:spcAft>
                          <a:spcPts val="0"/>
                        </a:spcAft>
                      </a:pPr>
                      <a:r>
                        <a:rPr lang="en-US" sz="1200" dirty="0">
                          <a:solidFill>
                            <a:srgbClr val="07292A"/>
                          </a:solidFill>
                          <a:latin typeface="Times New Roman"/>
                          <a:ea typeface="新細明體"/>
                        </a:rPr>
                        <a:t>-     Water Resource Management</a:t>
                      </a:r>
                      <a:endParaRPr lang="zh-TW" sz="1200" dirty="0">
                        <a:latin typeface="Times New Roman"/>
                        <a:ea typeface="MS Mincho"/>
                      </a:endParaRPr>
                    </a:p>
                    <a:p>
                      <a:pPr>
                        <a:spcAft>
                          <a:spcPts val="0"/>
                        </a:spcAft>
                      </a:pPr>
                      <a:r>
                        <a:rPr lang="en-US" sz="1200" dirty="0">
                          <a:solidFill>
                            <a:srgbClr val="07292A"/>
                          </a:solidFill>
                          <a:latin typeface="Times New Roman"/>
                          <a:ea typeface="新細明體"/>
                        </a:rPr>
                        <a:t>-     Water, Soil and Plant Analysis</a:t>
                      </a:r>
                      <a:endParaRPr lang="zh-TW" sz="1200" dirty="0">
                        <a:latin typeface="Times New Roman"/>
                        <a:ea typeface="MS Mincho"/>
                      </a:endParaRPr>
                    </a:p>
                    <a:p>
                      <a:pPr>
                        <a:spcAft>
                          <a:spcPts val="0"/>
                        </a:spcAft>
                      </a:pPr>
                      <a:r>
                        <a:rPr lang="en-US" sz="1200" dirty="0">
                          <a:solidFill>
                            <a:srgbClr val="07292A"/>
                          </a:solidFill>
                          <a:latin typeface="Times New Roman"/>
                          <a:ea typeface="新細明體"/>
                        </a:rPr>
                        <a:t> </a:t>
                      </a:r>
                      <a:endParaRPr lang="zh-TW" sz="1200" dirty="0">
                        <a:latin typeface="Times New Roman"/>
                        <a:ea typeface="MS Mincho"/>
                      </a:endParaRPr>
                    </a:p>
                  </a:txBody>
                  <a:tcPr marL="68580" marR="68580" marT="0" marB="0"/>
                </a:tc>
              </a:tr>
              <a:tr h="1229957">
                <a:tc>
                  <a:txBody>
                    <a:bodyPr/>
                    <a:lstStyle/>
                    <a:p>
                      <a:pPr>
                        <a:spcAft>
                          <a:spcPts val="0"/>
                        </a:spcAft>
                      </a:pPr>
                      <a:r>
                        <a:rPr lang="fr-FR" sz="1300" b="1" dirty="0">
                          <a:latin typeface="Times New Roman"/>
                          <a:ea typeface="新細明體"/>
                        </a:rPr>
                        <a:t>IRD</a:t>
                      </a:r>
                      <a:r>
                        <a:rPr lang="fr-FR" sz="1300" dirty="0">
                          <a:latin typeface="Times New Roman"/>
                          <a:ea typeface="新細明體"/>
                        </a:rPr>
                        <a:t> : Research Institute for Development</a:t>
                      </a:r>
                      <a:endParaRPr lang="zh-TW" sz="1300" dirty="0">
                        <a:latin typeface="Times New Roman"/>
                        <a:ea typeface="MS Mincho"/>
                      </a:endParaRPr>
                    </a:p>
                    <a:p>
                      <a:pPr>
                        <a:spcAft>
                          <a:spcPts val="0"/>
                        </a:spcAft>
                      </a:pPr>
                      <a:r>
                        <a:rPr lang="fr-FR" sz="1300" u="sng" dirty="0">
                          <a:solidFill>
                            <a:srgbClr val="003399"/>
                          </a:solidFill>
                          <a:latin typeface="Times New Roman"/>
                          <a:ea typeface="新細明體"/>
                          <a:hlinkClick r:id="rId3"/>
                        </a:rPr>
                        <a:t>http://en.ird.fr/the-ird</a:t>
                      </a:r>
                      <a:endParaRPr lang="zh-TW" sz="1300" dirty="0">
                        <a:latin typeface="Times New Roman"/>
                        <a:ea typeface="MS Mincho"/>
                      </a:endParaRPr>
                    </a:p>
                  </a:txBody>
                  <a:tcPr marL="68580" marR="68580" marT="0" marB="0"/>
                </a:tc>
                <a:tc>
                  <a:txBody>
                    <a:bodyPr/>
                    <a:lstStyle/>
                    <a:p>
                      <a:pPr marL="342900" lvl="0" indent="-342900">
                        <a:spcAft>
                          <a:spcPts val="0"/>
                        </a:spcAft>
                        <a:buFont typeface="Calibri"/>
                        <a:buChar char="-"/>
                      </a:pPr>
                      <a:r>
                        <a:rPr lang="fr-FR" sz="1200" dirty="0">
                          <a:latin typeface="Times New Roman"/>
                          <a:ea typeface="新細明體"/>
                        </a:rPr>
                        <a:t>Hydrology and environment</a:t>
                      </a:r>
                      <a:endParaRPr lang="zh-TW" sz="1200" dirty="0">
                        <a:latin typeface="Times New Roman"/>
                        <a:ea typeface="新細明體"/>
                      </a:endParaRPr>
                    </a:p>
                    <a:p>
                      <a:pPr marL="342900" lvl="0" indent="-342900">
                        <a:spcAft>
                          <a:spcPts val="0"/>
                        </a:spcAft>
                        <a:buFont typeface="Calibri"/>
                        <a:buChar char="-"/>
                      </a:pPr>
                      <a:r>
                        <a:rPr lang="fr-FR" sz="1200" dirty="0">
                          <a:latin typeface="Times New Roman"/>
                          <a:ea typeface="新細明體"/>
                        </a:rPr>
                        <a:t>Population-Environment-Development</a:t>
                      </a:r>
                      <a:endParaRPr lang="zh-TW" sz="1200" dirty="0">
                        <a:latin typeface="Times New Roman"/>
                        <a:ea typeface="新細明體"/>
                      </a:endParaRPr>
                    </a:p>
                    <a:p>
                      <a:pPr marL="342900" lvl="0" indent="-342900">
                        <a:spcAft>
                          <a:spcPts val="0"/>
                        </a:spcAft>
                        <a:buFont typeface="Calibri"/>
                        <a:buChar char="-"/>
                      </a:pPr>
                      <a:r>
                        <a:rPr lang="fr-FR" sz="1200" dirty="0">
                          <a:latin typeface="Times New Roman"/>
                          <a:ea typeface="新細明體"/>
                        </a:rPr>
                        <a:t>Biotechnology and environment</a:t>
                      </a:r>
                      <a:endParaRPr lang="zh-TW" sz="1200" dirty="0">
                        <a:latin typeface="Times New Roman"/>
                        <a:ea typeface="新細明體"/>
                      </a:endParaRPr>
                    </a:p>
                    <a:p>
                      <a:pPr marL="342900" lvl="0" indent="-342900">
                        <a:spcAft>
                          <a:spcPts val="0"/>
                        </a:spcAft>
                        <a:buFont typeface="Calibri"/>
                        <a:buChar char="-"/>
                      </a:pPr>
                      <a:r>
                        <a:rPr lang="fr-FR" sz="1200" dirty="0">
                          <a:latin typeface="Times New Roman"/>
                          <a:ea typeface="新細明體"/>
                        </a:rPr>
                        <a:t>Water management</a:t>
                      </a:r>
                      <a:endParaRPr lang="zh-TW" sz="1200" dirty="0">
                        <a:latin typeface="Times New Roman"/>
                        <a:ea typeface="新細明體"/>
                      </a:endParaRPr>
                    </a:p>
                    <a:p>
                      <a:pPr marL="342900" lvl="0" indent="-342900">
                        <a:spcAft>
                          <a:spcPts val="0"/>
                        </a:spcAft>
                        <a:buFont typeface="Calibri"/>
                        <a:buChar char="-"/>
                      </a:pPr>
                      <a:r>
                        <a:rPr lang="fr-FR" sz="1200" dirty="0">
                          <a:latin typeface="Times New Roman"/>
                          <a:ea typeface="新細明體"/>
                        </a:rPr>
                        <a:t>Sea ecosystems</a:t>
                      </a:r>
                      <a:endParaRPr lang="zh-TW" sz="1200" dirty="0">
                        <a:latin typeface="Times New Roman"/>
                        <a:ea typeface="新細明體"/>
                      </a:endParaRPr>
                    </a:p>
                    <a:p>
                      <a:pPr marL="342900" lvl="0" indent="-342900">
                        <a:spcAft>
                          <a:spcPts val="0"/>
                        </a:spcAft>
                        <a:buFont typeface="Calibri"/>
                        <a:buChar char="-"/>
                      </a:pPr>
                      <a:r>
                        <a:rPr lang="fr-FR" sz="1200" dirty="0">
                          <a:latin typeface="Times New Roman"/>
                          <a:ea typeface="新細明體"/>
                        </a:rPr>
                        <a:t>Governance, environment and risks</a:t>
                      </a:r>
                      <a:endParaRPr lang="zh-TW" sz="1200" dirty="0">
                        <a:latin typeface="Times New Roman"/>
                        <a:ea typeface="新細明體"/>
                      </a:endParaRPr>
                    </a:p>
                  </a:txBody>
                  <a:tcPr marL="68580" marR="68580" marT="0" marB="0"/>
                </a:tc>
              </a:tr>
              <a:tr h="686457">
                <a:tc>
                  <a:txBody>
                    <a:bodyPr/>
                    <a:lstStyle/>
                    <a:p>
                      <a:pPr>
                        <a:spcAft>
                          <a:spcPts val="0"/>
                        </a:spcAft>
                      </a:pPr>
                      <a:r>
                        <a:rPr lang="fr-FR" sz="1300" b="1" dirty="0">
                          <a:latin typeface="Times New Roman"/>
                          <a:ea typeface="新細明體"/>
                        </a:rPr>
                        <a:t>INRA : </a:t>
                      </a:r>
                      <a:r>
                        <a:rPr lang="fr-FR" sz="1300" dirty="0">
                          <a:latin typeface="Times New Roman"/>
                          <a:ea typeface="新細明體"/>
                        </a:rPr>
                        <a:t>National Institute on Agricultural Research</a:t>
                      </a:r>
                      <a:endParaRPr lang="zh-TW" sz="1300" dirty="0">
                        <a:latin typeface="Times New Roman"/>
                        <a:ea typeface="MS Mincho"/>
                      </a:endParaRPr>
                    </a:p>
                    <a:p>
                      <a:pPr>
                        <a:spcAft>
                          <a:spcPts val="0"/>
                        </a:spcAft>
                      </a:pPr>
                      <a:r>
                        <a:rPr lang="fr-FR" sz="1300" u="sng" dirty="0">
                          <a:solidFill>
                            <a:srgbClr val="003399"/>
                          </a:solidFill>
                          <a:latin typeface="Times New Roman"/>
                          <a:ea typeface="新細明體"/>
                          <a:hlinkClick r:id="rId4"/>
                        </a:rPr>
                        <a:t>http://www.inra.fr/</a:t>
                      </a:r>
                      <a:endParaRPr lang="zh-TW" sz="1300" dirty="0">
                        <a:latin typeface="Times New Roman"/>
                        <a:ea typeface="MS Mincho"/>
                      </a:endParaRPr>
                    </a:p>
                  </a:txBody>
                  <a:tcPr marL="68580" marR="68580" marT="0" marB="0"/>
                </a:tc>
                <a:tc>
                  <a:txBody>
                    <a:bodyPr/>
                    <a:lstStyle/>
                    <a:p>
                      <a:pPr>
                        <a:spcAft>
                          <a:spcPts val="0"/>
                        </a:spcAft>
                      </a:pPr>
                      <a:r>
                        <a:rPr lang="fr-FR" sz="1200" dirty="0">
                          <a:latin typeface="Times New Roman"/>
                          <a:ea typeface="新細明體"/>
                        </a:rPr>
                        <a:t>-</a:t>
                      </a:r>
                      <a:r>
                        <a:rPr lang="fr-FR" sz="1200" dirty="0">
                          <a:latin typeface="Times New Roman"/>
                          <a:ea typeface="MS Mincho"/>
                        </a:rPr>
                        <a:t> </a:t>
                      </a:r>
                      <a:r>
                        <a:rPr lang="en-US" sz="1200" dirty="0">
                          <a:latin typeface="Times New Roman"/>
                          <a:ea typeface="新細明體"/>
                        </a:rPr>
                        <a:t>   </a:t>
                      </a:r>
                      <a:r>
                        <a:rPr lang="fr-FR" sz="1200" dirty="0">
                          <a:latin typeface="Times New Roman"/>
                          <a:ea typeface="新細明體"/>
                        </a:rPr>
                        <a:t>Environment &amp; health</a:t>
                      </a:r>
                      <a:endParaRPr lang="zh-TW" sz="1200" dirty="0">
                        <a:latin typeface="Times New Roman"/>
                        <a:ea typeface="MS Mincho"/>
                      </a:endParaRPr>
                    </a:p>
                    <a:p>
                      <a:pPr>
                        <a:spcAft>
                          <a:spcPts val="0"/>
                        </a:spcAft>
                      </a:pPr>
                      <a:r>
                        <a:rPr lang="fr-FR" sz="1200" dirty="0">
                          <a:latin typeface="Times New Roman"/>
                          <a:ea typeface="新細明體"/>
                        </a:rPr>
                        <a:t>-    Forest and sea ecology</a:t>
                      </a:r>
                      <a:endParaRPr lang="zh-TW" sz="1200" dirty="0">
                        <a:latin typeface="Times New Roman"/>
                        <a:ea typeface="MS Mincho"/>
                      </a:endParaRPr>
                    </a:p>
                    <a:p>
                      <a:pPr>
                        <a:spcAft>
                          <a:spcPts val="0"/>
                        </a:spcAft>
                      </a:pPr>
                      <a:r>
                        <a:rPr lang="fr-FR" sz="1200" dirty="0">
                          <a:latin typeface="Times New Roman"/>
                          <a:ea typeface="新細明體"/>
                        </a:rPr>
                        <a:t>...</a:t>
                      </a:r>
                      <a:endParaRPr lang="zh-TW" sz="1200" dirty="0">
                        <a:latin typeface="Times New Roman"/>
                        <a:ea typeface="MS Mincho"/>
                      </a:endParaRPr>
                    </a:p>
                  </a:txBody>
                  <a:tcPr marL="68580" marR="68580" marT="0" marB="0"/>
                </a:tc>
              </a:tr>
              <a:tr h="686457">
                <a:tc>
                  <a:txBody>
                    <a:bodyPr/>
                    <a:lstStyle/>
                    <a:p>
                      <a:pPr>
                        <a:spcAft>
                          <a:spcPts val="0"/>
                        </a:spcAft>
                      </a:pPr>
                      <a:r>
                        <a:rPr lang="fr-FR" sz="1300" b="1" dirty="0">
                          <a:latin typeface="Times New Roman"/>
                          <a:ea typeface="新細明體"/>
                        </a:rPr>
                        <a:t>IFREMER : </a:t>
                      </a:r>
                      <a:r>
                        <a:rPr lang="fr-FR" sz="1300" dirty="0" smtClean="0">
                          <a:latin typeface="Times New Roman"/>
                          <a:ea typeface="新細明體"/>
                        </a:rPr>
                        <a:t>French Institute on Sea Research</a:t>
                      </a:r>
                      <a:endParaRPr lang="zh-TW" sz="1300" dirty="0">
                        <a:latin typeface="Times New Roman"/>
                        <a:ea typeface="MS Mincho"/>
                      </a:endParaRPr>
                    </a:p>
                    <a:p>
                      <a:pPr>
                        <a:spcAft>
                          <a:spcPts val="0"/>
                        </a:spcAft>
                      </a:pPr>
                      <a:r>
                        <a:rPr lang="fr-FR" sz="1300" u="sng" dirty="0">
                          <a:solidFill>
                            <a:srgbClr val="003399"/>
                          </a:solidFill>
                          <a:latin typeface="Times New Roman"/>
                          <a:ea typeface="新細明體"/>
                          <a:hlinkClick r:id="rId5"/>
                        </a:rPr>
                        <a:t>http://wwz.ifremer.fr/institut_eng</a:t>
                      </a:r>
                      <a:endParaRPr lang="zh-TW" sz="1300" dirty="0">
                        <a:latin typeface="Times New Roman"/>
                        <a:ea typeface="MS Mincho"/>
                      </a:endParaRPr>
                    </a:p>
                  </a:txBody>
                  <a:tcPr marL="68580" marR="68580" marT="0" marB="0"/>
                </a:tc>
                <a:tc>
                  <a:txBody>
                    <a:bodyPr/>
                    <a:lstStyle/>
                    <a:p>
                      <a:pPr>
                        <a:spcAft>
                          <a:spcPts val="0"/>
                        </a:spcAft>
                      </a:pPr>
                      <a:r>
                        <a:rPr lang="fr-FR" sz="1200" dirty="0">
                          <a:latin typeface="Times New Roman"/>
                          <a:ea typeface="新細明體"/>
                        </a:rPr>
                        <a:t>-   Sea, pollution and envionment</a:t>
                      </a:r>
                      <a:endParaRPr lang="zh-TW" sz="1200" dirty="0">
                        <a:latin typeface="Times New Roman"/>
                        <a:ea typeface="MS Mincho"/>
                      </a:endParaRPr>
                    </a:p>
                    <a:p>
                      <a:pPr>
                        <a:spcAft>
                          <a:spcPts val="0"/>
                        </a:spcAft>
                      </a:pPr>
                      <a:r>
                        <a:rPr lang="fr-FR" sz="1200" dirty="0">
                          <a:latin typeface="Times New Roman"/>
                          <a:ea typeface="新細明體"/>
                        </a:rPr>
                        <a:t>-   Water quality analysis</a:t>
                      </a:r>
                      <a:endParaRPr lang="zh-TW" sz="1200" dirty="0">
                        <a:latin typeface="Times New Roman"/>
                        <a:ea typeface="MS Mincho"/>
                      </a:endParaRPr>
                    </a:p>
                    <a:p>
                      <a:pPr>
                        <a:spcAft>
                          <a:spcPts val="0"/>
                        </a:spcAft>
                      </a:pPr>
                      <a:r>
                        <a:rPr lang="fr-FR" sz="1200" dirty="0">
                          <a:latin typeface="Times New Roman"/>
                          <a:ea typeface="新細明體"/>
                        </a:rPr>
                        <a:t>-   Sea biodiversity protection</a:t>
                      </a:r>
                      <a:endParaRPr lang="zh-TW" sz="1200" dirty="0">
                        <a:latin typeface="Times New Roman"/>
                        <a:ea typeface="MS Mincho"/>
                      </a:endParaRPr>
                    </a:p>
                  </a:txBody>
                  <a:tcPr marL="68580" marR="68580" marT="0" marB="0"/>
                </a:tc>
              </a:tr>
              <a:tr h="915277">
                <a:tc>
                  <a:txBody>
                    <a:bodyPr/>
                    <a:lstStyle/>
                    <a:p>
                      <a:pPr>
                        <a:spcAft>
                          <a:spcPts val="0"/>
                        </a:spcAft>
                      </a:pPr>
                      <a:r>
                        <a:rPr lang="fr-FR" sz="1300" b="1" dirty="0">
                          <a:latin typeface="Times New Roman"/>
                          <a:ea typeface="新細明體"/>
                        </a:rPr>
                        <a:t>CEMAGREF</a:t>
                      </a:r>
                      <a:r>
                        <a:rPr lang="fr-FR" sz="1300" dirty="0">
                          <a:latin typeface="Times New Roman"/>
                          <a:ea typeface="新細明體"/>
                        </a:rPr>
                        <a:t> : Research Institute on Environmental Science and Technology</a:t>
                      </a:r>
                      <a:endParaRPr lang="zh-TW" sz="1300" dirty="0">
                        <a:latin typeface="Times New Roman"/>
                        <a:ea typeface="MS Mincho"/>
                      </a:endParaRPr>
                    </a:p>
                    <a:p>
                      <a:pPr>
                        <a:spcAft>
                          <a:spcPts val="0"/>
                        </a:spcAft>
                      </a:pPr>
                      <a:r>
                        <a:rPr lang="fr-FR" sz="1300" u="sng" dirty="0">
                          <a:solidFill>
                            <a:srgbClr val="003399"/>
                          </a:solidFill>
                          <a:latin typeface="Times New Roman"/>
                          <a:ea typeface="新細明體"/>
                          <a:hlinkClick r:id="rId6"/>
                        </a:rPr>
                        <a:t>http ://www.cemagref.fr</a:t>
                      </a:r>
                      <a:endParaRPr lang="zh-TW" sz="1300" dirty="0">
                        <a:latin typeface="Times New Roman"/>
                        <a:ea typeface="MS Mincho"/>
                      </a:endParaRPr>
                    </a:p>
                  </a:txBody>
                  <a:tcPr marL="68580" marR="68580" marT="0" marB="0"/>
                </a:tc>
                <a:tc>
                  <a:txBody>
                    <a:bodyPr/>
                    <a:lstStyle/>
                    <a:p>
                      <a:pPr marL="342900" lvl="0" indent="-342900">
                        <a:spcAft>
                          <a:spcPts val="0"/>
                        </a:spcAft>
                        <a:buFont typeface="Calibri"/>
                        <a:buChar char="-"/>
                      </a:pPr>
                      <a:r>
                        <a:rPr lang="fr-FR" sz="1200" dirty="0">
                          <a:latin typeface="Times New Roman"/>
                          <a:ea typeface="新細明體"/>
                        </a:rPr>
                        <a:t>Water management and pollution</a:t>
                      </a:r>
                      <a:endParaRPr lang="zh-TW" sz="1200" dirty="0">
                        <a:latin typeface="Times New Roman"/>
                        <a:ea typeface="新細明體"/>
                      </a:endParaRPr>
                    </a:p>
                    <a:p>
                      <a:pPr marL="342900" lvl="0" indent="-342900">
                        <a:spcAft>
                          <a:spcPts val="0"/>
                        </a:spcAft>
                        <a:buFont typeface="Calibri"/>
                        <a:buChar char="-"/>
                      </a:pPr>
                      <a:r>
                        <a:rPr lang="fr-FR" sz="1200" dirty="0">
                          <a:latin typeface="Times New Roman"/>
                          <a:ea typeface="新細明體"/>
                        </a:rPr>
                        <a:t>Technological innovatio for sustainable environment</a:t>
                      </a:r>
                      <a:endParaRPr lang="zh-TW" sz="1200" dirty="0">
                        <a:latin typeface="Times New Roman"/>
                        <a:ea typeface="新細明體"/>
                      </a:endParaRPr>
                    </a:p>
                    <a:p>
                      <a:pPr marL="342900" lvl="0" indent="-342900">
                        <a:spcAft>
                          <a:spcPts val="0"/>
                        </a:spcAft>
                        <a:buFont typeface="Calibri"/>
                        <a:buChar char="-"/>
                      </a:pPr>
                      <a:r>
                        <a:rPr lang="fr-FR" sz="1200" dirty="0">
                          <a:latin typeface="Times New Roman"/>
                          <a:ea typeface="新細明體"/>
                        </a:rPr>
                        <a:t>Waste management</a:t>
                      </a:r>
                      <a:endParaRPr lang="zh-TW" sz="1200" dirty="0">
                        <a:latin typeface="Times New Roman"/>
                        <a:ea typeface="新細明體"/>
                      </a:endParaRPr>
                    </a:p>
                    <a:p>
                      <a:pPr marL="342900" lvl="0" indent="-342900">
                        <a:spcAft>
                          <a:spcPts val="0"/>
                        </a:spcAft>
                        <a:buFont typeface="Calibri"/>
                        <a:buChar char="-"/>
                      </a:pPr>
                      <a:r>
                        <a:rPr lang="fr-FR" sz="1200" dirty="0">
                          <a:latin typeface="Times New Roman"/>
                          <a:ea typeface="新細明體"/>
                        </a:rPr>
                        <a:t>Air quality</a:t>
                      </a:r>
                      <a:endParaRPr lang="zh-TW" sz="1200" dirty="0">
                        <a:latin typeface="Times New Roman"/>
                        <a:ea typeface="新細明體"/>
                      </a:endParaRPr>
                    </a:p>
                  </a:txBody>
                  <a:tcPr marL="68580" marR="68580" marT="0" marB="0"/>
                </a:tc>
              </a:tr>
            </a:tbl>
          </a:graphicData>
        </a:graphic>
      </p:graphicFrame>
      <p:sp>
        <p:nvSpPr>
          <p:cNvPr id="3" name="標題 2"/>
          <p:cNvSpPr>
            <a:spLocks noGrp="1"/>
          </p:cNvSpPr>
          <p:nvPr>
            <p:ph type="title"/>
          </p:nvPr>
        </p:nvSpPr>
        <p:spPr>
          <a:xfrm>
            <a:off x="457200" y="274638"/>
            <a:ext cx="8229600" cy="778098"/>
          </a:xfrm>
        </p:spPr>
        <p:txBody>
          <a:bodyPr>
            <a:normAutofit fontScale="90000"/>
          </a:bodyPr>
          <a:lstStyle/>
          <a:p>
            <a:pPr lvl="0"/>
            <a:r>
              <a:rPr lang="fr-FR" altLang="zh-TW" sz="2000" dirty="0" smtClean="0">
                <a:solidFill>
                  <a:srgbClr val="7030A0"/>
                </a:solidFill>
              </a:rPr>
              <a:t># French </a:t>
            </a:r>
            <a:r>
              <a:rPr lang="fr-FR" altLang="zh-TW" sz="2000" dirty="0" smtClean="0">
                <a:solidFill>
                  <a:srgbClr val="7030A0"/>
                </a:solidFill>
              </a:rPr>
              <a:t>research institutions in the domain of sustainable environment</a:t>
            </a:r>
            <a:r>
              <a:rPr lang="zh-TW" altLang="zh-TW" dirty="0" smtClean="0">
                <a:solidFill>
                  <a:srgbClr val="0066FF"/>
                </a:solidFill>
              </a:rPr>
              <a:t/>
            </a:r>
            <a:br>
              <a:rPr lang="zh-TW" altLang="zh-TW" dirty="0" smtClean="0">
                <a:solidFill>
                  <a:srgbClr val="0066FF"/>
                </a:solidFill>
              </a:rPr>
            </a:br>
            <a:endParaRPr lang="zh-TW" altLang="en-US" dirty="0">
              <a:solidFill>
                <a:srgbClr val="0066FF"/>
              </a:solidFill>
            </a:endParaRPr>
          </a:p>
        </p:txBody>
      </p:sp>
      <p:pic>
        <p:nvPicPr>
          <p:cNvPr id="31747" name="Picture 3" descr="C:\Documents and Settings\user\My Documents\My Pictures\imagesCA1P3M5C.jpg"/>
          <p:cNvPicPr>
            <a:picLocks noChangeAspect="1" noChangeArrowheads="1"/>
          </p:cNvPicPr>
          <p:nvPr/>
        </p:nvPicPr>
        <p:blipFill>
          <a:blip r:embed="rId7" cstate="print"/>
          <a:srcRect/>
          <a:stretch>
            <a:fillRect/>
          </a:stretch>
        </p:blipFill>
        <p:spPr bwMode="auto">
          <a:xfrm>
            <a:off x="2483768" y="2060848"/>
            <a:ext cx="1210444" cy="470728"/>
          </a:xfrm>
          <a:prstGeom prst="rect">
            <a:avLst/>
          </a:prstGeom>
          <a:noFill/>
        </p:spPr>
      </p:pic>
      <p:pic>
        <p:nvPicPr>
          <p:cNvPr id="31748" name="Picture 4" descr="C:\Documents and Settings\user\My Documents\My Pictures\ird.bmp"/>
          <p:cNvPicPr>
            <a:picLocks noChangeAspect="1" noChangeArrowheads="1"/>
          </p:cNvPicPr>
          <p:nvPr/>
        </p:nvPicPr>
        <p:blipFill>
          <a:blip r:embed="rId8" cstate="print"/>
          <a:srcRect/>
          <a:stretch>
            <a:fillRect/>
          </a:stretch>
        </p:blipFill>
        <p:spPr bwMode="auto">
          <a:xfrm>
            <a:off x="2555776" y="3501008"/>
            <a:ext cx="1025759" cy="528836"/>
          </a:xfrm>
          <a:prstGeom prst="rect">
            <a:avLst/>
          </a:prstGeom>
          <a:noFill/>
        </p:spPr>
      </p:pic>
      <p:pic>
        <p:nvPicPr>
          <p:cNvPr id="31749" name="Picture 5" descr="C:\Documents and Settings\user\My Documents\My Pictures\imagesCA2AE5SF.jpg"/>
          <p:cNvPicPr>
            <a:picLocks noChangeAspect="1" noChangeArrowheads="1"/>
          </p:cNvPicPr>
          <p:nvPr/>
        </p:nvPicPr>
        <p:blipFill>
          <a:blip r:embed="rId9" cstate="print"/>
          <a:srcRect/>
          <a:stretch>
            <a:fillRect/>
          </a:stretch>
        </p:blipFill>
        <p:spPr bwMode="auto">
          <a:xfrm>
            <a:off x="2771800" y="4509120"/>
            <a:ext cx="715287" cy="383481"/>
          </a:xfrm>
          <a:prstGeom prst="rect">
            <a:avLst/>
          </a:prstGeom>
          <a:noFill/>
        </p:spPr>
      </p:pic>
      <p:pic>
        <p:nvPicPr>
          <p:cNvPr id="31750" name="Picture 6" descr="C:\Documents and Settings\user\My Documents\My Pictures\imagesCAQSY1LC.jpg"/>
          <p:cNvPicPr>
            <a:picLocks noChangeAspect="1" noChangeArrowheads="1"/>
          </p:cNvPicPr>
          <p:nvPr/>
        </p:nvPicPr>
        <p:blipFill>
          <a:blip r:embed="rId10" cstate="print"/>
          <a:srcRect/>
          <a:stretch>
            <a:fillRect/>
          </a:stretch>
        </p:blipFill>
        <p:spPr bwMode="auto">
          <a:xfrm>
            <a:off x="3059832" y="5301208"/>
            <a:ext cx="1080344" cy="218667"/>
          </a:xfrm>
          <a:prstGeom prst="rect">
            <a:avLst/>
          </a:prstGeom>
          <a:noFill/>
        </p:spPr>
      </p:pic>
      <p:pic>
        <p:nvPicPr>
          <p:cNvPr id="31751" name="Picture 7" descr="C:\Documents and Settings\user\My Documents\My Pictures\sssaassss.bmp"/>
          <p:cNvPicPr>
            <a:picLocks noChangeAspect="1" noChangeArrowheads="1"/>
          </p:cNvPicPr>
          <p:nvPr/>
        </p:nvPicPr>
        <p:blipFill>
          <a:blip r:embed="rId11" cstate="print"/>
          <a:srcRect/>
          <a:stretch>
            <a:fillRect/>
          </a:stretch>
        </p:blipFill>
        <p:spPr bwMode="auto">
          <a:xfrm>
            <a:off x="2627784" y="6021288"/>
            <a:ext cx="864890" cy="38241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96752"/>
            <a:ext cx="8229600" cy="4810539"/>
          </a:xfrm>
        </p:spPr>
        <p:txBody>
          <a:bodyPr>
            <a:normAutofit/>
          </a:bodyPr>
          <a:lstStyle/>
          <a:p>
            <a:r>
              <a:rPr lang="en-US" altLang="zh-TW" sz="2000" b="1" dirty="0" smtClean="0">
                <a:solidFill>
                  <a:srgbClr val="00B050"/>
                </a:solidFill>
              </a:rPr>
              <a:t>GERMANY</a:t>
            </a:r>
          </a:p>
          <a:p>
            <a:pPr>
              <a:buNone/>
            </a:pPr>
            <a:endParaRPr lang="en-US" altLang="zh-TW" dirty="0" smtClean="0"/>
          </a:p>
          <a:p>
            <a:pPr>
              <a:buNone/>
            </a:pPr>
            <a:r>
              <a:rPr lang="fr-FR" altLang="zh-TW" sz="2000" b="1" dirty="0" smtClean="0"/>
              <a:t>- «</a:t>
            </a:r>
            <a:r>
              <a:rPr lang="fr-FR" altLang="zh-TW" sz="2000" b="1" dirty="0" smtClean="0"/>
              <a:t> Sustainability Project </a:t>
            </a:r>
            <a:r>
              <a:rPr lang="fr-FR" altLang="zh-TW" sz="2000" b="1" dirty="0" smtClean="0"/>
              <a:t>»</a:t>
            </a:r>
            <a:r>
              <a:rPr lang="fr-FR" altLang="zh-TW" sz="2000" dirty="0" smtClean="0"/>
              <a:t>, </a:t>
            </a:r>
            <a:r>
              <a:rPr lang="fr-FR" altLang="zh-TW" sz="2000" dirty="0" smtClean="0"/>
              <a:t>German Institue in </a:t>
            </a:r>
            <a:r>
              <a:rPr lang="fr-FR" altLang="zh-TW" sz="2000" dirty="0" smtClean="0"/>
              <a:t>Taipei</a:t>
            </a:r>
          </a:p>
          <a:p>
            <a:pPr>
              <a:buNone/>
            </a:pPr>
            <a:endParaRPr lang="fr-FR" altLang="zh-TW" sz="2000" dirty="0" smtClean="0"/>
          </a:p>
          <a:p>
            <a:pPr>
              <a:buFontTx/>
              <a:buChar char="-"/>
            </a:pPr>
            <a:r>
              <a:rPr lang="fr-FR" altLang="zh-TW" sz="2000" u="sng" dirty="0" smtClean="0"/>
              <a:t>Objective</a:t>
            </a:r>
            <a:r>
              <a:rPr lang="fr-FR" altLang="zh-TW" sz="2000" dirty="0" smtClean="0"/>
              <a:t>: To </a:t>
            </a:r>
            <a:r>
              <a:rPr lang="de-DE" altLang="zh-TW" sz="2000" dirty="0" smtClean="0"/>
              <a:t>connect German-Taiwanese partnerships in science, economy and culture with the debate on sustainability in </a:t>
            </a:r>
            <a:r>
              <a:rPr lang="de-DE" altLang="zh-TW" sz="2000" dirty="0" smtClean="0"/>
              <a:t>Taiwan.</a:t>
            </a:r>
          </a:p>
          <a:p>
            <a:pPr>
              <a:buFontTx/>
              <a:buChar char="-"/>
            </a:pPr>
            <a:endParaRPr lang="en-US" altLang="zh-TW" sz="2000" dirty="0" smtClean="0"/>
          </a:p>
          <a:p>
            <a:pPr>
              <a:buFontTx/>
              <a:buChar char="-"/>
            </a:pPr>
            <a:r>
              <a:rPr lang="fr-FR" altLang="zh-TW" sz="1600" dirty="0" smtClean="0"/>
              <a:t>Further </a:t>
            </a:r>
            <a:r>
              <a:rPr lang="fr-FR" altLang="zh-TW" sz="1600" dirty="0" smtClean="0"/>
              <a:t>information : </a:t>
            </a:r>
            <a:r>
              <a:rPr lang="fr-FR" altLang="zh-TW" sz="1600" u="sng" dirty="0" smtClean="0">
                <a:hlinkClick r:id="rId2"/>
              </a:rPr>
              <a:t>http://www.taipei.diplo.de/Vertretung/taipei/en/Startseite.html</a:t>
            </a:r>
            <a:endParaRPr lang="zh-TW" altLang="zh-TW" sz="1600" dirty="0" smtClean="0"/>
          </a:p>
          <a:p>
            <a:pPr>
              <a:buNone/>
            </a:pPr>
            <a:endParaRPr lang="zh-TW" altLang="en-US" dirty="0"/>
          </a:p>
        </p:txBody>
      </p:sp>
      <p:pic>
        <p:nvPicPr>
          <p:cNvPr id="32770" name="Picture 2" descr="C:\Documents and Settings\user\My Documents\My Pictures\TeaserbildSust.jpg"/>
          <p:cNvPicPr>
            <a:picLocks noChangeAspect="1" noChangeArrowheads="1"/>
          </p:cNvPicPr>
          <p:nvPr/>
        </p:nvPicPr>
        <p:blipFill>
          <a:blip r:embed="rId3" cstate="print"/>
          <a:srcRect/>
          <a:stretch>
            <a:fillRect/>
          </a:stretch>
        </p:blipFill>
        <p:spPr bwMode="auto">
          <a:xfrm>
            <a:off x="3347864" y="764704"/>
            <a:ext cx="2095143" cy="90703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332656"/>
            <a:ext cx="8229600" cy="6120680"/>
          </a:xfrm>
        </p:spPr>
        <p:txBody>
          <a:bodyPr>
            <a:normAutofit fontScale="70000" lnSpcReduction="20000"/>
          </a:bodyPr>
          <a:lstStyle/>
          <a:p>
            <a:pPr lvl="0"/>
            <a:r>
              <a:rPr lang="fr-FR" altLang="zh-TW" b="1" u="sng" dirty="0" smtClean="0"/>
              <a:t>Some useful tools to build partnerships</a:t>
            </a:r>
            <a:r>
              <a:rPr lang="fr-FR" altLang="zh-TW" dirty="0" smtClean="0"/>
              <a:t>:</a:t>
            </a:r>
            <a:endParaRPr lang="zh-TW" altLang="zh-TW" dirty="0" smtClean="0"/>
          </a:p>
          <a:p>
            <a:pPr>
              <a:buNone/>
            </a:pPr>
            <a:r>
              <a:rPr lang="en-US" altLang="zh-TW" dirty="0" smtClean="0"/>
              <a:t> </a:t>
            </a:r>
            <a:endParaRPr lang="zh-TW" altLang="zh-TW" dirty="0" smtClean="0"/>
          </a:p>
          <a:p>
            <a:pPr lvl="0"/>
            <a:r>
              <a:rPr lang="en-US" altLang="zh-TW" dirty="0" smtClean="0"/>
              <a:t>To contact the concerned researchers </a:t>
            </a:r>
            <a:r>
              <a:rPr lang="en-US" altLang="zh-TW" dirty="0" smtClean="0"/>
              <a:t>directly</a:t>
            </a:r>
          </a:p>
          <a:p>
            <a:pPr lvl="0"/>
            <a:endParaRPr lang="zh-TW" altLang="zh-TW" dirty="0" smtClean="0"/>
          </a:p>
          <a:p>
            <a:pPr lvl="0"/>
            <a:r>
              <a:rPr lang="en-US" altLang="zh-TW" dirty="0" smtClean="0"/>
              <a:t>To send doctorate or post-doctorate </a:t>
            </a:r>
            <a:r>
              <a:rPr lang="en-US" altLang="zh-TW" dirty="0" smtClean="0"/>
              <a:t>students to targeted research institutions</a:t>
            </a:r>
          </a:p>
          <a:p>
            <a:pPr lvl="0"/>
            <a:endParaRPr lang="zh-TW" altLang="zh-TW" dirty="0" smtClean="0"/>
          </a:p>
          <a:p>
            <a:pPr lvl="0"/>
            <a:r>
              <a:rPr lang="en-US" altLang="zh-TW" dirty="0" smtClean="0"/>
              <a:t>To </a:t>
            </a:r>
            <a:r>
              <a:rPr lang="en-US" altLang="zh-TW" dirty="0" smtClean="0"/>
              <a:t>invite European researchers to conferences held in Taiwan</a:t>
            </a:r>
          </a:p>
          <a:p>
            <a:pPr lvl="0"/>
            <a:endParaRPr lang="zh-TW" altLang="zh-TW" dirty="0" smtClean="0"/>
          </a:p>
          <a:p>
            <a:pPr lvl="0"/>
            <a:r>
              <a:rPr lang="en-US" altLang="zh-TW" dirty="0" smtClean="0"/>
              <a:t>To participate to international events on sustainable environment in Europe</a:t>
            </a:r>
            <a:r>
              <a:rPr lang="en-US" altLang="zh-TW" dirty="0" smtClean="0"/>
              <a:t>.</a:t>
            </a:r>
          </a:p>
          <a:p>
            <a:pPr lvl="0">
              <a:buNone/>
            </a:pPr>
            <a:endParaRPr lang="zh-TW" altLang="zh-TW" dirty="0" smtClean="0"/>
          </a:p>
          <a:p>
            <a:pPr lvl="0">
              <a:buFontTx/>
              <a:buChar char="-"/>
            </a:pPr>
            <a:r>
              <a:rPr lang="en-US" altLang="zh-TW" dirty="0" smtClean="0"/>
              <a:t>Networking </a:t>
            </a:r>
            <a:r>
              <a:rPr lang="en-US" altLang="zh-TW" dirty="0" smtClean="0"/>
              <a:t>events, EU Info </a:t>
            </a:r>
            <a:r>
              <a:rPr lang="en-US" altLang="zh-TW" dirty="0" smtClean="0"/>
              <a:t>days,…</a:t>
            </a:r>
          </a:p>
          <a:p>
            <a:pPr lvl="0">
              <a:buFontTx/>
              <a:buChar char="-"/>
            </a:pPr>
            <a:r>
              <a:rPr lang="en-US" altLang="zh-TW" dirty="0" smtClean="0"/>
              <a:t>International </a:t>
            </a:r>
            <a:r>
              <a:rPr lang="en-US" altLang="zh-TW" dirty="0" smtClean="0"/>
              <a:t>Conferences in </a:t>
            </a:r>
            <a:r>
              <a:rPr lang="en-US" altLang="zh-TW" dirty="0" smtClean="0"/>
              <a:t>Europe,…</a:t>
            </a:r>
            <a:endParaRPr lang="zh-TW" altLang="zh-TW" dirty="0" smtClean="0"/>
          </a:p>
          <a:p>
            <a:pPr>
              <a:buNone/>
            </a:pPr>
            <a:endParaRPr lang="en-US" altLang="zh-TW" dirty="0" smtClean="0"/>
          </a:p>
          <a:p>
            <a:pPr>
              <a:buNone/>
            </a:pPr>
            <a:r>
              <a:rPr lang="en-US" altLang="zh-TW" sz="2000" dirty="0" smtClean="0"/>
              <a:t>   * May </a:t>
            </a:r>
            <a:r>
              <a:rPr lang="en-US" altLang="zh-TW" sz="2000" dirty="0" smtClean="0"/>
              <a:t>24, 2011: </a:t>
            </a:r>
            <a:r>
              <a:rPr lang="en-US" altLang="zh-TW" sz="2000" i="1" dirty="0" smtClean="0"/>
              <a:t>Europe Renewable Energy Conference</a:t>
            </a:r>
            <a:r>
              <a:rPr lang="en-US" altLang="zh-TW" sz="2000" dirty="0" smtClean="0"/>
              <a:t>, </a:t>
            </a:r>
            <a:r>
              <a:rPr lang="en-US" altLang="zh-TW" sz="2000" dirty="0" smtClean="0"/>
              <a:t>Brussels</a:t>
            </a:r>
          </a:p>
          <a:p>
            <a:pPr>
              <a:buNone/>
            </a:pPr>
            <a:endParaRPr lang="zh-TW" altLang="zh-TW" sz="2000" dirty="0" smtClean="0"/>
          </a:p>
          <a:p>
            <a:pPr>
              <a:buNone/>
            </a:pPr>
            <a:r>
              <a:rPr lang="en-US" altLang="zh-TW" sz="2000" dirty="0" smtClean="0"/>
              <a:t>   * </a:t>
            </a:r>
            <a:r>
              <a:rPr lang="en-US" altLang="zh-TW" sz="2000" dirty="0" smtClean="0"/>
              <a:t>May 24-27, 2011: </a:t>
            </a:r>
            <a:r>
              <a:rPr lang="en-US" altLang="zh-TW" sz="2000" b="1" i="1" dirty="0" smtClean="0"/>
              <a:t>EU Green WEEK</a:t>
            </a:r>
            <a:r>
              <a:rPr lang="en-US" altLang="zh-TW" sz="2000" dirty="0" smtClean="0"/>
              <a:t>, </a:t>
            </a:r>
            <a:r>
              <a:rPr lang="zh-TW" altLang="zh-TW" sz="2000" dirty="0" smtClean="0"/>
              <a:t>biggest annual conference on European environment policy</a:t>
            </a:r>
            <a:r>
              <a:rPr lang="zh-TW" altLang="zh-TW" sz="2000" dirty="0" smtClean="0"/>
              <a:t>.</a:t>
            </a:r>
            <a:r>
              <a:rPr lang="en-US" altLang="zh-TW" sz="2000" dirty="0" smtClean="0"/>
              <a:t> </a:t>
            </a:r>
            <a:r>
              <a:rPr lang="zh-TW" altLang="zh-TW" sz="2000" dirty="0" smtClean="0"/>
              <a:t>(</a:t>
            </a:r>
            <a:r>
              <a:rPr lang="zh-TW" altLang="zh-TW" sz="2000" u="sng" dirty="0" smtClean="0">
                <a:hlinkClick r:id="rId2"/>
              </a:rPr>
              <a:t>http</a:t>
            </a:r>
            <a:r>
              <a:rPr lang="zh-TW" altLang="zh-TW" sz="2000" u="sng" dirty="0" smtClean="0">
                <a:hlinkClick r:id="rId2"/>
              </a:rPr>
              <a:t>://ec.europa.eu/environment/greenweek/</a:t>
            </a:r>
            <a:r>
              <a:rPr lang="zh-TW" altLang="zh-TW" sz="2000" dirty="0" smtClean="0"/>
              <a:t> </a:t>
            </a:r>
            <a:r>
              <a:rPr lang="zh-TW" altLang="zh-TW" sz="2000" dirty="0" smtClean="0"/>
              <a:t>)</a:t>
            </a:r>
            <a:endParaRPr lang="en-US" altLang="zh-TW" sz="2000" dirty="0" smtClean="0"/>
          </a:p>
          <a:p>
            <a:pPr>
              <a:buNone/>
            </a:pPr>
            <a:endParaRPr lang="zh-TW" altLang="zh-TW" sz="2000" dirty="0" smtClean="0"/>
          </a:p>
          <a:p>
            <a:pPr>
              <a:buNone/>
            </a:pPr>
            <a:r>
              <a:rPr lang="en-US" altLang="zh-TW" sz="2000" dirty="0" smtClean="0"/>
              <a:t>   *</a:t>
            </a:r>
            <a:r>
              <a:rPr lang="en-US" altLang="zh-TW" sz="2000" dirty="0" smtClean="0"/>
              <a:t>May 31, 2011: </a:t>
            </a:r>
            <a:r>
              <a:rPr lang="en-US" altLang="zh-TW" sz="2000" i="1" dirty="0" smtClean="0"/>
              <a:t>EU Sustainable Chemicals Management Conference </a:t>
            </a:r>
            <a:r>
              <a:rPr lang="en-US" altLang="zh-TW" sz="2000" dirty="0" smtClean="0"/>
              <a:t>2011, </a:t>
            </a:r>
            <a:r>
              <a:rPr lang="en-US" altLang="zh-TW" sz="2000" dirty="0" smtClean="0"/>
              <a:t>Brussels</a:t>
            </a:r>
            <a:endParaRPr lang="en-US" altLang="zh-TW" sz="2200" dirty="0" smtClean="0"/>
          </a:p>
          <a:p>
            <a:pPr>
              <a:buNone/>
            </a:pPr>
            <a:r>
              <a:rPr lang="en-US" altLang="zh-TW" sz="2200" dirty="0" smtClean="0"/>
              <a:t>….</a:t>
            </a:r>
            <a:endParaRPr lang="en-US" altLang="zh-TW" sz="2000" dirty="0" smtClean="0"/>
          </a:p>
        </p:txBody>
      </p:sp>
      <p:pic>
        <p:nvPicPr>
          <p:cNvPr id="33794" name="Picture 2" descr="C:\Documents and Settings\user\My Documents\My Pictures\dssxxcc.bmp"/>
          <p:cNvPicPr>
            <a:picLocks noChangeAspect="1" noChangeArrowheads="1"/>
          </p:cNvPicPr>
          <p:nvPr/>
        </p:nvPicPr>
        <p:blipFill>
          <a:blip r:embed="rId3" cstate="print"/>
          <a:srcRect/>
          <a:stretch>
            <a:fillRect/>
          </a:stretch>
        </p:blipFill>
        <p:spPr bwMode="auto">
          <a:xfrm>
            <a:off x="6588224" y="3717032"/>
            <a:ext cx="2056503" cy="936104"/>
          </a:xfrm>
          <a:prstGeom prst="rect">
            <a:avLst/>
          </a:prstGeom>
          <a:noFill/>
        </p:spPr>
      </p:pic>
      <p:pic>
        <p:nvPicPr>
          <p:cNvPr id="33795" name="Picture 3" descr="C:\Documents and Settings\user\My Documents\My Pictures\imagesCAJVO9LU.jpg"/>
          <p:cNvPicPr>
            <a:picLocks noChangeAspect="1" noChangeArrowheads="1"/>
          </p:cNvPicPr>
          <p:nvPr/>
        </p:nvPicPr>
        <p:blipFill>
          <a:blip r:embed="rId4" cstate="print"/>
          <a:srcRect/>
          <a:stretch>
            <a:fillRect/>
          </a:stretch>
        </p:blipFill>
        <p:spPr bwMode="auto">
          <a:xfrm>
            <a:off x="7915275" y="0"/>
            <a:ext cx="1228725" cy="143827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332657"/>
            <a:ext cx="8229600" cy="4176464"/>
          </a:xfrm>
        </p:spPr>
        <p:txBody>
          <a:bodyPr/>
          <a:lstStyle/>
          <a:p>
            <a:pPr lvl="0">
              <a:buNone/>
            </a:pPr>
            <a:r>
              <a:rPr lang="en-US" altLang="zh-TW" sz="2000" b="1" dirty="0" smtClean="0">
                <a:solidFill>
                  <a:schemeClr val="bg2">
                    <a:lumMod val="50000"/>
                  </a:schemeClr>
                </a:solidFill>
              </a:rPr>
              <a:t>B. </a:t>
            </a:r>
            <a:r>
              <a:rPr lang="en-US" altLang="zh-TW" sz="2000" b="1" dirty="0" smtClean="0">
                <a:solidFill>
                  <a:schemeClr val="bg2">
                    <a:lumMod val="50000"/>
                  </a:schemeClr>
                </a:solidFill>
              </a:rPr>
              <a:t>Networking, international visibility, advocacy, etc..</a:t>
            </a:r>
            <a:endParaRPr lang="zh-TW" altLang="zh-TW" sz="2000" b="1" dirty="0" smtClean="0">
              <a:solidFill>
                <a:schemeClr val="bg2">
                  <a:lumMod val="50000"/>
                </a:schemeClr>
              </a:solidFill>
            </a:endParaRPr>
          </a:p>
          <a:p>
            <a:pPr marL="624078" lvl="0" indent="-514350">
              <a:buNone/>
            </a:pPr>
            <a:endParaRPr lang="en-US" altLang="zh-TW" sz="1800" b="1" u="sng" dirty="0" smtClean="0"/>
          </a:p>
          <a:p>
            <a:pPr marL="624078" lvl="0" indent="-514350">
              <a:buNone/>
            </a:pPr>
            <a:r>
              <a:rPr lang="en-US" altLang="zh-TW" sz="1800" b="1" dirty="0" smtClean="0"/>
              <a:t>1</a:t>
            </a:r>
            <a:r>
              <a:rPr lang="en-US" altLang="zh-TW" sz="1800" b="1" dirty="0" smtClean="0"/>
              <a:t>/ </a:t>
            </a:r>
            <a:r>
              <a:rPr lang="en-US" altLang="zh-TW" sz="1800" b="1" dirty="0" smtClean="0">
                <a:solidFill>
                  <a:srgbClr val="00B050"/>
                </a:solidFill>
              </a:rPr>
              <a:t>Asia </a:t>
            </a:r>
            <a:r>
              <a:rPr lang="en-US" altLang="zh-TW" sz="1800" b="1" dirty="0" smtClean="0">
                <a:solidFill>
                  <a:srgbClr val="00B050"/>
                </a:solidFill>
              </a:rPr>
              <a:t>Europe </a:t>
            </a:r>
            <a:r>
              <a:rPr lang="en-US" altLang="zh-TW" sz="1800" b="1" dirty="0" smtClean="0">
                <a:solidFill>
                  <a:srgbClr val="00B050"/>
                </a:solidFill>
              </a:rPr>
              <a:t>Environment </a:t>
            </a:r>
            <a:r>
              <a:rPr lang="en-US" altLang="zh-TW" sz="1800" b="1" dirty="0" smtClean="0">
                <a:solidFill>
                  <a:srgbClr val="00B050"/>
                </a:solidFill>
              </a:rPr>
              <a:t>Forum (</a:t>
            </a:r>
            <a:r>
              <a:rPr lang="en-US" altLang="zh-TW" sz="1800" b="1" dirty="0" err="1" smtClean="0">
                <a:solidFill>
                  <a:srgbClr val="00B050"/>
                </a:solidFill>
              </a:rPr>
              <a:t>ENVforum</a:t>
            </a:r>
            <a:r>
              <a:rPr lang="en-US" altLang="zh-TW" sz="1800" b="1" dirty="0" smtClean="0">
                <a:solidFill>
                  <a:srgbClr val="00B050"/>
                </a:solidFill>
              </a:rPr>
              <a:t>) </a:t>
            </a:r>
            <a:r>
              <a:rPr lang="en-US" altLang="zh-TW" sz="1400" u="sng" dirty="0" smtClean="0">
                <a:hlinkClick r:id="rId2"/>
              </a:rPr>
              <a:t>http</a:t>
            </a:r>
            <a:r>
              <a:rPr lang="en-US" altLang="zh-TW" sz="1400" u="sng" dirty="0" smtClean="0">
                <a:hlinkClick r:id="rId2"/>
              </a:rPr>
              <a:t>://</a:t>
            </a:r>
            <a:r>
              <a:rPr lang="en-US" altLang="zh-TW" sz="1400" u="sng" dirty="0" smtClean="0">
                <a:hlinkClick r:id="rId2"/>
              </a:rPr>
              <a:t>www.asef.org/index.php?option=com_programme&amp;task=view&amp;id=17&amp;Itemid=162</a:t>
            </a:r>
            <a:endParaRPr lang="en-US" altLang="zh-TW" sz="1400" u="sng" dirty="0" smtClean="0"/>
          </a:p>
          <a:p>
            <a:pPr marL="624078" lvl="0" indent="-514350">
              <a:buNone/>
            </a:pPr>
            <a:endParaRPr lang="en-US" altLang="zh-TW" sz="1800" u="sng" dirty="0" smtClean="0"/>
          </a:p>
          <a:p>
            <a:pPr marL="624078" lvl="0" indent="-514350">
              <a:buNone/>
            </a:pPr>
            <a:r>
              <a:rPr lang="en-US" altLang="zh-TW" sz="1800" b="1" dirty="0" smtClean="0"/>
              <a:t>2/ </a:t>
            </a:r>
            <a:r>
              <a:rPr lang="en-US" altLang="zh-TW" sz="1800" b="1" dirty="0" smtClean="0">
                <a:solidFill>
                  <a:srgbClr val="00B050"/>
                </a:solidFill>
              </a:rPr>
              <a:t>Advocacy </a:t>
            </a:r>
            <a:r>
              <a:rPr lang="en-US" altLang="zh-TW" sz="1800" b="1" dirty="0" smtClean="0">
                <a:solidFill>
                  <a:srgbClr val="00B050"/>
                </a:solidFill>
              </a:rPr>
              <a:t>cooperation with  European NGOs</a:t>
            </a:r>
            <a:r>
              <a:rPr lang="en-US" altLang="zh-TW" sz="1800" dirty="0" smtClean="0">
                <a:solidFill>
                  <a:srgbClr val="00B050"/>
                </a:solidFill>
              </a:rPr>
              <a:t> </a:t>
            </a:r>
            <a:r>
              <a:rPr lang="en-US" altLang="zh-TW" sz="1800" dirty="0" smtClean="0"/>
              <a:t>involved in the EU Environmental </a:t>
            </a:r>
            <a:r>
              <a:rPr lang="en-US" altLang="zh-TW" sz="1800" dirty="0" smtClean="0"/>
              <a:t>policy-making: Ex: </a:t>
            </a:r>
            <a:r>
              <a:rPr lang="en-US" altLang="zh-TW" sz="1800" b="1" i="1" dirty="0" smtClean="0"/>
              <a:t>Green 10</a:t>
            </a:r>
          </a:p>
          <a:p>
            <a:pPr marL="624078" lvl="0" indent="-514350">
              <a:buNone/>
            </a:pPr>
            <a:endParaRPr lang="en-US" altLang="zh-TW" sz="1800" b="1" i="1" dirty="0" smtClean="0"/>
          </a:p>
          <a:p>
            <a:pPr>
              <a:buNone/>
            </a:pPr>
            <a:r>
              <a:rPr lang="en-US" altLang="zh-TW" sz="1800" b="1" dirty="0" smtClean="0"/>
              <a:t>3/</a:t>
            </a:r>
            <a:r>
              <a:rPr lang="en-US" altLang="zh-TW" sz="1800" b="1" i="1" dirty="0" smtClean="0"/>
              <a:t> </a:t>
            </a:r>
            <a:r>
              <a:rPr lang="en-US" altLang="zh-TW" sz="1800" b="1" dirty="0" smtClean="0">
                <a:solidFill>
                  <a:srgbClr val="00B050"/>
                </a:solidFill>
              </a:rPr>
              <a:t>OECD</a:t>
            </a:r>
            <a:r>
              <a:rPr lang="en-US" altLang="zh-TW" sz="1800" b="1" dirty="0" smtClean="0">
                <a:solidFill>
                  <a:srgbClr val="00B050"/>
                </a:solidFill>
              </a:rPr>
              <a:t>/</a:t>
            </a:r>
            <a:r>
              <a:rPr lang="en-US" altLang="zh-TW" sz="1800" dirty="0" smtClean="0">
                <a:solidFill>
                  <a:srgbClr val="00B050"/>
                </a:solidFill>
              </a:rPr>
              <a:t> </a:t>
            </a:r>
            <a:r>
              <a:rPr lang="en-US" altLang="zh-TW" sz="1800" b="1" dirty="0" smtClean="0">
                <a:solidFill>
                  <a:srgbClr val="00B050"/>
                </a:solidFill>
              </a:rPr>
              <a:t>Global Forum on </a:t>
            </a:r>
            <a:r>
              <a:rPr lang="en-US" altLang="zh-TW" sz="1800" b="1" dirty="0" smtClean="0">
                <a:solidFill>
                  <a:srgbClr val="00B050"/>
                </a:solidFill>
              </a:rPr>
              <a:t>Environment</a:t>
            </a:r>
            <a:r>
              <a:rPr lang="en-US" altLang="zh-TW" sz="1800" b="1" dirty="0" smtClean="0">
                <a:solidFill>
                  <a:srgbClr val="00B050"/>
                </a:solidFill>
              </a:rPr>
              <a:t> </a:t>
            </a:r>
            <a:r>
              <a:rPr lang="en-US" altLang="zh-TW" sz="1800" dirty="0" smtClean="0">
                <a:solidFill>
                  <a:srgbClr val="00B050"/>
                </a:solidFill>
              </a:rPr>
              <a:t>(GFENV</a:t>
            </a:r>
            <a:r>
              <a:rPr lang="en-US" altLang="zh-TW" sz="1800" dirty="0" smtClean="0">
                <a:solidFill>
                  <a:srgbClr val="00B050"/>
                </a:solidFill>
              </a:rPr>
              <a:t>)</a:t>
            </a:r>
          </a:p>
          <a:p>
            <a:pPr marL="624078" lvl="0" indent="-514350">
              <a:buNone/>
            </a:pPr>
            <a:r>
              <a:rPr lang="en-US" altLang="zh-TW" sz="1200" u="sng" dirty="0" smtClean="0">
                <a:hlinkClick r:id="rId3"/>
              </a:rPr>
              <a:t>http://www.oecd.org/document/51/0,3746,en_2649_33713_42110515_1_1_1_1,00.html</a:t>
            </a:r>
            <a:endParaRPr lang="en-US" altLang="zh-TW" sz="1200" u="sng" dirty="0" smtClean="0"/>
          </a:p>
          <a:p>
            <a:pPr marL="624078" lvl="0" indent="-514350">
              <a:buNone/>
            </a:pPr>
            <a:endParaRPr lang="zh-TW" altLang="zh-TW" sz="2000" dirty="0" smtClean="0"/>
          </a:p>
          <a:p>
            <a:pPr>
              <a:buNone/>
            </a:pPr>
            <a:r>
              <a:rPr lang="en-US" altLang="zh-TW" sz="1800" dirty="0" smtClean="0"/>
              <a:t>Etc…</a:t>
            </a:r>
            <a:endParaRPr lang="zh-TW" altLang="en-US" sz="1800" dirty="0"/>
          </a:p>
        </p:txBody>
      </p:sp>
      <p:pic>
        <p:nvPicPr>
          <p:cNvPr id="34820" name="Picture 4" descr="C:\Documents and Settings\user\My Documents\My Pictures\ssssaaa.bmp"/>
          <p:cNvPicPr>
            <a:picLocks noChangeAspect="1" noChangeArrowheads="1"/>
          </p:cNvPicPr>
          <p:nvPr/>
        </p:nvPicPr>
        <p:blipFill>
          <a:blip r:embed="rId4" cstate="print"/>
          <a:srcRect/>
          <a:stretch>
            <a:fillRect/>
          </a:stretch>
        </p:blipFill>
        <p:spPr bwMode="auto">
          <a:xfrm>
            <a:off x="1691680" y="4437112"/>
            <a:ext cx="2286000" cy="1714500"/>
          </a:xfrm>
          <a:prstGeom prst="rect">
            <a:avLst/>
          </a:prstGeom>
          <a:noFill/>
        </p:spPr>
      </p:pic>
      <p:pic>
        <p:nvPicPr>
          <p:cNvPr id="34821" name="Picture 5" descr="C:\Documents and Settings\user\My Documents\My Pictures\imagesCAN4CHEC.jpg"/>
          <p:cNvPicPr>
            <a:picLocks noChangeAspect="1" noChangeArrowheads="1"/>
          </p:cNvPicPr>
          <p:nvPr/>
        </p:nvPicPr>
        <p:blipFill>
          <a:blip r:embed="rId5" cstate="print"/>
          <a:srcRect/>
          <a:stretch>
            <a:fillRect/>
          </a:stretch>
        </p:blipFill>
        <p:spPr bwMode="auto">
          <a:xfrm>
            <a:off x="5148064" y="4221088"/>
            <a:ext cx="1656184" cy="209694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buNone/>
              <a:defRPr/>
            </a:pPr>
            <a:r>
              <a:rPr lang="zh-TW" altLang="en-US" dirty="0" smtClean="0">
                <a:solidFill>
                  <a:srgbClr val="FFFF00"/>
                </a:solidFill>
                <a:latin typeface="Edwardian Script ITC" pitchFamily="66" charset="0"/>
              </a:rPr>
              <a:t>                                                                                   </a:t>
            </a:r>
            <a:r>
              <a:rPr lang="en-US" altLang="zh-TW" dirty="0" smtClean="0">
                <a:solidFill>
                  <a:srgbClr val="FFFF00"/>
                </a:solidFill>
                <a:latin typeface="Edwardian Script ITC" pitchFamily="66" charset="0"/>
              </a:rPr>
              <a:t>Thank </a:t>
            </a:r>
            <a:r>
              <a:rPr lang="en-US" altLang="zh-TW" dirty="0" smtClean="0">
                <a:solidFill>
                  <a:srgbClr val="FFFF00"/>
                </a:solidFill>
                <a:latin typeface="Edwardian Script ITC" pitchFamily="66" charset="0"/>
              </a:rPr>
              <a:t>You</a:t>
            </a:r>
          </a:p>
          <a:p>
            <a:pPr>
              <a:buNone/>
              <a:defRPr/>
            </a:pPr>
            <a:r>
              <a:rPr lang="en-US" altLang="zh-TW" dirty="0" smtClean="0"/>
              <a:t>  </a:t>
            </a:r>
            <a:r>
              <a:rPr lang="en-US" altLang="zh-TW" dirty="0" smtClean="0">
                <a:solidFill>
                  <a:srgbClr val="F4C338"/>
                </a:solidFill>
                <a:latin typeface="Gulim" pitchFamily="34" charset="-127"/>
                <a:ea typeface="Gulim" pitchFamily="34" charset="-127"/>
              </a:rPr>
              <a:t>Merci</a:t>
            </a:r>
            <a:r>
              <a:rPr lang="en-US" altLang="zh-TW" sz="4800" dirty="0" smtClean="0">
                <a:solidFill>
                  <a:srgbClr val="F4C338"/>
                </a:solidFill>
                <a:latin typeface="Gulim" pitchFamily="34" charset="-127"/>
                <a:ea typeface="Gulim" pitchFamily="34" charset="-127"/>
              </a:rPr>
              <a:t>!        </a:t>
            </a:r>
            <a:r>
              <a:rPr lang="zh-TW" altLang="en-US" sz="4800" b="1" dirty="0" smtClean="0">
                <a:solidFill>
                  <a:srgbClr val="00FF00"/>
                </a:solidFill>
              </a:rPr>
              <a:t>謝謝</a:t>
            </a:r>
            <a:r>
              <a:rPr lang="en-US" altLang="zh-TW" sz="4800" dirty="0" smtClean="0">
                <a:solidFill>
                  <a:srgbClr val="00FF00"/>
                </a:solidFill>
              </a:rPr>
              <a:t>!</a:t>
            </a:r>
          </a:p>
          <a:p>
            <a:pPr>
              <a:buNone/>
              <a:defRPr/>
            </a:pPr>
            <a:r>
              <a:rPr lang="en-US" altLang="zh-TW" dirty="0" smtClean="0">
                <a:solidFill>
                  <a:schemeClr val="accent6">
                    <a:lumMod val="60000"/>
                    <a:lumOff val="40000"/>
                  </a:schemeClr>
                </a:solidFill>
                <a:latin typeface="Lucida Sans" pitchFamily="34" charset="0"/>
              </a:rPr>
              <a:t>                                        ¡Gracias!</a:t>
            </a:r>
          </a:p>
          <a:p>
            <a:pPr>
              <a:buNone/>
              <a:defRPr/>
            </a:pPr>
            <a:r>
              <a:rPr lang="en-US" altLang="zh-TW" dirty="0" smtClean="0"/>
              <a:t>    </a:t>
            </a:r>
            <a:r>
              <a:rPr lang="zh-TW" altLang="en-US" dirty="0" smtClean="0"/>
              <a:t>             </a:t>
            </a:r>
            <a:r>
              <a:rPr lang="en-US" altLang="zh-TW" dirty="0" smtClean="0"/>
              <a:t> </a:t>
            </a:r>
            <a:endParaRPr lang="en-US" altLang="zh-TW" dirty="0" smtClean="0"/>
          </a:p>
          <a:p>
            <a:pPr>
              <a:buNone/>
              <a:defRPr/>
            </a:pPr>
            <a:r>
              <a:rPr lang="zh-TW" altLang="en-US" dirty="0" smtClean="0">
                <a:solidFill>
                  <a:srgbClr val="00CC66"/>
                </a:solidFill>
                <a:latin typeface="Tempus Sans ITC" pitchFamily="82" charset="0"/>
              </a:rPr>
              <a:t>                              </a:t>
            </a:r>
            <a:r>
              <a:rPr lang="en-US" altLang="zh-TW" dirty="0" err="1" smtClean="0">
                <a:solidFill>
                  <a:srgbClr val="00CC66"/>
                </a:solidFill>
                <a:latin typeface="Tempus Sans ITC" pitchFamily="82" charset="0"/>
              </a:rPr>
              <a:t>Danke</a:t>
            </a:r>
            <a:r>
              <a:rPr lang="en-US" altLang="zh-TW" dirty="0" smtClean="0">
                <a:solidFill>
                  <a:srgbClr val="00CC66"/>
                </a:solidFill>
                <a:latin typeface="Tempus Sans ITC" pitchFamily="82" charset="0"/>
              </a:rPr>
              <a:t> </a:t>
            </a:r>
            <a:r>
              <a:rPr lang="en-US" altLang="zh-TW" dirty="0" err="1" smtClean="0">
                <a:solidFill>
                  <a:srgbClr val="00CC66"/>
                </a:solidFill>
                <a:latin typeface="Tempus Sans ITC" pitchFamily="82" charset="0"/>
              </a:rPr>
              <a:t>schön</a:t>
            </a:r>
            <a:r>
              <a:rPr lang="en-US" altLang="zh-TW" dirty="0" smtClean="0">
                <a:solidFill>
                  <a:srgbClr val="00CC66"/>
                </a:solidFill>
                <a:latin typeface="Tempus Sans ITC" pitchFamily="82" charset="0"/>
              </a:rPr>
              <a:t>!</a:t>
            </a:r>
          </a:p>
          <a:p>
            <a:pPr>
              <a:buNone/>
              <a:defRPr/>
            </a:pPr>
            <a:r>
              <a:rPr lang="en-US" altLang="zh-TW" dirty="0" smtClean="0">
                <a:latin typeface="Ravie" pitchFamily="82" charset="0"/>
              </a:rPr>
              <a:t>                               </a:t>
            </a:r>
            <a:endParaRPr lang="en-US" altLang="zh-TW" dirty="0" smtClean="0">
              <a:latin typeface="Ravie" pitchFamily="82" charset="0"/>
            </a:endParaRPr>
          </a:p>
          <a:p>
            <a:pPr>
              <a:buNone/>
              <a:defRPr/>
            </a:pPr>
            <a:r>
              <a:rPr lang="en-US" altLang="zh-TW" dirty="0" smtClean="0">
                <a:solidFill>
                  <a:srgbClr val="CC0099"/>
                </a:solidFill>
                <a:latin typeface="Ravie" pitchFamily="82" charset="0"/>
              </a:rPr>
              <a:t>Grazie</a:t>
            </a:r>
            <a:r>
              <a:rPr lang="en-US" altLang="zh-TW" dirty="0" smtClean="0">
                <a:solidFill>
                  <a:srgbClr val="CC0099"/>
                </a:solidFill>
                <a:latin typeface="Ravie" pitchFamily="82" charset="0"/>
              </a:rPr>
              <a:t>!</a:t>
            </a:r>
          </a:p>
          <a:p>
            <a:pPr>
              <a:buNone/>
              <a:defRPr/>
            </a:pPr>
            <a:r>
              <a:rPr lang="en-US" altLang="zh-TW" dirty="0" smtClean="0">
                <a:solidFill>
                  <a:srgbClr val="3399FF"/>
                </a:solidFill>
                <a:latin typeface="Rage Italic" pitchFamily="66" charset="0"/>
              </a:rPr>
              <a:t>        </a:t>
            </a:r>
            <a:r>
              <a:rPr lang="zh-TW" altLang="en-US" dirty="0" smtClean="0">
                <a:solidFill>
                  <a:srgbClr val="3399FF"/>
                </a:solidFill>
                <a:latin typeface="Rage Italic" pitchFamily="66" charset="0"/>
              </a:rPr>
              <a:t>                                                             </a:t>
            </a:r>
            <a:r>
              <a:rPr lang="en-US" altLang="zh-TW" dirty="0" err="1" smtClean="0">
                <a:solidFill>
                  <a:srgbClr val="3399FF"/>
                </a:solidFill>
                <a:latin typeface="Rage Italic" pitchFamily="66" charset="0"/>
              </a:rPr>
              <a:t>Obrigad</a:t>
            </a:r>
            <a:r>
              <a:rPr lang="en-US" altLang="zh-TW" dirty="0" smtClean="0">
                <a:solidFill>
                  <a:srgbClr val="3399FF"/>
                </a:solidFill>
                <a:latin typeface="Rage Italic" pitchFamily="66" charset="0"/>
              </a:rPr>
              <a:t>@!</a:t>
            </a:r>
          </a:p>
          <a:p>
            <a:pPr>
              <a:buNone/>
              <a:defRPr/>
            </a:pPr>
            <a:r>
              <a:rPr lang="en-US" altLang="zh-TW" dirty="0" smtClean="0"/>
              <a:t>                         </a:t>
            </a:r>
            <a:r>
              <a:rPr lang="en-US" altLang="zh-TW" dirty="0" err="1" smtClean="0">
                <a:solidFill>
                  <a:srgbClr val="FF5050"/>
                </a:solidFill>
                <a:latin typeface="Bradley Hand ITC" pitchFamily="66" charset="0"/>
              </a:rPr>
              <a:t>σαςευχαριστώ</a:t>
            </a:r>
            <a:r>
              <a:rPr lang="en-US" altLang="zh-TW" dirty="0" smtClean="0">
                <a:solidFill>
                  <a:srgbClr val="FF5050"/>
                </a:solidFill>
                <a:latin typeface="Bradley Hand ITC" pitchFamily="66" charset="0"/>
              </a:rPr>
              <a:t> !</a:t>
            </a:r>
          </a:p>
          <a:p>
            <a:pPr>
              <a:buNone/>
            </a:pPr>
            <a:endParaRPr lang="zh-TW" altLang="en-US" dirty="0"/>
          </a:p>
        </p:txBody>
      </p:sp>
      <p:sp>
        <p:nvSpPr>
          <p:cNvPr id="3" name="標題 2"/>
          <p:cNvSpPr>
            <a:spLocks noGrp="1"/>
          </p:cNvSpPr>
          <p:nvPr>
            <p:ph type="title"/>
          </p:nvPr>
        </p:nvSpPr>
        <p:spPr/>
        <p:txBody>
          <a:bodyPr/>
          <a:lstStyle/>
          <a:p>
            <a:pPr algn="ctr"/>
            <a:r>
              <a:rPr lang="en-US" altLang="zh-TW" dirty="0" smtClean="0"/>
              <a:t>Thank you for your attention!</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60648"/>
            <a:ext cx="8229600" cy="5256583"/>
          </a:xfrm>
        </p:spPr>
        <p:txBody>
          <a:bodyPr>
            <a:normAutofit lnSpcReduction="10000"/>
          </a:bodyPr>
          <a:lstStyle/>
          <a:p>
            <a:pPr>
              <a:buNone/>
            </a:pPr>
            <a:r>
              <a:rPr lang="en-US" altLang="zh-TW" sz="2000" b="1" dirty="0" smtClean="0">
                <a:solidFill>
                  <a:schemeClr val="accent1">
                    <a:lumMod val="50000"/>
                  </a:schemeClr>
                </a:solidFill>
              </a:rPr>
              <a:t>b. Principles</a:t>
            </a:r>
          </a:p>
          <a:p>
            <a:pPr>
              <a:buNone/>
            </a:pPr>
            <a:endParaRPr lang="en-US" altLang="zh-TW" dirty="0" smtClean="0"/>
          </a:p>
          <a:p>
            <a:pPr lvl="0"/>
            <a:r>
              <a:rPr lang="en-US" altLang="zh-TW" sz="1800" b="1" i="1" dirty="0" smtClean="0"/>
              <a:t>Principle of correction at source:</a:t>
            </a:r>
            <a:r>
              <a:rPr lang="en-US" altLang="zh-TW" sz="1800" dirty="0" smtClean="0"/>
              <a:t> </a:t>
            </a:r>
            <a:r>
              <a:rPr lang="en-US" altLang="zh-TW" sz="1800" dirty="0" smtClean="0"/>
              <a:t> Negative environmental </a:t>
            </a:r>
            <a:r>
              <a:rPr lang="en-US" altLang="zh-TW" sz="1800" dirty="0" smtClean="0"/>
              <a:t>effects should be prevented at the earliest possible stage. </a:t>
            </a:r>
            <a:endParaRPr lang="zh-TW" altLang="zh-TW" sz="1800" dirty="0" smtClean="0"/>
          </a:p>
          <a:p>
            <a:pPr>
              <a:buNone/>
            </a:pPr>
            <a:endParaRPr lang="zh-TW" altLang="zh-TW" sz="1800" dirty="0" smtClean="0"/>
          </a:p>
          <a:p>
            <a:pPr lvl="0"/>
            <a:r>
              <a:rPr lang="en-US" altLang="zh-TW" sz="1800" b="1" i="1" dirty="0" smtClean="0"/>
              <a:t>Precautionary principle</a:t>
            </a:r>
            <a:r>
              <a:rPr lang="en-US" altLang="zh-TW" sz="1800" dirty="0" smtClean="0"/>
              <a:t>: </a:t>
            </a:r>
            <a:r>
              <a:rPr lang="en-US" altLang="zh-TW" sz="1800" dirty="0" smtClean="0"/>
              <a:t>It </a:t>
            </a:r>
            <a:r>
              <a:rPr lang="en-US" altLang="zh-TW" sz="1800" dirty="0" smtClean="0"/>
              <a:t>requires governmental action where scientific evaluation indicates that an industrial process or an industrial or consumer product is likely to have an irreversible impact on the environment, human health or plant health.</a:t>
            </a:r>
            <a:endParaRPr lang="zh-TW" altLang="zh-TW" sz="1800" dirty="0" smtClean="0"/>
          </a:p>
          <a:p>
            <a:pPr>
              <a:buNone/>
            </a:pPr>
            <a:r>
              <a:rPr lang="en-US" altLang="zh-TW" sz="1800" dirty="0" smtClean="0"/>
              <a:t> </a:t>
            </a:r>
            <a:endParaRPr lang="zh-TW" altLang="zh-TW" sz="1800" dirty="0" smtClean="0"/>
          </a:p>
          <a:p>
            <a:pPr lvl="0"/>
            <a:r>
              <a:rPr lang="en-US" altLang="zh-TW" sz="1800" b="1" i="1" dirty="0" smtClean="0"/>
              <a:t>“Polluter pays” principle</a:t>
            </a:r>
            <a:r>
              <a:rPr lang="en-US" altLang="zh-TW" sz="1800" dirty="0" smtClean="0"/>
              <a:t>: </a:t>
            </a:r>
            <a:r>
              <a:rPr lang="en-US" altLang="zh-TW" sz="1800" dirty="0" smtClean="0"/>
              <a:t>At the </a:t>
            </a:r>
            <a:r>
              <a:rPr lang="en-US" altLang="zh-TW" sz="1800" dirty="0" smtClean="0"/>
              <a:t>heart of many EU laws dealing with standards for industrial products and emissions. It provides a direct incentive for potential polluters not to pollute. </a:t>
            </a:r>
            <a:r>
              <a:rPr lang="en-US" altLang="zh-TW" sz="1800" dirty="0" smtClean="0"/>
              <a:t>Ex: 2004 </a:t>
            </a:r>
            <a:r>
              <a:rPr lang="en-US" altLang="zh-TW" sz="1800" dirty="0" smtClean="0"/>
              <a:t>Directive on Environmental </a:t>
            </a:r>
            <a:r>
              <a:rPr lang="en-US" altLang="zh-TW" sz="1800" dirty="0" smtClean="0"/>
              <a:t>Liability</a:t>
            </a:r>
            <a:endParaRPr lang="zh-TW" altLang="zh-TW" sz="1800" dirty="0" smtClean="0"/>
          </a:p>
          <a:p>
            <a:pPr>
              <a:buNone/>
            </a:pPr>
            <a:r>
              <a:rPr lang="en-US" altLang="zh-TW" sz="1800" dirty="0" smtClean="0"/>
              <a:t> </a:t>
            </a:r>
            <a:endParaRPr lang="zh-TW" altLang="zh-TW" sz="1800" dirty="0" smtClean="0"/>
          </a:p>
          <a:p>
            <a:pPr lvl="0"/>
            <a:r>
              <a:rPr lang="en-US" altLang="zh-TW" sz="1800" b="1" i="1" dirty="0" smtClean="0"/>
              <a:t>Principle of access to Information, Public Participation in Decision-making and Access to Justice in Environmental Matters</a:t>
            </a:r>
            <a:r>
              <a:rPr lang="en-US" altLang="zh-TW" sz="1800" b="1" dirty="0" smtClean="0"/>
              <a:t>.</a:t>
            </a:r>
            <a:endParaRPr lang="zh-TW" altLang="zh-TW" sz="1800" dirty="0" smtClean="0"/>
          </a:p>
          <a:p>
            <a:pPr>
              <a:buNone/>
            </a:pPr>
            <a:endParaRPr lang="zh-TW" altLang="en-US" dirty="0"/>
          </a:p>
        </p:txBody>
      </p:sp>
      <p:pic>
        <p:nvPicPr>
          <p:cNvPr id="10242" name="Picture 2" descr="C:\Documents and Settings\user\My Documents\My Pictures\4433545345336.bmp"/>
          <p:cNvPicPr>
            <a:picLocks noChangeAspect="1" noChangeArrowheads="1"/>
          </p:cNvPicPr>
          <p:nvPr/>
        </p:nvPicPr>
        <p:blipFill>
          <a:blip r:embed="rId2" cstate="print"/>
          <a:srcRect/>
          <a:stretch>
            <a:fillRect/>
          </a:stretch>
        </p:blipFill>
        <p:spPr bwMode="auto">
          <a:xfrm>
            <a:off x="0" y="5445224"/>
            <a:ext cx="9144001" cy="14127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pPr marL="566928" lvl="0" indent="-457200">
              <a:buNone/>
            </a:pPr>
            <a:endParaRPr lang="en-US" altLang="zh-TW" sz="2100" b="1" dirty="0" smtClean="0">
              <a:solidFill>
                <a:schemeClr val="accent1">
                  <a:lumMod val="50000"/>
                </a:schemeClr>
              </a:solidFill>
            </a:endParaRPr>
          </a:p>
          <a:p>
            <a:pPr marL="566928" lvl="0" indent="-457200">
              <a:buNone/>
            </a:pPr>
            <a:r>
              <a:rPr lang="en-US" altLang="zh-TW" sz="2600" b="1" dirty="0" smtClean="0">
                <a:solidFill>
                  <a:schemeClr val="accent4">
                    <a:lumMod val="60000"/>
                    <a:lumOff val="40000"/>
                  </a:schemeClr>
                </a:solidFill>
              </a:rPr>
              <a:t>A</a:t>
            </a:r>
            <a:r>
              <a:rPr lang="en-US" altLang="zh-TW" sz="2600" b="1" dirty="0" smtClean="0">
                <a:solidFill>
                  <a:schemeClr val="accent4">
                    <a:lumMod val="60000"/>
                    <a:lumOff val="40000"/>
                  </a:schemeClr>
                </a:solidFill>
              </a:rPr>
              <a:t>) 5 </a:t>
            </a:r>
            <a:r>
              <a:rPr lang="en-US" altLang="zh-TW" sz="2600" b="1" dirty="0" smtClean="0">
                <a:solidFill>
                  <a:schemeClr val="accent4">
                    <a:lumMod val="60000"/>
                    <a:lumOff val="40000"/>
                  </a:schemeClr>
                </a:solidFill>
              </a:rPr>
              <a:t>main avenues for strategic </a:t>
            </a:r>
            <a:r>
              <a:rPr lang="en-US" altLang="zh-TW" sz="2600" b="1" dirty="0" smtClean="0">
                <a:solidFill>
                  <a:schemeClr val="accent4">
                    <a:lumMod val="60000"/>
                    <a:lumOff val="40000"/>
                  </a:schemeClr>
                </a:solidFill>
              </a:rPr>
              <a:t>action</a:t>
            </a:r>
            <a:endParaRPr lang="en-US" altLang="zh-TW" sz="2600" dirty="0" smtClean="0">
              <a:solidFill>
                <a:schemeClr val="accent4">
                  <a:lumMod val="60000"/>
                  <a:lumOff val="40000"/>
                </a:schemeClr>
              </a:solidFill>
            </a:endParaRPr>
          </a:p>
          <a:p>
            <a:pPr marL="624078" lvl="0" indent="-514350">
              <a:buAutoNum type="alphaLcParenR"/>
            </a:pPr>
            <a:endParaRPr lang="en-US" altLang="zh-TW" dirty="0" smtClean="0"/>
          </a:p>
          <a:p>
            <a:pPr lvl="0"/>
            <a:r>
              <a:rPr lang="zh-TW" altLang="zh-TW" sz="2000" dirty="0" smtClean="0"/>
              <a:t>Improving the implementation of existing </a:t>
            </a:r>
            <a:r>
              <a:rPr lang="zh-TW" altLang="zh-TW" sz="2000" dirty="0" smtClean="0"/>
              <a:t>legislation</a:t>
            </a:r>
            <a:endParaRPr lang="en-US" altLang="zh-TW" sz="2000" dirty="0" smtClean="0"/>
          </a:p>
          <a:p>
            <a:pPr lvl="0">
              <a:buNone/>
            </a:pPr>
            <a:r>
              <a:rPr lang="zh-TW" altLang="zh-TW" sz="2000" dirty="0" smtClean="0"/>
              <a:t> </a:t>
            </a:r>
            <a:endParaRPr lang="zh-TW" altLang="zh-TW" sz="2000" dirty="0" smtClean="0"/>
          </a:p>
          <a:p>
            <a:pPr lvl="0"/>
            <a:r>
              <a:rPr lang="zh-TW" altLang="zh-TW" sz="2000" dirty="0" smtClean="0"/>
              <a:t>Integrating environmental concerns into other </a:t>
            </a:r>
            <a:r>
              <a:rPr lang="zh-TW" altLang="zh-TW" sz="2000" dirty="0" smtClean="0"/>
              <a:t>policies</a:t>
            </a:r>
            <a:endParaRPr lang="en-US" altLang="zh-TW" sz="2000" dirty="0" smtClean="0"/>
          </a:p>
          <a:p>
            <a:pPr lvl="0">
              <a:buNone/>
            </a:pPr>
            <a:endParaRPr lang="zh-TW" altLang="zh-TW" sz="2000" dirty="0" smtClean="0"/>
          </a:p>
          <a:p>
            <a:pPr lvl="0"/>
            <a:r>
              <a:rPr lang="zh-TW" altLang="zh-TW" sz="2000" dirty="0" smtClean="0"/>
              <a:t>Working in partnership with </a:t>
            </a:r>
            <a:r>
              <a:rPr lang="zh-TW" altLang="zh-TW" sz="2000" dirty="0" smtClean="0"/>
              <a:t>business</a:t>
            </a:r>
            <a:endParaRPr lang="en-US" altLang="zh-TW" sz="2000" dirty="0" smtClean="0"/>
          </a:p>
          <a:p>
            <a:pPr lvl="0">
              <a:buNone/>
            </a:pPr>
            <a:endParaRPr lang="zh-TW" altLang="zh-TW" sz="2000" dirty="0" smtClean="0"/>
          </a:p>
          <a:p>
            <a:pPr lvl="0"/>
            <a:r>
              <a:rPr lang="zh-TW" altLang="zh-TW" sz="2000" dirty="0" smtClean="0"/>
              <a:t>Empowering citizens and changing their </a:t>
            </a:r>
            <a:r>
              <a:rPr lang="zh-TW" altLang="zh-TW" sz="2000" dirty="0" smtClean="0"/>
              <a:t>behaviour</a:t>
            </a:r>
            <a:endParaRPr lang="en-US" altLang="zh-TW" sz="2000" dirty="0" smtClean="0"/>
          </a:p>
          <a:p>
            <a:pPr lvl="0">
              <a:buNone/>
            </a:pPr>
            <a:endParaRPr lang="zh-TW" altLang="zh-TW" sz="2000" dirty="0" smtClean="0"/>
          </a:p>
          <a:p>
            <a:pPr lvl="0"/>
            <a:r>
              <a:rPr lang="zh-TW" altLang="zh-TW" sz="2000" dirty="0" smtClean="0"/>
              <a:t>Taking account of the environment in land-use planning and management. </a:t>
            </a:r>
          </a:p>
          <a:p>
            <a:endParaRPr lang="en-US" altLang="zh-TW" dirty="0" smtClean="0"/>
          </a:p>
          <a:p>
            <a:endParaRPr lang="zh-TW" altLang="en-US" dirty="0"/>
          </a:p>
        </p:txBody>
      </p:sp>
      <p:sp>
        <p:nvSpPr>
          <p:cNvPr id="3" name="標題 2"/>
          <p:cNvSpPr>
            <a:spLocks noGrp="1"/>
          </p:cNvSpPr>
          <p:nvPr>
            <p:ph type="title"/>
          </p:nvPr>
        </p:nvSpPr>
        <p:spPr/>
        <p:txBody>
          <a:bodyPr>
            <a:normAutofit/>
          </a:bodyPr>
          <a:lstStyle/>
          <a:p>
            <a:r>
              <a:rPr lang="en-US" altLang="zh-TW" sz="2800" dirty="0" smtClean="0">
                <a:solidFill>
                  <a:srgbClr val="C00000"/>
                </a:solidFill>
              </a:rPr>
              <a:t>II. THE EU 6</a:t>
            </a:r>
            <a:r>
              <a:rPr lang="en-US" altLang="zh-TW" sz="2800" baseline="30000" dirty="0" smtClean="0">
                <a:solidFill>
                  <a:srgbClr val="C00000"/>
                </a:solidFill>
              </a:rPr>
              <a:t>th</a:t>
            </a:r>
            <a:r>
              <a:rPr lang="en-US" altLang="zh-TW" sz="2800" dirty="0" smtClean="0">
                <a:solidFill>
                  <a:srgbClr val="C00000"/>
                </a:solidFill>
              </a:rPr>
              <a:t> ENVIRONMENTAL ACTION PROGRAM (2000-2012)</a:t>
            </a:r>
            <a:endParaRPr lang="zh-TW" altLang="en-US" sz="2800" dirty="0">
              <a:solidFill>
                <a:srgbClr val="C00000"/>
              </a:solidFill>
            </a:endParaRPr>
          </a:p>
        </p:txBody>
      </p:sp>
      <p:pic>
        <p:nvPicPr>
          <p:cNvPr id="11266" name="Picture 2" descr="C:\Documents and Settings\user\My Documents\My Pictures\23523534gg.jpg"/>
          <p:cNvPicPr>
            <a:picLocks noChangeAspect="1" noChangeArrowheads="1"/>
          </p:cNvPicPr>
          <p:nvPr/>
        </p:nvPicPr>
        <p:blipFill>
          <a:blip r:embed="rId2" cstate="print"/>
          <a:srcRect/>
          <a:stretch>
            <a:fillRect/>
          </a:stretch>
        </p:blipFill>
        <p:spPr bwMode="auto">
          <a:xfrm>
            <a:off x="7620000" y="5343525"/>
            <a:ext cx="1524000" cy="15144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620688"/>
            <a:ext cx="8229600" cy="5386603"/>
          </a:xfrm>
        </p:spPr>
        <p:txBody>
          <a:bodyPr/>
          <a:lstStyle/>
          <a:p>
            <a:pPr>
              <a:buNone/>
            </a:pPr>
            <a:r>
              <a:rPr lang="en-US" altLang="zh-TW" sz="2100" b="1" dirty="0" smtClean="0">
                <a:solidFill>
                  <a:schemeClr val="accent4">
                    <a:lumMod val="60000"/>
                    <a:lumOff val="40000"/>
                  </a:schemeClr>
                </a:solidFill>
              </a:rPr>
              <a:t>B</a:t>
            </a:r>
            <a:r>
              <a:rPr lang="en-US" altLang="zh-TW" sz="2100" b="1" dirty="0" smtClean="0">
                <a:solidFill>
                  <a:schemeClr val="accent4">
                    <a:lumMod val="60000"/>
                    <a:lumOff val="40000"/>
                  </a:schemeClr>
                </a:solidFill>
              </a:rPr>
              <a:t>) </a:t>
            </a:r>
            <a:r>
              <a:rPr lang="en-US" altLang="zh-TW" sz="2100" b="1" dirty="0" smtClean="0">
                <a:solidFill>
                  <a:schemeClr val="accent4">
                    <a:lumMod val="60000"/>
                    <a:lumOff val="40000"/>
                  </a:schemeClr>
                </a:solidFill>
              </a:rPr>
              <a:t>4 priority </a:t>
            </a:r>
            <a:r>
              <a:rPr lang="en-US" altLang="zh-TW" sz="2100" b="1" dirty="0" smtClean="0">
                <a:solidFill>
                  <a:schemeClr val="accent4">
                    <a:lumMod val="60000"/>
                    <a:lumOff val="40000"/>
                  </a:schemeClr>
                </a:solidFill>
              </a:rPr>
              <a:t>areas</a:t>
            </a:r>
          </a:p>
          <a:p>
            <a:pPr>
              <a:buNone/>
            </a:pPr>
            <a:endParaRPr lang="en-US" altLang="zh-TW" sz="2100" dirty="0" smtClean="0">
              <a:solidFill>
                <a:schemeClr val="accent1">
                  <a:lumMod val="50000"/>
                </a:schemeClr>
              </a:solidFill>
            </a:endParaRPr>
          </a:p>
          <a:p>
            <a:pPr lvl="0"/>
            <a:r>
              <a:rPr lang="en-US" altLang="zh-TW" sz="2000" b="1" dirty="0" smtClean="0"/>
              <a:t>Climate </a:t>
            </a:r>
            <a:r>
              <a:rPr lang="en-US" altLang="zh-TW" sz="2000" b="1" dirty="0" smtClean="0"/>
              <a:t>change</a:t>
            </a:r>
          </a:p>
          <a:p>
            <a:pPr lvl="0">
              <a:buNone/>
            </a:pPr>
            <a:endParaRPr lang="zh-TW" altLang="zh-TW" sz="2000" dirty="0" smtClean="0"/>
          </a:p>
          <a:p>
            <a:pPr lvl="0"/>
            <a:r>
              <a:rPr lang="en-US" altLang="zh-TW" sz="2000" b="1" dirty="0" smtClean="0"/>
              <a:t>Nature and </a:t>
            </a:r>
            <a:r>
              <a:rPr lang="en-US" altLang="zh-TW" sz="2000" b="1" dirty="0" smtClean="0"/>
              <a:t>biodiversity</a:t>
            </a:r>
          </a:p>
          <a:p>
            <a:pPr lvl="0">
              <a:buNone/>
            </a:pPr>
            <a:endParaRPr lang="zh-TW" altLang="zh-TW" sz="2000" dirty="0" smtClean="0"/>
          </a:p>
          <a:p>
            <a:pPr lvl="0"/>
            <a:r>
              <a:rPr lang="en-US" altLang="zh-TW" sz="2000" b="1" dirty="0" smtClean="0"/>
              <a:t>Environment, health and quality of </a:t>
            </a:r>
            <a:r>
              <a:rPr lang="en-US" altLang="zh-TW" sz="2000" b="1" dirty="0" smtClean="0"/>
              <a:t>life</a:t>
            </a:r>
          </a:p>
          <a:p>
            <a:pPr lvl="0">
              <a:buNone/>
            </a:pPr>
            <a:endParaRPr lang="zh-TW" altLang="zh-TW" sz="2000" dirty="0" smtClean="0"/>
          </a:p>
          <a:p>
            <a:pPr lvl="0"/>
            <a:r>
              <a:rPr lang="en-US" altLang="zh-TW" sz="2000" b="1" dirty="0" smtClean="0"/>
              <a:t>Waste </a:t>
            </a:r>
            <a:r>
              <a:rPr lang="en-US" altLang="zh-TW" sz="2000" b="1" dirty="0" smtClean="0"/>
              <a:t>management</a:t>
            </a:r>
          </a:p>
          <a:p>
            <a:endParaRPr lang="zh-TW" altLang="en-US" dirty="0"/>
          </a:p>
        </p:txBody>
      </p:sp>
      <p:pic>
        <p:nvPicPr>
          <p:cNvPr id="12290" name="Picture 2" descr="C:\Documents and Settings\user\My Documents\My Pictures\122112.jpg"/>
          <p:cNvPicPr>
            <a:picLocks noChangeAspect="1" noChangeArrowheads="1"/>
          </p:cNvPicPr>
          <p:nvPr/>
        </p:nvPicPr>
        <p:blipFill>
          <a:blip r:embed="rId2" cstate="print"/>
          <a:srcRect/>
          <a:stretch>
            <a:fillRect/>
          </a:stretch>
        </p:blipFill>
        <p:spPr bwMode="auto">
          <a:xfrm>
            <a:off x="5292080" y="3933056"/>
            <a:ext cx="2756520" cy="23023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en-US" altLang="zh-TW" sz="3000" dirty="0" smtClean="0">
                <a:solidFill>
                  <a:srgbClr val="00B050"/>
                </a:solidFill>
              </a:rPr>
              <a:t>Addressing climate change issue</a:t>
            </a:r>
            <a:endParaRPr lang="zh-TW" altLang="en-US" sz="3000" dirty="0">
              <a:solidFill>
                <a:srgbClr val="00B050"/>
              </a:solidFill>
            </a:endParaRPr>
          </a:p>
        </p:txBody>
      </p:sp>
      <p:pic>
        <p:nvPicPr>
          <p:cNvPr id="13314" name="Picture 2" descr="C:\Documents and Settings\user\My Documents\My Pictures\2342342344.bmp"/>
          <p:cNvPicPr>
            <a:picLocks noGrp="1" noChangeAspect="1" noChangeArrowheads="1"/>
          </p:cNvPicPr>
          <p:nvPr>
            <p:ph idx="1"/>
          </p:nvPr>
        </p:nvPicPr>
        <p:blipFill>
          <a:blip r:embed="rId2" cstate="print"/>
          <a:srcRect/>
          <a:stretch>
            <a:fillRect/>
          </a:stretch>
        </p:blipFill>
        <p:spPr bwMode="auto">
          <a:xfrm>
            <a:off x="1619672" y="1628800"/>
            <a:ext cx="5652025" cy="3600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1"/>
          <p:cNvSpPr>
            <a:spLocks noGrp="1"/>
          </p:cNvSpPr>
          <p:nvPr>
            <p:ph idx="1"/>
          </p:nvPr>
        </p:nvSpPr>
        <p:spPr>
          <a:xfrm>
            <a:off x="457200" y="620689"/>
            <a:ext cx="8229600" cy="4104456"/>
          </a:xfrm>
        </p:spPr>
        <p:txBody>
          <a:bodyPr>
            <a:normAutofit fontScale="70000" lnSpcReduction="20000"/>
          </a:bodyPr>
          <a:lstStyle/>
          <a:p>
            <a:r>
              <a:rPr lang="zh-TW" altLang="zh-TW" dirty="0" smtClean="0"/>
              <a:t>European Union's aim is to reduce greenhouse gas emissions by 8% by 2008-2012 compared with 1990 </a:t>
            </a:r>
            <a:r>
              <a:rPr lang="zh-TW" altLang="zh-TW" dirty="0" smtClean="0"/>
              <a:t>levels</a:t>
            </a:r>
            <a:endParaRPr lang="en-US" altLang="zh-TW" dirty="0" smtClean="0"/>
          </a:p>
          <a:p>
            <a:pPr>
              <a:buNone/>
            </a:pPr>
            <a:endParaRPr lang="en-US" altLang="zh-TW" dirty="0" smtClean="0"/>
          </a:p>
          <a:p>
            <a:r>
              <a:rPr lang="zh-TW" altLang="zh-TW" dirty="0" smtClean="0"/>
              <a:t>The EU efforts to meet the challenges of climate change are</a:t>
            </a:r>
            <a:r>
              <a:rPr lang="zh-TW" altLang="zh-TW" dirty="0" smtClean="0"/>
              <a:t>:</a:t>
            </a:r>
            <a:endParaRPr lang="en-US" altLang="zh-TW" dirty="0" smtClean="0"/>
          </a:p>
          <a:p>
            <a:endParaRPr lang="zh-TW" altLang="zh-TW" dirty="0" smtClean="0"/>
          </a:p>
          <a:p>
            <a:pPr lvl="0">
              <a:buFontTx/>
              <a:buChar char="-"/>
            </a:pPr>
            <a:r>
              <a:rPr lang="en-US" altLang="zh-TW" dirty="0" smtClean="0"/>
              <a:t>T</a:t>
            </a:r>
            <a:r>
              <a:rPr lang="zh-TW" altLang="zh-TW" dirty="0" smtClean="0"/>
              <a:t>he </a:t>
            </a:r>
            <a:r>
              <a:rPr lang="zh-TW" altLang="zh-TW" dirty="0" smtClean="0"/>
              <a:t>integration of climate change objectives into various Community policies, in particular energy policy and transport </a:t>
            </a:r>
            <a:r>
              <a:rPr lang="zh-TW" altLang="zh-TW" dirty="0" smtClean="0"/>
              <a:t>policy</a:t>
            </a:r>
            <a:endParaRPr lang="en-US" altLang="zh-TW" dirty="0" smtClean="0"/>
          </a:p>
          <a:p>
            <a:pPr lvl="0">
              <a:buFontTx/>
              <a:buChar char="-"/>
            </a:pPr>
            <a:endParaRPr lang="zh-TW" altLang="zh-TW" dirty="0" smtClean="0"/>
          </a:p>
          <a:p>
            <a:pPr lvl="0">
              <a:buFontTx/>
              <a:buChar char="-"/>
            </a:pPr>
            <a:r>
              <a:rPr lang="en-US" altLang="zh-TW" dirty="0" smtClean="0"/>
              <a:t>I</a:t>
            </a:r>
            <a:r>
              <a:rPr lang="zh-TW" altLang="zh-TW" dirty="0" smtClean="0"/>
              <a:t>mproved </a:t>
            </a:r>
            <a:r>
              <a:rPr lang="zh-TW" altLang="zh-TW" dirty="0" smtClean="0"/>
              <a:t>research on climate </a:t>
            </a:r>
            <a:r>
              <a:rPr lang="zh-TW" altLang="zh-TW" dirty="0" smtClean="0"/>
              <a:t>change</a:t>
            </a:r>
            <a:endParaRPr lang="en-US" altLang="zh-TW" dirty="0" smtClean="0"/>
          </a:p>
          <a:p>
            <a:pPr lvl="0">
              <a:buNone/>
            </a:pPr>
            <a:endParaRPr lang="zh-TW" altLang="zh-TW" dirty="0" smtClean="0"/>
          </a:p>
          <a:p>
            <a:pPr lvl="0">
              <a:buFontTx/>
              <a:buChar char="-"/>
            </a:pPr>
            <a:r>
              <a:rPr lang="en-US" altLang="zh-TW" dirty="0" smtClean="0"/>
              <a:t>T</a:t>
            </a:r>
            <a:r>
              <a:rPr lang="zh-TW" altLang="zh-TW" dirty="0" smtClean="0"/>
              <a:t>he </a:t>
            </a:r>
            <a:r>
              <a:rPr lang="zh-TW" altLang="zh-TW" dirty="0" smtClean="0"/>
              <a:t>improvement of the information provided to citizens on climate </a:t>
            </a:r>
            <a:r>
              <a:rPr lang="zh-TW" altLang="zh-TW" dirty="0" smtClean="0"/>
              <a:t>change</a:t>
            </a:r>
            <a:endParaRPr lang="en-US" altLang="zh-TW" dirty="0" smtClean="0"/>
          </a:p>
          <a:p>
            <a:pPr lvl="0">
              <a:buFontTx/>
              <a:buChar char="-"/>
            </a:pPr>
            <a:endParaRPr lang="zh-TW" altLang="zh-TW" dirty="0" smtClean="0"/>
          </a:p>
          <a:p>
            <a:pPr>
              <a:buFontTx/>
              <a:buChar char="-"/>
            </a:pPr>
            <a:r>
              <a:rPr lang="en-US" altLang="zh-TW" dirty="0" smtClean="0"/>
              <a:t>P</a:t>
            </a:r>
            <a:r>
              <a:rPr lang="zh-TW" altLang="zh-TW" dirty="0" smtClean="0"/>
              <a:t>reparing </a:t>
            </a:r>
            <a:r>
              <a:rPr lang="zh-TW" altLang="zh-TW" dirty="0" smtClean="0"/>
              <a:t>society for the impact of climate </a:t>
            </a:r>
            <a:r>
              <a:rPr lang="zh-TW" altLang="zh-TW" dirty="0" smtClean="0"/>
              <a:t>change</a:t>
            </a:r>
            <a:endParaRPr lang="en-US" altLang="zh-TW" dirty="0" smtClean="0"/>
          </a:p>
        </p:txBody>
      </p:sp>
      <p:pic>
        <p:nvPicPr>
          <p:cNvPr id="5" name="Picture 3" descr="C:\Documents and Settings\user\My Documents\My Pictures\sdfsdfs.bmp"/>
          <p:cNvPicPr>
            <a:picLocks noChangeAspect="1" noChangeArrowheads="1"/>
          </p:cNvPicPr>
          <p:nvPr/>
        </p:nvPicPr>
        <p:blipFill>
          <a:blip r:embed="rId2" cstate="print"/>
          <a:srcRect/>
          <a:stretch>
            <a:fillRect/>
          </a:stretch>
        </p:blipFill>
        <p:spPr bwMode="auto">
          <a:xfrm>
            <a:off x="5652120" y="5012092"/>
            <a:ext cx="2448272" cy="159937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332656"/>
            <a:ext cx="8229600" cy="5674635"/>
          </a:xfrm>
        </p:spPr>
        <p:txBody>
          <a:bodyPr/>
          <a:lstStyle/>
          <a:p>
            <a:pPr>
              <a:buFontTx/>
              <a:buChar char="-"/>
            </a:pPr>
            <a:r>
              <a:rPr lang="en-US" altLang="zh-TW" sz="1900" dirty="0" smtClean="0"/>
              <a:t>T</a:t>
            </a:r>
            <a:r>
              <a:rPr lang="zh-TW" altLang="zh-TW" sz="1900" dirty="0" smtClean="0"/>
              <a:t>he </a:t>
            </a:r>
            <a:r>
              <a:rPr lang="zh-TW" altLang="zh-TW" sz="1900" b="1" dirty="0" smtClean="0"/>
              <a:t>reduction of greenhouse gases </a:t>
            </a:r>
            <a:r>
              <a:rPr lang="zh-TW" altLang="zh-TW" sz="1900" dirty="0" smtClean="0"/>
              <a:t>by means of </a:t>
            </a:r>
            <a:r>
              <a:rPr lang="zh-TW" altLang="zh-TW" sz="1900" b="1" dirty="0" smtClean="0"/>
              <a:t>specific measures</a:t>
            </a:r>
            <a:r>
              <a:rPr lang="zh-TW" altLang="zh-TW" sz="1900" dirty="0" smtClean="0"/>
              <a:t> to improve energy efficiency, to make increased use of renewable energy sources and to make energy </a:t>
            </a:r>
            <a:r>
              <a:rPr lang="zh-TW" altLang="zh-TW" sz="1900" dirty="0" smtClean="0"/>
              <a:t>savings</a:t>
            </a:r>
            <a:endParaRPr lang="en-US" altLang="zh-TW" sz="1900" dirty="0" smtClean="0"/>
          </a:p>
          <a:p>
            <a:pPr>
              <a:buNone/>
            </a:pPr>
            <a:endParaRPr lang="en-US" altLang="zh-TW" sz="1900" dirty="0" smtClean="0"/>
          </a:p>
          <a:p>
            <a:pPr>
              <a:buNone/>
            </a:pPr>
            <a:r>
              <a:rPr lang="en-US" altLang="zh-TW" sz="1600" dirty="0" smtClean="0"/>
              <a:t>    </a:t>
            </a:r>
            <a:r>
              <a:rPr lang="en-US" altLang="zh-TW" sz="1600" b="1" dirty="0" smtClean="0"/>
              <a:t>+ </a:t>
            </a:r>
            <a:r>
              <a:rPr lang="en-US" altLang="zh-TW" sz="1600" dirty="0" smtClean="0"/>
              <a:t>April 2009: </a:t>
            </a:r>
            <a:r>
              <a:rPr lang="en-US" altLang="zh-TW" sz="1600" b="1" dirty="0" smtClean="0"/>
              <a:t>New </a:t>
            </a:r>
            <a:r>
              <a:rPr lang="en-US" altLang="zh-TW" sz="1600" b="1" dirty="0" smtClean="0"/>
              <a:t>Renewable Energies Directive </a:t>
            </a:r>
            <a:endParaRPr lang="en-US" altLang="zh-TW" sz="1600" b="1" dirty="0" smtClean="0"/>
          </a:p>
          <a:p>
            <a:pPr>
              <a:buNone/>
            </a:pPr>
            <a:r>
              <a:rPr lang="en-US" altLang="zh-TW" sz="1600" dirty="0" smtClean="0"/>
              <a:t> </a:t>
            </a:r>
            <a:r>
              <a:rPr lang="en-US" altLang="zh-TW" sz="1600" dirty="0" smtClean="0"/>
              <a:t>    Each member state has to increase its share of renewable energies – such as solar, wind or hydro –to raise the overall share from 8.5% today to 20% by 2020. </a:t>
            </a:r>
          </a:p>
          <a:p>
            <a:pPr>
              <a:buFontTx/>
              <a:buChar char="-"/>
            </a:pPr>
            <a:endParaRPr lang="en-US" altLang="zh-TW" dirty="0" smtClean="0"/>
          </a:p>
          <a:p>
            <a:pPr>
              <a:buNone/>
            </a:pPr>
            <a:endParaRPr lang="zh-TW" altLang="en-US" dirty="0"/>
          </a:p>
        </p:txBody>
      </p:sp>
      <p:graphicFrame>
        <p:nvGraphicFramePr>
          <p:cNvPr id="4" name="表格 3"/>
          <p:cNvGraphicFramePr>
            <a:graphicFrameLocks noGrp="1"/>
          </p:cNvGraphicFramePr>
          <p:nvPr/>
        </p:nvGraphicFramePr>
        <p:xfrm>
          <a:off x="2555776" y="2852936"/>
          <a:ext cx="6096000" cy="3672405"/>
        </p:xfrm>
        <a:graphic>
          <a:graphicData uri="http://schemas.openxmlformats.org/drawingml/2006/table">
            <a:tbl>
              <a:tblPr firstRow="1" bandRow="1">
                <a:tableStyleId>{5C22544A-7EE6-4342-B048-85BDC9FD1C3A}</a:tableStyleId>
              </a:tblPr>
              <a:tblGrid>
                <a:gridCol w="2032000"/>
                <a:gridCol w="2032000"/>
                <a:gridCol w="2032000"/>
              </a:tblGrid>
              <a:tr h="408045">
                <a:tc>
                  <a:txBody>
                    <a:bodyPr/>
                    <a:lstStyle/>
                    <a:p>
                      <a:pPr algn="ctr">
                        <a:spcBef>
                          <a:spcPts val="150"/>
                        </a:spcBef>
                        <a:spcAft>
                          <a:spcPts val="1200"/>
                        </a:spcAft>
                      </a:pPr>
                      <a:r>
                        <a:rPr lang="en-US" sz="1000" b="1" dirty="0">
                          <a:latin typeface="Calibri"/>
                          <a:ea typeface="MS Mincho"/>
                          <a:cs typeface="PMingLiU"/>
                        </a:rPr>
                        <a:t>Member State</a:t>
                      </a:r>
                      <a:endParaRPr lang="zh-TW" sz="1000" dirty="0">
                        <a:latin typeface="Times New Roman"/>
                        <a:ea typeface="MS Mincho"/>
                        <a:cs typeface="PMingLiU"/>
                      </a:endParaRPr>
                    </a:p>
                  </a:txBody>
                  <a:tcPr marL="0" marR="0" marT="0" marB="0" anchor="ctr"/>
                </a:tc>
                <a:tc>
                  <a:txBody>
                    <a:bodyPr/>
                    <a:lstStyle/>
                    <a:p>
                      <a:pPr algn="ctr">
                        <a:spcBef>
                          <a:spcPts val="150"/>
                        </a:spcBef>
                        <a:spcAft>
                          <a:spcPts val="1200"/>
                        </a:spcAft>
                      </a:pPr>
                      <a:r>
                        <a:rPr lang="en-US" sz="1000" b="1">
                          <a:latin typeface="Calibri"/>
                          <a:ea typeface="MS Mincho"/>
                          <a:cs typeface="PMingLiU"/>
                        </a:rPr>
                        <a:t>Share of renewables in 2005</a:t>
                      </a:r>
                      <a:endParaRPr lang="zh-TW" sz="1000">
                        <a:latin typeface="Times New Roman"/>
                        <a:ea typeface="MS Mincho"/>
                        <a:cs typeface="PMingLiU"/>
                      </a:endParaRPr>
                    </a:p>
                  </a:txBody>
                  <a:tcPr marL="0" marR="0" marT="0" marB="0" anchor="ctr"/>
                </a:tc>
                <a:tc>
                  <a:txBody>
                    <a:bodyPr/>
                    <a:lstStyle/>
                    <a:p>
                      <a:pPr algn="ctr">
                        <a:spcBef>
                          <a:spcPts val="150"/>
                        </a:spcBef>
                        <a:spcAft>
                          <a:spcPts val="1200"/>
                        </a:spcAft>
                      </a:pPr>
                      <a:r>
                        <a:rPr lang="en-US" sz="1000" b="1" dirty="0">
                          <a:latin typeface="Calibri"/>
                          <a:ea typeface="MS Mincho"/>
                          <a:cs typeface="PMingLiU"/>
                        </a:rPr>
                        <a:t>Share required by 2020</a:t>
                      </a:r>
                      <a:endParaRPr lang="zh-TW" sz="1000" dirty="0">
                        <a:latin typeface="Times New Roman"/>
                        <a:ea typeface="MS Mincho"/>
                        <a:cs typeface="PMingLiU"/>
                      </a:endParaRPr>
                    </a:p>
                  </a:txBody>
                  <a:tcPr marL="0" marR="0" marT="0" marB="0" anchor="ctr"/>
                </a:tc>
              </a:tr>
              <a:tr h="408045">
                <a:tc>
                  <a:txBody>
                    <a:bodyPr/>
                    <a:lstStyle/>
                    <a:p>
                      <a:pPr algn="ctr">
                        <a:spcBef>
                          <a:spcPts val="150"/>
                        </a:spcBef>
                        <a:spcAft>
                          <a:spcPts val="1200"/>
                        </a:spcAft>
                      </a:pPr>
                      <a:r>
                        <a:rPr lang="en-US" sz="1400" dirty="0">
                          <a:latin typeface="Calibri"/>
                          <a:ea typeface="MS Mincho"/>
                          <a:cs typeface="PMingLiU"/>
                        </a:rPr>
                        <a:t>Austria</a:t>
                      </a:r>
                      <a:endParaRPr lang="zh-TW" sz="1400" dirty="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a:latin typeface="Calibri"/>
                          <a:ea typeface="MS Mincho"/>
                          <a:cs typeface="PMingLiU"/>
                        </a:rPr>
                        <a:t>23.3%</a:t>
                      </a:r>
                      <a:endParaRPr lang="zh-TW" sz="140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a:latin typeface="Calibri"/>
                          <a:ea typeface="MS Mincho"/>
                          <a:cs typeface="PMingLiU"/>
                        </a:rPr>
                        <a:t>34%</a:t>
                      </a:r>
                      <a:endParaRPr lang="zh-TW" sz="1400">
                        <a:latin typeface="Times New Roman"/>
                        <a:ea typeface="MS Mincho"/>
                        <a:cs typeface="PMingLiU"/>
                      </a:endParaRPr>
                    </a:p>
                  </a:txBody>
                  <a:tcPr marL="0" marR="0" marT="0" marB="0" anchor="ctr"/>
                </a:tc>
              </a:tr>
              <a:tr h="408045">
                <a:tc>
                  <a:txBody>
                    <a:bodyPr/>
                    <a:lstStyle/>
                    <a:p>
                      <a:pPr algn="ctr">
                        <a:spcBef>
                          <a:spcPts val="150"/>
                        </a:spcBef>
                        <a:spcAft>
                          <a:spcPts val="1200"/>
                        </a:spcAft>
                      </a:pPr>
                      <a:r>
                        <a:rPr lang="en-US" sz="1400" dirty="0">
                          <a:latin typeface="Calibri"/>
                          <a:ea typeface="MS Mincho"/>
                          <a:cs typeface="PMingLiU"/>
                        </a:rPr>
                        <a:t>Belgium</a:t>
                      </a:r>
                      <a:endParaRPr lang="zh-TW" sz="1400" dirty="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dirty="0">
                          <a:latin typeface="Calibri"/>
                          <a:ea typeface="MS Mincho"/>
                          <a:cs typeface="PMingLiU"/>
                        </a:rPr>
                        <a:t>2.2%</a:t>
                      </a:r>
                      <a:endParaRPr lang="zh-TW" sz="1400" dirty="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dirty="0">
                          <a:latin typeface="Calibri"/>
                          <a:ea typeface="MS Mincho"/>
                          <a:cs typeface="PMingLiU"/>
                        </a:rPr>
                        <a:t>13%</a:t>
                      </a:r>
                      <a:endParaRPr lang="zh-TW" sz="1400" dirty="0">
                        <a:latin typeface="Times New Roman"/>
                        <a:ea typeface="MS Mincho"/>
                        <a:cs typeface="PMingLiU"/>
                      </a:endParaRPr>
                    </a:p>
                  </a:txBody>
                  <a:tcPr marL="0" marR="0" marT="0" marB="0" anchor="ctr"/>
                </a:tc>
              </a:tr>
              <a:tr h="408045">
                <a:tc>
                  <a:txBody>
                    <a:bodyPr/>
                    <a:lstStyle/>
                    <a:p>
                      <a:pPr algn="ctr">
                        <a:spcBef>
                          <a:spcPts val="150"/>
                        </a:spcBef>
                        <a:spcAft>
                          <a:spcPts val="1200"/>
                        </a:spcAft>
                      </a:pPr>
                      <a:r>
                        <a:rPr lang="en-US" sz="1400">
                          <a:latin typeface="Calibri"/>
                          <a:ea typeface="MS Mincho"/>
                          <a:cs typeface="PMingLiU"/>
                        </a:rPr>
                        <a:t>Czech Republic</a:t>
                      </a:r>
                      <a:endParaRPr lang="zh-TW" sz="140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dirty="0">
                          <a:latin typeface="Calibri"/>
                          <a:ea typeface="MS Mincho"/>
                          <a:cs typeface="PMingLiU"/>
                        </a:rPr>
                        <a:t>6.1%</a:t>
                      </a:r>
                      <a:endParaRPr lang="zh-TW" sz="1400" dirty="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dirty="0">
                          <a:latin typeface="Calibri"/>
                          <a:ea typeface="MS Mincho"/>
                          <a:cs typeface="PMingLiU"/>
                        </a:rPr>
                        <a:t>13%</a:t>
                      </a:r>
                      <a:endParaRPr lang="zh-TW" sz="1400" dirty="0">
                        <a:latin typeface="Times New Roman"/>
                        <a:ea typeface="MS Mincho"/>
                        <a:cs typeface="PMingLiU"/>
                      </a:endParaRPr>
                    </a:p>
                  </a:txBody>
                  <a:tcPr marL="0" marR="0" marT="0" marB="0" anchor="ctr"/>
                </a:tc>
              </a:tr>
              <a:tr h="408045">
                <a:tc>
                  <a:txBody>
                    <a:bodyPr/>
                    <a:lstStyle/>
                    <a:p>
                      <a:pPr algn="ctr">
                        <a:spcBef>
                          <a:spcPts val="150"/>
                        </a:spcBef>
                        <a:spcAft>
                          <a:spcPts val="1200"/>
                        </a:spcAft>
                      </a:pPr>
                      <a:r>
                        <a:rPr lang="en-US" sz="1400">
                          <a:latin typeface="Calibri"/>
                          <a:ea typeface="MS Mincho"/>
                          <a:cs typeface="PMingLiU"/>
                        </a:rPr>
                        <a:t>France</a:t>
                      </a:r>
                      <a:endParaRPr lang="zh-TW" sz="140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dirty="0">
                          <a:latin typeface="Calibri"/>
                          <a:ea typeface="MS Mincho"/>
                          <a:cs typeface="PMingLiU"/>
                        </a:rPr>
                        <a:t>10.3%</a:t>
                      </a:r>
                      <a:endParaRPr lang="zh-TW" sz="1400" dirty="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dirty="0">
                          <a:latin typeface="Calibri"/>
                          <a:ea typeface="MS Mincho"/>
                          <a:cs typeface="PMingLiU"/>
                        </a:rPr>
                        <a:t>23%</a:t>
                      </a:r>
                      <a:endParaRPr lang="zh-TW" sz="1400" dirty="0">
                        <a:latin typeface="Times New Roman"/>
                        <a:ea typeface="MS Mincho"/>
                        <a:cs typeface="PMingLiU"/>
                      </a:endParaRPr>
                    </a:p>
                  </a:txBody>
                  <a:tcPr marL="0" marR="0" marT="0" marB="0" anchor="ctr"/>
                </a:tc>
              </a:tr>
              <a:tr h="408045">
                <a:tc>
                  <a:txBody>
                    <a:bodyPr/>
                    <a:lstStyle/>
                    <a:p>
                      <a:pPr algn="ctr">
                        <a:spcBef>
                          <a:spcPts val="150"/>
                        </a:spcBef>
                        <a:spcAft>
                          <a:spcPts val="1200"/>
                        </a:spcAft>
                      </a:pPr>
                      <a:r>
                        <a:rPr lang="en-US" sz="1400">
                          <a:latin typeface="Calibri"/>
                          <a:ea typeface="MS Mincho"/>
                          <a:cs typeface="PMingLiU"/>
                        </a:rPr>
                        <a:t>Germany</a:t>
                      </a:r>
                      <a:endParaRPr lang="zh-TW" sz="140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dirty="0">
                          <a:latin typeface="Calibri"/>
                          <a:ea typeface="MS Mincho"/>
                          <a:cs typeface="PMingLiU"/>
                        </a:rPr>
                        <a:t>5.8%</a:t>
                      </a:r>
                      <a:endParaRPr lang="zh-TW" sz="1400" dirty="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dirty="0">
                          <a:latin typeface="Calibri"/>
                          <a:ea typeface="MS Mincho"/>
                          <a:cs typeface="PMingLiU"/>
                        </a:rPr>
                        <a:t>18%</a:t>
                      </a:r>
                      <a:endParaRPr lang="zh-TW" sz="1400" dirty="0">
                        <a:latin typeface="Times New Roman"/>
                        <a:ea typeface="MS Mincho"/>
                        <a:cs typeface="PMingLiU"/>
                      </a:endParaRPr>
                    </a:p>
                  </a:txBody>
                  <a:tcPr marL="0" marR="0" marT="0" marB="0" anchor="ctr"/>
                </a:tc>
              </a:tr>
              <a:tr h="408045">
                <a:tc>
                  <a:txBody>
                    <a:bodyPr/>
                    <a:lstStyle/>
                    <a:p>
                      <a:pPr algn="ctr">
                        <a:spcBef>
                          <a:spcPts val="150"/>
                        </a:spcBef>
                        <a:spcAft>
                          <a:spcPts val="1200"/>
                        </a:spcAft>
                      </a:pPr>
                      <a:r>
                        <a:rPr lang="en-US" sz="1400">
                          <a:latin typeface="Calibri"/>
                          <a:ea typeface="MS Mincho"/>
                          <a:cs typeface="PMingLiU"/>
                        </a:rPr>
                        <a:t>Hungary</a:t>
                      </a:r>
                      <a:endParaRPr lang="zh-TW" sz="140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a:latin typeface="Calibri"/>
                          <a:ea typeface="MS Mincho"/>
                          <a:cs typeface="PMingLiU"/>
                        </a:rPr>
                        <a:t>4.3%</a:t>
                      </a:r>
                      <a:endParaRPr lang="zh-TW" sz="140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dirty="0">
                          <a:latin typeface="Calibri"/>
                          <a:ea typeface="MS Mincho"/>
                          <a:cs typeface="PMingLiU"/>
                        </a:rPr>
                        <a:t>13%</a:t>
                      </a:r>
                      <a:endParaRPr lang="zh-TW" sz="1400" dirty="0">
                        <a:latin typeface="Times New Roman"/>
                        <a:ea typeface="MS Mincho"/>
                        <a:cs typeface="PMingLiU"/>
                      </a:endParaRPr>
                    </a:p>
                  </a:txBody>
                  <a:tcPr marL="0" marR="0" marT="0" marB="0" anchor="ctr"/>
                </a:tc>
              </a:tr>
              <a:tr h="408045">
                <a:tc>
                  <a:txBody>
                    <a:bodyPr/>
                    <a:lstStyle/>
                    <a:p>
                      <a:pPr algn="ctr">
                        <a:spcBef>
                          <a:spcPts val="150"/>
                        </a:spcBef>
                        <a:spcAft>
                          <a:spcPts val="1200"/>
                        </a:spcAft>
                      </a:pPr>
                      <a:r>
                        <a:rPr lang="en-US" sz="1400">
                          <a:latin typeface="Calibri"/>
                          <a:ea typeface="MS Mincho"/>
                          <a:cs typeface="PMingLiU"/>
                        </a:rPr>
                        <a:t>Malta</a:t>
                      </a:r>
                      <a:endParaRPr lang="zh-TW" sz="140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a:latin typeface="Calibri"/>
                          <a:ea typeface="MS Mincho"/>
                          <a:cs typeface="PMingLiU"/>
                        </a:rPr>
                        <a:t>0%</a:t>
                      </a:r>
                      <a:endParaRPr lang="zh-TW" sz="140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dirty="0">
                          <a:latin typeface="Calibri"/>
                          <a:ea typeface="MS Mincho"/>
                          <a:cs typeface="PMingLiU"/>
                        </a:rPr>
                        <a:t>10%</a:t>
                      </a:r>
                      <a:endParaRPr lang="zh-TW" sz="1400" dirty="0">
                        <a:latin typeface="Times New Roman"/>
                        <a:ea typeface="MS Mincho"/>
                        <a:cs typeface="PMingLiU"/>
                      </a:endParaRPr>
                    </a:p>
                  </a:txBody>
                  <a:tcPr marL="0" marR="0" marT="0" marB="0" anchor="ctr"/>
                </a:tc>
              </a:tr>
              <a:tr h="408045">
                <a:tc>
                  <a:txBody>
                    <a:bodyPr/>
                    <a:lstStyle/>
                    <a:p>
                      <a:pPr algn="ctr">
                        <a:spcBef>
                          <a:spcPts val="150"/>
                        </a:spcBef>
                        <a:spcAft>
                          <a:spcPts val="1200"/>
                        </a:spcAft>
                      </a:pPr>
                      <a:r>
                        <a:rPr lang="en-US" sz="1400">
                          <a:latin typeface="Calibri"/>
                          <a:ea typeface="MS Mincho"/>
                          <a:cs typeface="PMingLiU"/>
                        </a:rPr>
                        <a:t>Sweden</a:t>
                      </a:r>
                      <a:endParaRPr lang="zh-TW" sz="140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a:latin typeface="Calibri"/>
                          <a:ea typeface="MS Mincho"/>
                          <a:cs typeface="PMingLiU"/>
                        </a:rPr>
                        <a:t>39.8%</a:t>
                      </a:r>
                      <a:endParaRPr lang="zh-TW" sz="1400">
                        <a:latin typeface="Times New Roman"/>
                        <a:ea typeface="MS Mincho"/>
                        <a:cs typeface="PMingLiU"/>
                      </a:endParaRPr>
                    </a:p>
                  </a:txBody>
                  <a:tcPr marL="0" marR="0" marT="0" marB="0" anchor="ctr"/>
                </a:tc>
                <a:tc>
                  <a:txBody>
                    <a:bodyPr/>
                    <a:lstStyle/>
                    <a:p>
                      <a:pPr algn="ctr">
                        <a:spcBef>
                          <a:spcPts val="150"/>
                        </a:spcBef>
                        <a:spcAft>
                          <a:spcPts val="1200"/>
                        </a:spcAft>
                      </a:pPr>
                      <a:r>
                        <a:rPr lang="en-US" sz="1400" dirty="0">
                          <a:latin typeface="Calibri"/>
                          <a:ea typeface="MS Mincho"/>
                          <a:cs typeface="PMingLiU"/>
                        </a:rPr>
                        <a:t>49%</a:t>
                      </a:r>
                      <a:endParaRPr lang="zh-TW" sz="1400" dirty="0">
                        <a:latin typeface="Times New Roman"/>
                        <a:ea typeface="MS Mincho"/>
                        <a:cs typeface="PMingLiU"/>
                      </a:endParaRPr>
                    </a:p>
                  </a:txBody>
                  <a:tcPr marL="0" marR="0" marT="0" marB="0" anchor="ctr"/>
                </a:tc>
              </a:tr>
            </a:tbl>
          </a:graphicData>
        </a:graphic>
      </p:graphicFrame>
      <p:pic>
        <p:nvPicPr>
          <p:cNvPr id="14339" name="Picture 3" descr="C:\Documents and Settings\user\My Documents\My Pictures\ddfccv.bmp"/>
          <p:cNvPicPr>
            <a:picLocks noChangeAspect="1" noChangeArrowheads="1"/>
          </p:cNvPicPr>
          <p:nvPr/>
        </p:nvPicPr>
        <p:blipFill>
          <a:blip r:embed="rId2" cstate="print"/>
          <a:srcRect/>
          <a:stretch>
            <a:fillRect/>
          </a:stretch>
        </p:blipFill>
        <p:spPr bwMode="auto">
          <a:xfrm>
            <a:off x="251520" y="2780928"/>
            <a:ext cx="1728192" cy="1048326"/>
          </a:xfrm>
          <a:prstGeom prst="rect">
            <a:avLst/>
          </a:prstGeom>
          <a:noFill/>
        </p:spPr>
      </p:pic>
      <p:pic>
        <p:nvPicPr>
          <p:cNvPr id="14340" name="Picture 4" descr="C:\Documents and Settings\user\My Documents\My Pictures\imagesCAQNNUWG.jpg"/>
          <p:cNvPicPr>
            <a:picLocks noChangeAspect="1" noChangeArrowheads="1"/>
          </p:cNvPicPr>
          <p:nvPr/>
        </p:nvPicPr>
        <p:blipFill>
          <a:blip r:embed="rId3" cstate="print"/>
          <a:srcRect/>
          <a:stretch>
            <a:fillRect/>
          </a:stretch>
        </p:blipFill>
        <p:spPr bwMode="auto">
          <a:xfrm>
            <a:off x="251520" y="4005064"/>
            <a:ext cx="1728192" cy="1080120"/>
          </a:xfrm>
          <a:prstGeom prst="rect">
            <a:avLst/>
          </a:prstGeom>
          <a:noFill/>
        </p:spPr>
      </p:pic>
      <p:pic>
        <p:nvPicPr>
          <p:cNvPr id="14341" name="Picture 5" descr="C:\Documents and Settings\user\My Documents\My Pictures\dsaasdad.bmp"/>
          <p:cNvPicPr>
            <a:picLocks noChangeAspect="1" noChangeArrowheads="1"/>
          </p:cNvPicPr>
          <p:nvPr/>
        </p:nvPicPr>
        <p:blipFill>
          <a:blip r:embed="rId4" cstate="print"/>
          <a:srcRect/>
          <a:stretch>
            <a:fillRect/>
          </a:stretch>
        </p:blipFill>
        <p:spPr bwMode="auto">
          <a:xfrm>
            <a:off x="251520" y="5157192"/>
            <a:ext cx="1728192" cy="151216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253</TotalTime>
  <Words>1839</Words>
  <Application>Microsoft Office PowerPoint</Application>
  <PresentationFormat>如螢幕大小 (4:3)</PresentationFormat>
  <Paragraphs>368</Paragraphs>
  <Slides>38</Slides>
  <Notes>0</Notes>
  <HiddenSlides>0</HiddenSlides>
  <MMClips>0</MMClips>
  <ScaleCrop>false</ScaleCrop>
  <HeadingPairs>
    <vt:vector size="4" baseType="variant">
      <vt:variant>
        <vt:lpstr>佈景主題</vt:lpstr>
      </vt:variant>
      <vt:variant>
        <vt:i4>1</vt:i4>
      </vt:variant>
      <vt:variant>
        <vt:lpstr>投影片標題</vt:lpstr>
      </vt:variant>
      <vt:variant>
        <vt:i4>38</vt:i4>
      </vt:variant>
    </vt:vector>
  </HeadingPairs>
  <TitlesOfParts>
    <vt:vector size="39" baseType="lpstr">
      <vt:lpstr>匯合</vt:lpstr>
      <vt:lpstr>EU involvement in sustainable environment:   Policy, implementation and cooperation opportunities for Taiwan</vt:lpstr>
      <vt:lpstr>Plan</vt:lpstr>
      <vt:lpstr>I. DEVELOPMENT AND PRINCIPLES OF THE EU ENVIRONMENT POLICY</vt:lpstr>
      <vt:lpstr>投影片 4</vt:lpstr>
      <vt:lpstr>II. THE EU 6th ENVIRONMENTAL ACTION PROGRAM (2000-2012)</vt:lpstr>
      <vt:lpstr>投影片 6</vt:lpstr>
      <vt:lpstr>Addressing climate change issue</vt:lpstr>
      <vt:lpstr>投影片 8</vt:lpstr>
      <vt:lpstr>投影片 9</vt:lpstr>
      <vt:lpstr>投影片 10</vt:lpstr>
      <vt:lpstr>Protecting Europe’s fragile nature and biodiversity </vt:lpstr>
      <vt:lpstr>3 thematic areas: Biodiversity, Air quality &amp; Clean water </vt:lpstr>
      <vt:lpstr>投影片 13</vt:lpstr>
      <vt:lpstr>投影片 14</vt:lpstr>
      <vt:lpstr>Environment, health and quality of life </vt:lpstr>
      <vt:lpstr>投影片 16</vt:lpstr>
      <vt:lpstr>投影片 17</vt:lpstr>
      <vt:lpstr>Waste Management</vt:lpstr>
      <vt:lpstr>投影片 19</vt:lpstr>
      <vt:lpstr>投影片 20</vt:lpstr>
      <vt:lpstr>III&gt; CHALLENGES OF THE EU ENVIRONMENTAL POLICY </vt:lpstr>
      <vt:lpstr>Climate change </vt:lpstr>
      <vt:lpstr>投影片 23</vt:lpstr>
      <vt:lpstr>投影片 24</vt:lpstr>
      <vt:lpstr>Nature and biodiversity</vt:lpstr>
      <vt:lpstr>Health and environment</vt:lpstr>
      <vt:lpstr>投影片 27</vt:lpstr>
      <vt:lpstr>Waste Management </vt:lpstr>
      <vt:lpstr>IV&gt; EU’s involvement for sustainable development beyond Europe </vt:lpstr>
      <vt:lpstr>V&gt; Opportunities of cooperation between Taiwan and the EU in the domain of sustainable environment   </vt:lpstr>
      <vt:lpstr>投影片 31</vt:lpstr>
      <vt:lpstr>投影片 32</vt:lpstr>
      <vt:lpstr>投影片 33</vt:lpstr>
      <vt:lpstr># French research institutions in the domain of sustainable environment </vt:lpstr>
      <vt:lpstr>投影片 35</vt:lpstr>
      <vt:lpstr>投影片 36</vt:lpstr>
      <vt:lpstr>投影片 37</vt:lpstr>
      <vt:lpstr>Thank you for your attention!</vt:lpstr>
    </vt:vector>
  </TitlesOfParts>
  <Company>臺北醫學大學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involvement in sustainable environment:   Policy, implementation and cooperation opportunities for Taiwan</dc:title>
  <dc:creator>臺北醫學大學</dc:creator>
  <cp:lastModifiedBy>臺北醫學大學</cp:lastModifiedBy>
  <cp:revision>60</cp:revision>
  <dcterms:created xsi:type="dcterms:W3CDTF">2011-04-19T06:02:58Z</dcterms:created>
  <dcterms:modified xsi:type="dcterms:W3CDTF">2011-04-19T10:16:35Z</dcterms:modified>
</cp:coreProperties>
</file>